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800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800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800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9143998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7140" y="1938020"/>
            <a:ext cx="6649719" cy="1973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80004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8371" y="2242820"/>
            <a:ext cx="7267257" cy="2456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9201" y="802640"/>
            <a:ext cx="3810000" cy="204414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R="5080" algn="ctr">
              <a:lnSpc>
                <a:spcPts val="5200"/>
              </a:lnSpc>
            </a:pPr>
            <a:r>
              <a:rPr lang="es-ES" sz="4400" b="1" i="0" spc="-5" dirty="0">
                <a:solidFill>
                  <a:srgbClr val="48221B"/>
                </a:solidFill>
                <a:latin typeface="Century"/>
                <a:cs typeface="Century"/>
              </a:rPr>
              <a:t>El Adviento y la Virgen María</a:t>
            </a:r>
            <a:endParaRPr sz="4400" dirty="0">
              <a:latin typeface="Century"/>
              <a:cs typeface="Centur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44099" y="2945212"/>
            <a:ext cx="4180204" cy="967573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2800" dirty="0">
                <a:latin typeface="Century"/>
                <a:cs typeface="Century"/>
              </a:rPr>
              <a:t>Una reflexión del P. </a:t>
            </a:r>
            <a:r>
              <a:rPr sz="2800" spc="-5" dirty="0">
                <a:latin typeface="Century"/>
                <a:cs typeface="Century"/>
              </a:rPr>
              <a:t>Robert </a:t>
            </a:r>
            <a:r>
              <a:rPr sz="2800" dirty="0">
                <a:latin typeface="Century"/>
                <a:cs typeface="Century"/>
              </a:rPr>
              <a:t>P.</a:t>
            </a:r>
            <a:r>
              <a:rPr sz="2800" spc="-55" dirty="0">
                <a:latin typeface="Century"/>
                <a:cs typeface="Century"/>
              </a:rPr>
              <a:t> </a:t>
            </a:r>
            <a:r>
              <a:rPr sz="2800" spc="-5" dirty="0">
                <a:latin typeface="Century"/>
                <a:cs typeface="Century"/>
              </a:rPr>
              <a:t>Maloney,  C.M.</a:t>
            </a:r>
            <a:endParaRPr sz="2800" dirty="0">
              <a:latin typeface="Century"/>
              <a:cs typeface="Centur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73204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140" y="1938020"/>
            <a:ext cx="6649719" cy="2136482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977900" marR="5080">
              <a:lnSpc>
                <a:spcPts val="3800"/>
              </a:lnSpc>
              <a:spcBef>
                <a:spcPts val="260"/>
              </a:spcBef>
            </a:pPr>
            <a:r>
              <a:rPr lang="es-ES" dirty="0"/>
              <a:t>¿Somos lo suficientemente humildes para creer que el que es poderoso puede hacer grandes cosas?</a:t>
            </a:r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4788" y="2670555"/>
            <a:ext cx="534606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tabLst>
                <a:tab pos="577215" algn="l"/>
              </a:tabLst>
            </a:pPr>
            <a:r>
              <a:rPr lang="es-ES" i="0" dirty="0">
                <a:solidFill>
                  <a:srgbClr val="000000"/>
                </a:solidFill>
                <a:latin typeface="Century"/>
                <a:cs typeface="Century"/>
              </a:rPr>
              <a:t>2. La humildad es la base de una gran libertad.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954" y="2319020"/>
            <a:ext cx="3382010" cy="1982594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3800"/>
              </a:lnSpc>
              <a:spcBef>
                <a:spcPts val="260"/>
              </a:spcBef>
            </a:pPr>
            <a:r>
              <a:rPr lang="es-ES" i="0" spc="-5" dirty="0">
                <a:solidFill>
                  <a:srgbClr val="000000"/>
                </a:solidFill>
                <a:latin typeface="Century"/>
                <a:cs typeface="Century"/>
              </a:rPr>
              <a:t>Los humildes disfrutan de gran libertad, de gran movilidad.</a:t>
            </a:r>
            <a:endParaRPr i="0" spc="-5" dirty="0">
              <a:solidFill>
                <a:srgbClr val="000000"/>
              </a:solidFill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0939" y="1709420"/>
            <a:ext cx="5767705" cy="2456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4"/>
              </a:spcBef>
            </a:pPr>
            <a:r>
              <a:rPr lang="es-ES" i="0" spc="-5" dirty="0">
                <a:solidFill>
                  <a:srgbClr val="000000"/>
                </a:solidFill>
                <a:latin typeface="Century"/>
                <a:cs typeface="Century"/>
              </a:rPr>
              <a:t>Los humildes no ponen su provisión en la estima de los demás ni en la importancia de su posición, sino en el nombre de Nuestro Señor Jesucristo.</a:t>
            </a:r>
            <a:endParaRPr i="0" spc="-5" dirty="0">
              <a:solidFill>
                <a:srgbClr val="000000"/>
              </a:solidFill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0220" rIns="0" bIns="0" rtlCol="0">
            <a:spAutoFit/>
          </a:bodyPr>
          <a:lstStyle/>
          <a:p>
            <a:pPr marL="1130300" marR="5080">
              <a:lnSpc>
                <a:spcPts val="3800"/>
              </a:lnSpc>
              <a:spcBef>
                <a:spcPts val="260"/>
              </a:spcBef>
            </a:pPr>
            <a:r>
              <a:rPr lang="es-ES" dirty="0"/>
              <a:t>¿Podemos, como los pobres en espíritu, movernos libremente a donde el Señor nos llame?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39" y="630113"/>
            <a:ext cx="6504940" cy="42241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355"/>
              </a:spcBef>
              <a:tabLst>
                <a:tab pos="4309110" algn="l"/>
              </a:tabLst>
            </a:pPr>
            <a:r>
              <a:rPr sz="3300" i="1" spc="-65" dirty="0">
                <a:latin typeface="Century"/>
                <a:cs typeface="Century"/>
              </a:rPr>
              <a:t>R</a:t>
            </a:r>
            <a:r>
              <a:rPr lang="es-ES" sz="3300" i="1" spc="-65" dirty="0" err="1">
                <a:latin typeface="Century"/>
                <a:cs typeface="Century"/>
              </a:rPr>
              <a:t>ecordemos</a:t>
            </a:r>
            <a:r>
              <a:rPr lang="es-ES" sz="3300" i="1" spc="-65" dirty="0">
                <a:latin typeface="Century"/>
                <a:cs typeface="Century"/>
              </a:rPr>
              <a:t> a </a:t>
            </a:r>
            <a:r>
              <a:rPr sz="3300" i="1" spc="-65" dirty="0">
                <a:latin typeface="Century"/>
                <a:cs typeface="Century"/>
              </a:rPr>
              <a:t>Mar</a:t>
            </a:r>
            <a:r>
              <a:rPr lang="es-ES" sz="3300" i="1" spc="-65" dirty="0" err="1">
                <a:latin typeface="Century"/>
                <a:cs typeface="Century"/>
              </a:rPr>
              <a:t>ía</a:t>
            </a:r>
            <a:r>
              <a:rPr lang="es-ES" sz="3300" i="1" spc="-65" dirty="0">
                <a:latin typeface="Century"/>
                <a:cs typeface="Century"/>
              </a:rPr>
              <a:t> y José:</a:t>
            </a:r>
            <a:r>
              <a:rPr sz="3300" i="1" spc="-55" dirty="0">
                <a:latin typeface="Century"/>
                <a:cs typeface="Century"/>
              </a:rPr>
              <a:t> </a:t>
            </a:r>
            <a:endParaRPr lang="es-ES" sz="3300" i="1" spc="-55" dirty="0">
              <a:latin typeface="Century"/>
              <a:cs typeface="Century"/>
            </a:endParaRPr>
          </a:p>
          <a:p>
            <a:pPr marL="12700" marR="5080">
              <a:lnSpc>
                <a:spcPts val="3800"/>
              </a:lnSpc>
              <a:spcBef>
                <a:spcPts val="355"/>
              </a:spcBef>
              <a:tabLst>
                <a:tab pos="4309110" algn="l"/>
              </a:tabLst>
            </a:pPr>
            <a:r>
              <a:rPr lang="es-ES" sz="3300" i="1" spc="-55" dirty="0">
                <a:latin typeface="Century"/>
                <a:cs typeface="Century"/>
              </a:rPr>
              <a:t>“</a:t>
            </a:r>
            <a:r>
              <a:rPr lang="es-ES" sz="3300" i="1" spc="-65" dirty="0">
                <a:latin typeface="Century"/>
                <a:cs typeface="Century"/>
              </a:rPr>
              <a:t>Se levantó María y se fue con prontitud a la región montañosa, a una ciudad de Judá”</a:t>
            </a:r>
            <a:r>
              <a:rPr lang="es-ES" sz="3300" i="1" spc="-55" dirty="0">
                <a:latin typeface="Century"/>
                <a:cs typeface="Century"/>
              </a:rPr>
              <a:t> </a:t>
            </a:r>
            <a:r>
              <a:rPr sz="3300" i="1" spc="-55" dirty="0">
                <a:latin typeface="Century"/>
                <a:cs typeface="Century"/>
              </a:rPr>
              <a:t>(L</a:t>
            </a:r>
            <a:r>
              <a:rPr lang="es-ES" sz="3300" i="1" spc="-55" dirty="0">
                <a:latin typeface="Century"/>
                <a:cs typeface="Century"/>
              </a:rPr>
              <a:t>c </a:t>
            </a:r>
            <a:r>
              <a:rPr sz="3300" i="1" spc="-55" dirty="0">
                <a:latin typeface="Century"/>
                <a:cs typeface="Century"/>
              </a:rPr>
              <a:t>1</a:t>
            </a:r>
            <a:r>
              <a:rPr lang="es-ES" sz="3300" i="1" spc="-55" dirty="0">
                <a:latin typeface="Century"/>
                <a:cs typeface="Century"/>
              </a:rPr>
              <a:t>,</a:t>
            </a:r>
            <a:r>
              <a:rPr sz="3300" i="1" spc="-55" dirty="0">
                <a:latin typeface="Century"/>
                <a:cs typeface="Century"/>
              </a:rPr>
              <a:t>39)</a:t>
            </a:r>
            <a:r>
              <a:rPr lang="es-ES" sz="3300" i="1" spc="-55" dirty="0">
                <a:latin typeface="Century"/>
                <a:cs typeface="Century"/>
              </a:rPr>
              <a:t>.</a:t>
            </a:r>
            <a:endParaRPr sz="3300" dirty="0">
              <a:latin typeface="Century"/>
              <a:cs typeface="Century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56515">
              <a:lnSpc>
                <a:spcPct val="96400"/>
              </a:lnSpc>
            </a:pPr>
            <a:r>
              <a:rPr lang="es-ES" sz="3300" i="1" spc="-55" dirty="0">
                <a:latin typeface="Century"/>
                <a:cs typeface="Century"/>
              </a:rPr>
              <a:t>“ </a:t>
            </a:r>
            <a:r>
              <a:rPr sz="3300" i="1" spc="-55" dirty="0">
                <a:latin typeface="Century"/>
                <a:cs typeface="Century"/>
              </a:rPr>
              <a:t>J</a:t>
            </a:r>
            <a:r>
              <a:rPr lang="es-ES" sz="3300" i="1" spc="-55" dirty="0">
                <a:latin typeface="Century"/>
                <a:cs typeface="Century"/>
              </a:rPr>
              <a:t>osé se levantó, tomó de noche al niño y a su madre, y se retiró a Egipto</a:t>
            </a:r>
            <a:r>
              <a:rPr lang="es-ES" sz="3300" i="1" spc="-65" dirty="0">
                <a:latin typeface="Century"/>
                <a:cs typeface="Century"/>
              </a:rPr>
              <a:t>”</a:t>
            </a:r>
            <a:r>
              <a:rPr lang="es-ES" sz="3300" i="1" spc="-55" dirty="0">
                <a:latin typeface="Century"/>
                <a:cs typeface="Century"/>
              </a:rPr>
              <a:t> </a:t>
            </a:r>
            <a:r>
              <a:rPr sz="3300" i="1" spc="-55" dirty="0">
                <a:latin typeface="Century"/>
                <a:cs typeface="Century"/>
              </a:rPr>
              <a:t>(Mt</a:t>
            </a:r>
            <a:r>
              <a:rPr sz="3300" i="1" spc="-20" dirty="0">
                <a:latin typeface="Century"/>
                <a:cs typeface="Century"/>
              </a:rPr>
              <a:t> </a:t>
            </a:r>
            <a:r>
              <a:rPr sz="3300" i="1" spc="-50" dirty="0">
                <a:latin typeface="Century"/>
                <a:cs typeface="Century"/>
              </a:rPr>
              <a:t>2</a:t>
            </a:r>
            <a:r>
              <a:rPr lang="es-ES" sz="3300" i="1" spc="-50" dirty="0">
                <a:latin typeface="Century"/>
                <a:cs typeface="Century"/>
              </a:rPr>
              <a:t>,</a:t>
            </a:r>
            <a:r>
              <a:rPr sz="3300" i="1" spc="-50" dirty="0">
                <a:latin typeface="Century"/>
                <a:cs typeface="Century"/>
              </a:rPr>
              <a:t>14)</a:t>
            </a:r>
            <a:r>
              <a:rPr lang="es-ES" sz="3300" i="1" spc="-50" dirty="0">
                <a:latin typeface="Century"/>
                <a:cs typeface="Century"/>
              </a:rPr>
              <a:t>.</a:t>
            </a:r>
            <a:endParaRPr sz="3300" dirty="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339" y="5214620"/>
            <a:ext cx="1900555" cy="87203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lang="es-ES" sz="1600" spc="-5" dirty="0">
                <a:latin typeface="Arial"/>
                <a:cs typeface="Arial"/>
              </a:rPr>
              <a:t>Texto adaptado por</a:t>
            </a:r>
            <a:r>
              <a:rPr sz="1600" dirty="0">
                <a:latin typeface="Arial"/>
                <a:cs typeface="Arial"/>
              </a:rPr>
              <a:t> Gail </a:t>
            </a:r>
            <a:r>
              <a:rPr sz="1600" spc="-5" dirty="0">
                <a:latin typeface="Arial"/>
                <a:cs typeface="Arial"/>
              </a:rPr>
              <a:t>Rieth,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RSM</a:t>
            </a: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600" dirty="0">
                <a:latin typeface="Arial"/>
                <a:cs typeface="Arial"/>
              </a:rPr>
              <a:t>c.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2006</a:t>
            </a:r>
          </a:p>
        </p:txBody>
      </p:sp>
      <p:sp>
        <p:nvSpPr>
          <p:cNvPr id="3" name="object 3"/>
          <p:cNvSpPr/>
          <p:nvPr/>
        </p:nvSpPr>
        <p:spPr>
          <a:xfrm>
            <a:off x="1907771" y="1828800"/>
            <a:ext cx="7007628" cy="1978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07028" y="2128059"/>
            <a:ext cx="6409112" cy="1379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64579" y="2319020"/>
            <a:ext cx="449707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es-ES" sz="2000" b="1" i="0" spc="-5" dirty="0">
                <a:solidFill>
                  <a:srgbClr val="FFFFFF"/>
                </a:solidFill>
                <a:latin typeface="Geneva"/>
                <a:cs typeface="Geneva"/>
              </a:rPr>
              <a:t>El texto completo de esta carta y otros escritos del P. Maloney se hallan en la </a:t>
            </a:r>
            <a:r>
              <a:rPr sz="2000" b="1" i="0" u="sng" spc="-5" dirty="0">
                <a:solidFill>
                  <a:srgbClr val="FFCC66"/>
                </a:solidFill>
                <a:uFill>
                  <a:solidFill>
                    <a:srgbClr val="FFD479"/>
                  </a:solidFill>
                </a:uFill>
                <a:latin typeface="Geneva"/>
                <a:cs typeface="Geneva"/>
              </a:rPr>
              <a:t>Vincentian</a:t>
            </a:r>
            <a:r>
              <a:rPr sz="2000" b="1" i="0" u="sng" spc="-10" dirty="0">
                <a:solidFill>
                  <a:srgbClr val="FFCC66"/>
                </a:solidFill>
                <a:uFill>
                  <a:solidFill>
                    <a:srgbClr val="FFD479"/>
                  </a:solidFill>
                </a:uFill>
                <a:latin typeface="Geneva"/>
                <a:cs typeface="Geneva"/>
              </a:rPr>
              <a:t> </a:t>
            </a:r>
            <a:r>
              <a:rPr sz="2000" b="1" i="0" u="sng" spc="-5" dirty="0">
                <a:solidFill>
                  <a:srgbClr val="FFCC66"/>
                </a:solidFill>
                <a:uFill>
                  <a:solidFill>
                    <a:srgbClr val="FFD479"/>
                  </a:solidFill>
                </a:uFill>
                <a:latin typeface="Geneva"/>
                <a:cs typeface="Geneva"/>
              </a:rPr>
              <a:t>Encyclopedia</a:t>
            </a:r>
            <a:endParaRPr sz="2000" dirty="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2437" y="985521"/>
            <a:ext cx="2670686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i="0" spc="-10" dirty="0" err="1">
                <a:solidFill>
                  <a:srgbClr val="48221B"/>
                </a:solidFill>
                <a:latin typeface="Century"/>
                <a:cs typeface="Century"/>
              </a:rPr>
              <a:t>Humil</a:t>
            </a:r>
            <a:r>
              <a:rPr lang="es-ES" sz="4400" b="1" i="0" spc="-10" dirty="0">
                <a:solidFill>
                  <a:srgbClr val="48221B"/>
                </a:solidFill>
                <a:latin typeface="Century"/>
                <a:cs typeface="Century"/>
              </a:rPr>
              <a:t>dad</a:t>
            </a:r>
            <a:endParaRPr sz="4400" dirty="0">
              <a:latin typeface="Century"/>
              <a:cs typeface="Centur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09933" y="2242820"/>
            <a:ext cx="6195695" cy="296940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065" marR="5080" indent="-635" algn="ctr">
              <a:lnSpc>
                <a:spcPct val="99600"/>
              </a:lnSpc>
              <a:spcBef>
                <a:spcPts val="114"/>
              </a:spcBef>
            </a:pPr>
            <a:r>
              <a:rPr lang="es-ES" sz="3200" spc="-5" dirty="0">
                <a:latin typeface="Century"/>
                <a:cs typeface="Century"/>
              </a:rPr>
              <a:t>El espíritu del Adviento está en el corazón de cada persona</a:t>
            </a:r>
            <a:r>
              <a:rPr sz="3200" spc="-5" dirty="0">
                <a:latin typeface="Century"/>
                <a:cs typeface="Century"/>
              </a:rPr>
              <a:t>. </a:t>
            </a:r>
            <a:r>
              <a:rPr lang="es-ES" sz="3200" spc="-5" dirty="0">
                <a:latin typeface="Century"/>
                <a:cs typeface="Century"/>
              </a:rPr>
              <a:t>Es un deseo, un anhelo de un cumplimiento que, de alguna manera, está más allá de nosotros mismos.</a:t>
            </a:r>
            <a:endParaRPr sz="3200" dirty="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6139" y="795020"/>
            <a:ext cx="5887720" cy="40087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1057275">
              <a:lnSpc>
                <a:spcPts val="3800"/>
              </a:lnSpc>
              <a:spcBef>
                <a:spcPts val="260"/>
              </a:spcBef>
            </a:pPr>
            <a:r>
              <a:rPr lang="es-ES" sz="3200" spc="-5" dirty="0">
                <a:latin typeface="Century"/>
                <a:cs typeface="Century"/>
              </a:rPr>
              <a:t>Adviento celebra el anhelo humano.</a:t>
            </a:r>
          </a:p>
          <a:p>
            <a:pPr marL="12700" marR="1057275">
              <a:lnSpc>
                <a:spcPts val="3800"/>
              </a:lnSpc>
              <a:spcBef>
                <a:spcPts val="260"/>
              </a:spcBef>
            </a:pPr>
            <a:endParaRPr lang="es-ES" sz="3200" spc="-5" dirty="0">
              <a:latin typeface="Century"/>
              <a:cs typeface="Century"/>
            </a:endParaRPr>
          </a:p>
          <a:p>
            <a:pPr marL="12700" marR="1057275">
              <a:lnSpc>
                <a:spcPts val="3800"/>
              </a:lnSpc>
              <a:spcBef>
                <a:spcPts val="260"/>
              </a:spcBef>
            </a:pPr>
            <a:r>
              <a:rPr lang="es-ES" sz="3200" spc="-5" dirty="0">
                <a:latin typeface="Century"/>
                <a:cs typeface="Century"/>
              </a:rPr>
              <a:t>María personifica su significado. Ella sabe que está incompleta. Ella anhela la venida del Señor.</a:t>
            </a:r>
            <a:endParaRPr sz="3200" dirty="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39" y="1023620"/>
            <a:ext cx="6136640" cy="34605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5"/>
              </a:spcBef>
            </a:pPr>
            <a:r>
              <a:rPr lang="es-ES" sz="3200" spc="-5" dirty="0">
                <a:latin typeface="Century"/>
                <a:cs typeface="Century"/>
              </a:rPr>
              <a:t>Vicente vio la humildad no solo como una virtud interior que nos ayuda a nuestra perfección personal; la describió como una virtud misionera que es absolutamente necesaria en el servicio a los pobres.</a:t>
            </a:r>
            <a:endParaRPr sz="3200" dirty="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875" y="2700020"/>
            <a:ext cx="4352290" cy="149528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>
              <a:lnSpc>
                <a:spcPts val="3800"/>
              </a:lnSpc>
            </a:pPr>
            <a:r>
              <a:rPr lang="es-ES" i="0" spc="-5" dirty="0">
                <a:solidFill>
                  <a:srgbClr val="000000"/>
                </a:solidFill>
                <a:latin typeface="Century"/>
                <a:cs typeface="Century"/>
              </a:rPr>
              <a:t>Dos reflexiones de Adviento sobre la humildad</a:t>
            </a:r>
            <a:r>
              <a:rPr i="0" spc="-5" dirty="0">
                <a:solidFill>
                  <a:srgbClr val="000000"/>
                </a:solidFill>
                <a:latin typeface="Century"/>
                <a:cs typeface="Century"/>
              </a:rPr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4261" y="2623820"/>
            <a:ext cx="5999480" cy="98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3820"/>
              </a:lnSpc>
              <a:tabLst>
                <a:tab pos="2212975" algn="l"/>
              </a:tabLst>
            </a:pPr>
            <a:r>
              <a:rPr sz="3200" dirty="0">
                <a:latin typeface="Century"/>
                <a:cs typeface="Century"/>
              </a:rPr>
              <a:t>1.</a:t>
            </a:r>
            <a:r>
              <a:rPr lang="es-ES" sz="3200" dirty="0">
                <a:latin typeface="Century"/>
                <a:cs typeface="Century"/>
              </a:rPr>
              <a:t> La humildad es la base de una gran confianza.</a:t>
            </a:r>
            <a:endParaRPr sz="3200" dirty="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0100" y="2776220"/>
            <a:ext cx="6060440" cy="149528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09220" marR="5080" indent="-97155">
              <a:lnSpc>
                <a:spcPts val="3800"/>
              </a:lnSpc>
              <a:spcBef>
                <a:spcPts val="260"/>
              </a:spcBef>
            </a:pPr>
            <a:r>
              <a:rPr lang="es-ES" i="0" spc="-5" dirty="0">
                <a:solidFill>
                  <a:srgbClr val="000000"/>
                </a:solidFill>
                <a:latin typeface="Century"/>
                <a:cs typeface="Century"/>
              </a:rPr>
              <a:t>Los humildes reconocen sus propios dones y sus propias limitaciones.</a:t>
            </a:r>
            <a:endParaRPr i="0" spc="-5" dirty="0">
              <a:solidFill>
                <a:srgbClr val="000000"/>
              </a:solidFill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140" y="1938020"/>
            <a:ext cx="6649719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1700" marR="5080">
              <a:lnSpc>
                <a:spcPct val="99800"/>
              </a:lnSpc>
              <a:spcBef>
                <a:spcPts val="105"/>
              </a:spcBef>
            </a:pPr>
            <a:r>
              <a:rPr lang="es-ES" dirty="0"/>
              <a:t>¿Tenemos, como los humildes, la capacidad de esperar contra la esperanza cuando vemos a los oprimidos en el mundo?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139" y="1938020"/>
            <a:ext cx="6080125" cy="1973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800"/>
              </a:lnSpc>
              <a:spcBef>
                <a:spcPts val="105"/>
              </a:spcBef>
            </a:pPr>
            <a:r>
              <a:rPr lang="es-ES" dirty="0"/>
              <a:t>¿Creemos que el poder de Dios, que actúa en nosotros, puede hacer que los muros caigan, como pasó con los de Jericó?</a:t>
            </a:r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377</Words>
  <Application>Microsoft Office PowerPoint</Application>
  <PresentationFormat>Presentación en pantalla (4:3)</PresentationFormat>
  <Paragraphs>25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</vt:lpstr>
      <vt:lpstr>Geneva</vt:lpstr>
      <vt:lpstr>Georgia</vt:lpstr>
      <vt:lpstr>Times New Roman</vt:lpstr>
      <vt:lpstr>Office Theme</vt:lpstr>
      <vt:lpstr>El Adviento y la Virgen María</vt:lpstr>
      <vt:lpstr>Humildad</vt:lpstr>
      <vt:lpstr>Presentación de PowerPoint</vt:lpstr>
      <vt:lpstr>Presentación de PowerPoint</vt:lpstr>
      <vt:lpstr>Dos reflexiones de Adviento sobre la humildad:</vt:lpstr>
      <vt:lpstr>Presentación de PowerPoint</vt:lpstr>
      <vt:lpstr>Los humildes reconocen sus propios dones y sus propias limitaciones.</vt:lpstr>
      <vt:lpstr>¿Tenemos, como los humildes, la capacidad de esperar contra la esperanza cuando vemos a los oprimidos en el mundo?</vt:lpstr>
      <vt:lpstr>¿Creemos que el poder de Dios, que actúa en nosotros, puede hacer que los muros caigan, como pasó con los de Jericó?</vt:lpstr>
      <vt:lpstr>¿Somos lo suficientemente humildes para creer que el que es poderoso puede hacer grandes cosas?</vt:lpstr>
      <vt:lpstr>2. La humildad es la base de una gran libertad.</vt:lpstr>
      <vt:lpstr>Los humildes disfrutan de gran libertad, de gran movilidad.</vt:lpstr>
      <vt:lpstr>Los humildes no ponen su provisión en la estima de los demás ni en la importancia de su posición, sino en el nombre de Nuestro Señor Jesucristo.</vt:lpstr>
      <vt:lpstr>¿Podemos, como los pobres en espíritu, movernos libremente a donde el Señor nos llame?</vt:lpstr>
      <vt:lpstr>Presentación de PowerPoint</vt:lpstr>
      <vt:lpstr>El texto completo de esta carta y otros escritos del P. Maloney se hallan en la Vincentian Encyclopedia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Adviento y la Virgen María</dc:title>
  <cp:lastModifiedBy>Javier Fernández</cp:lastModifiedBy>
  <cp:revision>2</cp:revision>
  <dcterms:created xsi:type="dcterms:W3CDTF">2017-12-16T05:15:44Z</dcterms:created>
  <dcterms:modified xsi:type="dcterms:W3CDTF">2017-12-16T05:32:06Z</dcterms:modified>
</cp:coreProperties>
</file>