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64" r:id="rId1"/>
  </p:sldMasterIdLst>
  <p:notesMasterIdLst>
    <p:notesMasterId r:id="rId37"/>
  </p:notesMasterIdLst>
  <p:sldIdLst>
    <p:sldId id="256" r:id="rId2"/>
    <p:sldId id="257" r:id="rId3"/>
    <p:sldId id="258" r:id="rId4"/>
    <p:sldId id="280" r:id="rId5"/>
    <p:sldId id="287" r:id="rId6"/>
    <p:sldId id="285" r:id="rId7"/>
    <p:sldId id="286" r:id="rId8"/>
    <p:sldId id="281" r:id="rId9"/>
    <p:sldId id="282" r:id="rId10"/>
    <p:sldId id="259" r:id="rId11"/>
    <p:sldId id="260" r:id="rId12"/>
    <p:sldId id="261" r:id="rId13"/>
    <p:sldId id="283" r:id="rId14"/>
    <p:sldId id="288" r:id="rId15"/>
    <p:sldId id="262" r:id="rId16"/>
    <p:sldId id="263" r:id="rId17"/>
    <p:sldId id="289" r:id="rId18"/>
    <p:sldId id="267" r:id="rId19"/>
    <p:sldId id="264" r:id="rId20"/>
    <p:sldId id="266" r:id="rId21"/>
    <p:sldId id="268" r:id="rId22"/>
    <p:sldId id="270" r:id="rId23"/>
    <p:sldId id="271" r:id="rId24"/>
    <p:sldId id="290" r:id="rId25"/>
    <p:sldId id="293" r:id="rId26"/>
    <p:sldId id="269" r:id="rId27"/>
    <p:sldId id="291" r:id="rId28"/>
    <p:sldId id="279" r:id="rId29"/>
    <p:sldId id="292" r:id="rId30"/>
    <p:sldId id="274" r:id="rId31"/>
    <p:sldId id="275" r:id="rId32"/>
    <p:sldId id="276" r:id="rId33"/>
    <p:sldId id="277" r:id="rId34"/>
    <p:sldId id="284" r:id="rId35"/>
    <p:sldId id="27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7" autoAdjust="0"/>
    <p:restoredTop sz="94660"/>
  </p:normalViewPr>
  <p:slideViewPr>
    <p:cSldViewPr>
      <p:cViewPr varScale="1">
        <p:scale>
          <a:sx n="68" d="100"/>
          <a:sy n="68" d="100"/>
        </p:scale>
        <p:origin x="-144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826085-9A50-4F13-9C3C-BEFF928B9643}" type="datetimeFigureOut">
              <a:rPr lang="en-PH" smtClean="0"/>
              <a:pPr/>
              <a:t>10/25/2014</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C69A5C-CD0E-48A4-99DC-E864E7973AD5}" type="slidenum">
              <a:rPr lang="en-PH" smtClean="0"/>
              <a:pPr/>
              <a:t>‹#›</a:t>
            </a:fld>
            <a:endParaRPr lang="en-PH"/>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451D93D-B313-44F5-BE27-D1B224B944B7}" type="datetimeFigureOut">
              <a:rPr lang="en-PH" smtClean="0"/>
              <a:pPr/>
              <a:t>10/25/2014</a:t>
            </a:fld>
            <a:endParaRPr lang="en-PH"/>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PH"/>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CD01E4C-66E3-41A4-B216-62AEE8FAE2B3}" type="slidenum">
              <a:rPr lang="en-PH" smtClean="0"/>
              <a:pPr/>
              <a:t>‹#›</a:t>
            </a:fld>
            <a:endParaRPr lang="en-PH"/>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51D93D-B313-44F5-BE27-D1B224B944B7}" type="datetimeFigureOut">
              <a:rPr lang="en-PH" smtClean="0"/>
              <a:pPr/>
              <a:t>10/25/2014</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2CD01E4C-66E3-41A4-B216-62AEE8FAE2B3}" type="slidenum">
              <a:rPr lang="en-PH" smtClean="0"/>
              <a:pPr/>
              <a:t>‹#›</a:t>
            </a:fld>
            <a:endParaRPr lang="en-P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5451D93D-B313-44F5-BE27-D1B224B944B7}" type="datetimeFigureOut">
              <a:rPr lang="en-PH" smtClean="0"/>
              <a:pPr/>
              <a:t>10/25/2014</a:t>
            </a:fld>
            <a:endParaRPr lang="en-PH"/>
          </a:p>
        </p:txBody>
      </p:sp>
      <p:sp>
        <p:nvSpPr>
          <p:cNvPr id="5" name="Footer Placeholder 4"/>
          <p:cNvSpPr>
            <a:spLocks noGrp="1"/>
          </p:cNvSpPr>
          <p:nvPr>
            <p:ph type="ftr" sz="quarter" idx="11"/>
          </p:nvPr>
        </p:nvSpPr>
        <p:spPr>
          <a:xfrm>
            <a:off x="457201" y="6248207"/>
            <a:ext cx="5573483" cy="365125"/>
          </a:xfrm>
        </p:spPr>
        <p:txBody>
          <a:bodyPr/>
          <a:lstStyle/>
          <a:p>
            <a:endParaRPr lang="en-PH"/>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2CD01E4C-66E3-41A4-B216-62AEE8FAE2B3}" type="slidenum">
              <a:rPr lang="en-PH" smtClean="0"/>
              <a:pPr/>
              <a:t>‹#›</a:t>
            </a:fld>
            <a:endParaRPr lang="en-PH"/>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451D93D-B313-44F5-BE27-D1B224B944B7}" type="datetimeFigureOut">
              <a:rPr lang="en-PH" smtClean="0"/>
              <a:pPr/>
              <a:t>10/25/2014</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CD01E4C-66E3-41A4-B216-62AEE8FAE2B3}" type="slidenum">
              <a:rPr lang="en-PH" smtClean="0"/>
              <a:pPr/>
              <a:t>‹#›</a:t>
            </a:fld>
            <a:endParaRPr lang="en-PH"/>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451D93D-B313-44F5-BE27-D1B224B944B7}" type="datetimeFigureOut">
              <a:rPr lang="en-PH" smtClean="0"/>
              <a:pPr/>
              <a:t>10/25/2014</a:t>
            </a:fld>
            <a:endParaRPr lang="en-PH"/>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CD01E4C-66E3-41A4-B216-62AEE8FAE2B3}" type="slidenum">
              <a:rPr lang="en-PH" smtClean="0"/>
              <a:pPr/>
              <a:t>‹#›</a:t>
            </a:fld>
            <a:endParaRPr lang="en-PH"/>
          </a:p>
        </p:txBody>
      </p:sp>
      <p:sp>
        <p:nvSpPr>
          <p:cNvPr id="14" name="Footer Placeholder 13"/>
          <p:cNvSpPr>
            <a:spLocks noGrp="1"/>
          </p:cNvSpPr>
          <p:nvPr>
            <p:ph type="ftr" sz="quarter" idx="12"/>
          </p:nvPr>
        </p:nvSpPr>
        <p:spPr/>
        <p:txBody>
          <a:bodyPr/>
          <a:lstStyle/>
          <a:p>
            <a:endParaRPr lang="en-PH"/>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5451D93D-B313-44F5-BE27-D1B224B944B7}" type="datetimeFigureOut">
              <a:rPr lang="en-PH" smtClean="0"/>
              <a:pPr/>
              <a:t>10/25/2014</a:t>
            </a:fld>
            <a:endParaRPr lang="en-PH"/>
          </a:p>
        </p:txBody>
      </p:sp>
      <p:sp>
        <p:nvSpPr>
          <p:cNvPr id="10" name="Slide Number Placeholder 9"/>
          <p:cNvSpPr>
            <a:spLocks noGrp="1"/>
          </p:cNvSpPr>
          <p:nvPr>
            <p:ph type="sldNum" sz="quarter" idx="16"/>
          </p:nvPr>
        </p:nvSpPr>
        <p:spPr/>
        <p:txBody>
          <a:bodyPr rtlCol="0"/>
          <a:lstStyle/>
          <a:p>
            <a:fld id="{2CD01E4C-66E3-41A4-B216-62AEE8FAE2B3}" type="slidenum">
              <a:rPr lang="en-PH" smtClean="0"/>
              <a:pPr/>
              <a:t>‹#›</a:t>
            </a:fld>
            <a:endParaRPr lang="en-PH"/>
          </a:p>
        </p:txBody>
      </p:sp>
      <p:sp>
        <p:nvSpPr>
          <p:cNvPr id="12" name="Footer Placeholder 11"/>
          <p:cNvSpPr>
            <a:spLocks noGrp="1"/>
          </p:cNvSpPr>
          <p:nvPr>
            <p:ph type="ftr" sz="quarter" idx="17"/>
          </p:nvPr>
        </p:nvSpPr>
        <p:spPr/>
        <p:txBody>
          <a:bodyPr rtlCol="0"/>
          <a:lstStyle/>
          <a:p>
            <a:endParaRPr lang="en-P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5451D93D-B313-44F5-BE27-D1B224B944B7}" type="datetimeFigureOut">
              <a:rPr lang="en-PH" smtClean="0"/>
              <a:pPr/>
              <a:t>10/25/2014</a:t>
            </a:fld>
            <a:endParaRPr lang="en-PH"/>
          </a:p>
        </p:txBody>
      </p:sp>
      <p:sp>
        <p:nvSpPr>
          <p:cNvPr id="12" name="Slide Number Placeholder 11"/>
          <p:cNvSpPr>
            <a:spLocks noGrp="1"/>
          </p:cNvSpPr>
          <p:nvPr>
            <p:ph type="sldNum" sz="quarter" idx="16"/>
          </p:nvPr>
        </p:nvSpPr>
        <p:spPr/>
        <p:txBody>
          <a:bodyPr rtlCol="0"/>
          <a:lstStyle/>
          <a:p>
            <a:fld id="{2CD01E4C-66E3-41A4-B216-62AEE8FAE2B3}" type="slidenum">
              <a:rPr lang="en-PH" smtClean="0"/>
              <a:pPr/>
              <a:t>‹#›</a:t>
            </a:fld>
            <a:endParaRPr lang="en-PH"/>
          </a:p>
        </p:txBody>
      </p:sp>
      <p:sp>
        <p:nvSpPr>
          <p:cNvPr id="14" name="Footer Placeholder 13"/>
          <p:cNvSpPr>
            <a:spLocks noGrp="1"/>
          </p:cNvSpPr>
          <p:nvPr>
            <p:ph type="ftr" sz="quarter" idx="17"/>
          </p:nvPr>
        </p:nvSpPr>
        <p:spPr/>
        <p:txBody>
          <a:bodyPr rtlCol="0"/>
          <a:lstStyle/>
          <a:p>
            <a:endParaRPr lang="en-PH"/>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451D93D-B313-44F5-BE27-D1B224B944B7}" type="datetimeFigureOut">
              <a:rPr lang="en-PH" smtClean="0"/>
              <a:pPr/>
              <a:t>10/25/2014</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CD01E4C-66E3-41A4-B216-62AEE8FAE2B3}" type="slidenum">
              <a:rPr lang="en-PH" smtClean="0"/>
              <a:pPr/>
              <a:t>‹#›</a:t>
            </a:fld>
            <a:endParaRPr lang="en-P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1D93D-B313-44F5-BE27-D1B224B944B7}" type="datetimeFigureOut">
              <a:rPr lang="en-PH" smtClean="0"/>
              <a:pPr/>
              <a:t>10/25/2014</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CD01E4C-66E3-41A4-B216-62AEE8FAE2B3}" type="slidenum">
              <a:rPr lang="en-PH" smtClean="0"/>
              <a:pPr/>
              <a:t>‹#›</a:t>
            </a:fld>
            <a:endParaRPr lang="en-P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451D93D-B313-44F5-BE27-D1B224B944B7}" type="datetimeFigureOut">
              <a:rPr lang="en-PH" smtClean="0"/>
              <a:pPr/>
              <a:t>10/25/2014</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CD01E4C-66E3-41A4-B216-62AEE8FAE2B3}" type="slidenum">
              <a:rPr lang="en-PH" smtClean="0"/>
              <a:pPr/>
              <a:t>‹#›</a:t>
            </a:fld>
            <a:endParaRPr lang="en-PH"/>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5451D93D-B313-44F5-BE27-D1B224B944B7}" type="datetimeFigureOut">
              <a:rPr lang="en-PH" smtClean="0"/>
              <a:pPr/>
              <a:t>10/25/2014</a:t>
            </a:fld>
            <a:endParaRPr lang="en-PH"/>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CD01E4C-66E3-41A4-B216-62AEE8FAE2B3}" type="slidenum">
              <a:rPr lang="en-PH" smtClean="0"/>
              <a:pPr/>
              <a:t>‹#›</a:t>
            </a:fld>
            <a:endParaRPr lang="en-PH"/>
          </a:p>
        </p:txBody>
      </p:sp>
      <p:sp>
        <p:nvSpPr>
          <p:cNvPr id="14" name="Footer Placeholder 13"/>
          <p:cNvSpPr>
            <a:spLocks noGrp="1"/>
          </p:cNvSpPr>
          <p:nvPr>
            <p:ph type="ftr" sz="quarter" idx="12"/>
          </p:nvPr>
        </p:nvSpPr>
        <p:spPr>
          <a:xfrm>
            <a:off x="1600200" y="6248206"/>
            <a:ext cx="4572000" cy="365125"/>
          </a:xfrm>
        </p:spPr>
        <p:txBody>
          <a:bodyPr rtlCol="0"/>
          <a:lstStyle/>
          <a:p>
            <a:endParaRPr lang="en-PH"/>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451D93D-B313-44F5-BE27-D1B224B944B7}" type="datetimeFigureOut">
              <a:rPr lang="en-PH" smtClean="0"/>
              <a:pPr/>
              <a:t>10/25/2014</a:t>
            </a:fld>
            <a:endParaRPr lang="en-PH"/>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PH"/>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CD01E4C-66E3-41A4-B216-62AEE8FAE2B3}" type="slidenum">
              <a:rPr lang="en-PH" smtClean="0"/>
              <a:pPr/>
              <a:t>‹#›</a:t>
            </a:fld>
            <a:endParaRPr lang="en-PH"/>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6600" y="3276600"/>
            <a:ext cx="5562600" cy="1676400"/>
          </a:xfrm>
        </p:spPr>
        <p:txBody>
          <a:bodyPr>
            <a:normAutofit/>
          </a:bodyPr>
          <a:lstStyle/>
          <a:p>
            <a:pPr algn="r"/>
            <a:r>
              <a:rPr lang="en-PH" b="1" dirty="0" smtClean="0">
                <a:solidFill>
                  <a:srgbClr val="FFFF00"/>
                </a:solidFill>
              </a:rPr>
              <a:t>Doing Theology in a garbage dump</a:t>
            </a:r>
            <a:endParaRPr lang="en-PH" b="1" dirty="0">
              <a:solidFill>
                <a:srgbClr val="FFFF00"/>
              </a:solidFill>
            </a:endParaRPr>
          </a:p>
        </p:txBody>
      </p:sp>
      <p:sp>
        <p:nvSpPr>
          <p:cNvPr id="3" name="Subtitle 2"/>
          <p:cNvSpPr>
            <a:spLocks noGrp="1"/>
          </p:cNvSpPr>
          <p:nvPr>
            <p:ph type="subTitle" idx="1"/>
          </p:nvPr>
        </p:nvSpPr>
        <p:spPr/>
        <p:txBody>
          <a:bodyPr>
            <a:normAutofit/>
          </a:bodyPr>
          <a:lstStyle/>
          <a:p>
            <a:r>
              <a:rPr lang="en-PH" sz="2800" b="1" dirty="0" smtClean="0">
                <a:solidFill>
                  <a:schemeClr val="bg1"/>
                </a:solidFill>
              </a:rPr>
              <a:t>Daniel Franklin </a:t>
            </a:r>
            <a:r>
              <a:rPr lang="en-PH" sz="2800" b="1" dirty="0" err="1" smtClean="0">
                <a:solidFill>
                  <a:schemeClr val="bg1"/>
                </a:solidFill>
              </a:rPr>
              <a:t>Pilario</a:t>
            </a:r>
            <a:r>
              <a:rPr lang="en-PH" sz="2800" b="1" dirty="0" smtClean="0">
                <a:solidFill>
                  <a:schemeClr val="bg1"/>
                </a:solidFill>
              </a:rPr>
              <a:t> C.M.</a:t>
            </a:r>
            <a:endParaRPr lang="en-PH" sz="2800" b="1" dirty="0">
              <a:solidFill>
                <a:schemeClr val="bg1"/>
              </a:solidFill>
            </a:endParaRPr>
          </a:p>
        </p:txBody>
      </p:sp>
      <p:sp>
        <p:nvSpPr>
          <p:cNvPr id="5" name="TextBox 4"/>
          <p:cNvSpPr txBox="1"/>
          <p:nvPr/>
        </p:nvSpPr>
        <p:spPr>
          <a:xfrm>
            <a:off x="76200" y="4876800"/>
            <a:ext cx="8915400" cy="584775"/>
          </a:xfrm>
          <a:prstGeom prst="rect">
            <a:avLst/>
          </a:prstGeom>
          <a:noFill/>
        </p:spPr>
        <p:txBody>
          <a:bodyPr wrap="square" rtlCol="0">
            <a:spAutoFit/>
          </a:bodyPr>
          <a:lstStyle/>
          <a:p>
            <a:r>
              <a:rPr lang="en-PH" sz="3200" b="1" dirty="0" smtClean="0">
                <a:solidFill>
                  <a:srgbClr val="00B0F0"/>
                </a:solidFill>
                <a:latin typeface="Aharoni" pitchFamily="2" charset="-79"/>
                <a:cs typeface="Aharoni" pitchFamily="2" charset="-79"/>
              </a:rPr>
              <a:t>The Rough Grounds and Theological Method</a:t>
            </a:r>
            <a:endParaRPr lang="en-PH" sz="3200" b="1" dirty="0">
              <a:solidFill>
                <a:srgbClr val="00B0F0"/>
              </a:solidFill>
              <a:latin typeface="Aharoni" pitchFamily="2" charset="-79"/>
              <a:cs typeface="Aharoni" pitchFamily="2" charset="-79"/>
            </a:endParaRPr>
          </a:p>
        </p:txBody>
      </p:sp>
      <p:pic>
        <p:nvPicPr>
          <p:cNvPr id="6" name="Picture 2" descr="https://fbcdn-sphotos-f-a.akamaihd.net/hphotos-ak-xfa1/v/t1.0-9/405480_327325653961791_965984307_n.jpg?oh=4fcba631f0a462f6c5ee832d29f89281&amp;oe=54EA19C9&amp;__gda__=1421629047_aa398f470fd433be59c24a01bc9dd13c"/>
          <p:cNvPicPr>
            <a:picLocks noChangeAspect="1" noChangeArrowheads="1"/>
          </p:cNvPicPr>
          <p:nvPr/>
        </p:nvPicPr>
        <p:blipFill>
          <a:blip r:embed="rId2" cstate="print"/>
          <a:srcRect/>
          <a:stretch>
            <a:fillRect/>
          </a:stretch>
        </p:blipFill>
        <p:spPr bwMode="auto">
          <a:xfrm>
            <a:off x="4191000" y="381000"/>
            <a:ext cx="4457167" cy="2985373"/>
          </a:xfrm>
          <a:prstGeom prst="rect">
            <a:avLst/>
          </a:prstGeom>
          <a:noFill/>
        </p:spPr>
      </p:pic>
      <p:pic>
        <p:nvPicPr>
          <p:cNvPr id="7" name="Picture 6" descr="THEOLOGO1"/>
          <p:cNvPicPr>
            <a:picLocks noChangeAspect="1" noChangeArrowheads="1"/>
          </p:cNvPicPr>
          <p:nvPr/>
        </p:nvPicPr>
        <p:blipFill>
          <a:blip r:embed="rId3" cstate="print"/>
          <a:srcRect/>
          <a:stretch>
            <a:fillRect/>
          </a:stretch>
        </p:blipFill>
        <p:spPr bwMode="auto">
          <a:xfrm>
            <a:off x="533400" y="6055659"/>
            <a:ext cx="493775" cy="726141"/>
          </a:xfrm>
          <a:prstGeom prst="rect">
            <a:avLst/>
          </a:prstGeom>
          <a:noFill/>
          <a:ln w="9525">
            <a:noFill/>
            <a:miter lim="800000"/>
            <a:headEnd/>
            <a:tailEnd/>
          </a:ln>
        </p:spPr>
      </p:pic>
      <p:pic>
        <p:nvPicPr>
          <p:cNvPr id="1026" name="Picture 2" descr="C:\Users\Danny Pilario\Desktop\CWCIT logo-acronym.jpg"/>
          <p:cNvPicPr>
            <a:picLocks noChangeAspect="1" noChangeArrowheads="1"/>
          </p:cNvPicPr>
          <p:nvPr/>
        </p:nvPicPr>
        <p:blipFill>
          <a:blip r:embed="rId4" cstate="print"/>
          <a:srcRect/>
          <a:stretch>
            <a:fillRect/>
          </a:stretch>
        </p:blipFill>
        <p:spPr bwMode="auto">
          <a:xfrm>
            <a:off x="0" y="6019800"/>
            <a:ext cx="567536" cy="838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b="1" dirty="0" smtClean="0">
                <a:solidFill>
                  <a:schemeClr val="tx1"/>
                </a:solidFill>
              </a:rPr>
              <a:t>MY QUESTION</a:t>
            </a:r>
            <a:endParaRPr lang="en-PH" b="1" dirty="0">
              <a:solidFill>
                <a:schemeClr val="tx1"/>
              </a:solidFill>
            </a:endParaRPr>
          </a:p>
        </p:txBody>
      </p:sp>
      <p:sp>
        <p:nvSpPr>
          <p:cNvPr id="3" name="Content Placeholder 2"/>
          <p:cNvSpPr>
            <a:spLocks noGrp="1"/>
          </p:cNvSpPr>
          <p:nvPr>
            <p:ph sz="quarter" idx="1"/>
          </p:nvPr>
        </p:nvSpPr>
        <p:spPr>
          <a:xfrm>
            <a:off x="3962400" y="2133600"/>
            <a:ext cx="4803648" cy="3962400"/>
          </a:xfrm>
        </p:spPr>
        <p:txBody>
          <a:bodyPr>
            <a:normAutofit/>
          </a:bodyPr>
          <a:lstStyle/>
          <a:p>
            <a:pPr algn="r">
              <a:buNone/>
            </a:pPr>
            <a:r>
              <a:rPr lang="en-PH" sz="4800" b="1" dirty="0" smtClean="0">
                <a:latin typeface="Estrangelo Edessa" pitchFamily="66" charset="0"/>
                <a:cs typeface="Estrangelo Edessa" pitchFamily="66" charset="0"/>
              </a:rPr>
              <a:t>How do these rough grounds affect the way I do theology?</a:t>
            </a:r>
          </a:p>
        </p:txBody>
      </p:sp>
      <p:pic>
        <p:nvPicPr>
          <p:cNvPr id="4" name="Picture 2" descr="H:\Pictures\Payatas\Payatas2\Payatas 020.jpg"/>
          <p:cNvPicPr>
            <a:picLocks noChangeAspect="1" noChangeArrowheads="1"/>
          </p:cNvPicPr>
          <p:nvPr/>
        </p:nvPicPr>
        <p:blipFill>
          <a:blip r:embed="rId2" cstate="print"/>
          <a:srcRect/>
          <a:stretch>
            <a:fillRect/>
          </a:stretch>
        </p:blipFill>
        <p:spPr bwMode="auto">
          <a:xfrm>
            <a:off x="457200" y="2286000"/>
            <a:ext cx="4064000" cy="304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sz="quarter" idx="1"/>
          </p:nvPr>
        </p:nvSpPr>
        <p:spPr>
          <a:xfrm>
            <a:off x="2590800" y="1828800"/>
            <a:ext cx="6175248" cy="4495800"/>
          </a:xfrm>
        </p:spPr>
        <p:txBody>
          <a:bodyPr>
            <a:normAutofit fontScale="92500" lnSpcReduction="10000"/>
          </a:bodyPr>
          <a:lstStyle/>
          <a:p>
            <a:pPr>
              <a:buNone/>
            </a:pPr>
            <a:r>
              <a:rPr lang="en-PH" sz="3200" b="1" dirty="0" smtClean="0"/>
              <a:t>We have got onto slippery ice where there is no friction and so in a certain sense the conditions are ideal, but also just because of that, we are unable to walk. We want to walk, so we need friction. Back to the rough ground!</a:t>
            </a:r>
          </a:p>
          <a:p>
            <a:pPr>
              <a:buNone/>
            </a:pPr>
            <a:endParaRPr lang="en-PH" sz="3200" b="1" dirty="0" smtClean="0"/>
          </a:p>
          <a:p>
            <a:pPr algn="r">
              <a:buNone/>
            </a:pPr>
            <a:r>
              <a:rPr lang="en-PH" sz="2600" b="1" dirty="0" smtClean="0"/>
              <a:t>-Ludwig Wittgenstein</a:t>
            </a:r>
          </a:p>
          <a:p>
            <a:pPr algn="r">
              <a:buNone/>
            </a:pPr>
            <a:r>
              <a:rPr lang="en-PH" sz="2600" b="1" i="1" dirty="0" smtClean="0"/>
              <a:t>Philosophical Investigations</a:t>
            </a:r>
            <a:endParaRPr lang="en-PH" sz="2200" b="1" dirty="0" smtClean="0"/>
          </a:p>
          <a:p>
            <a:pPr>
              <a:buNone/>
            </a:pPr>
            <a:endParaRPr lang="en-PH" sz="3200" b="1" dirty="0"/>
          </a:p>
        </p:txBody>
      </p:sp>
      <p:pic>
        <p:nvPicPr>
          <p:cNvPr id="19458" name="Picture 2" descr="http://dalemkushner.com/files/2014/08/Wittgenstein.jpg"/>
          <p:cNvPicPr>
            <a:picLocks noChangeAspect="1" noChangeArrowheads="1"/>
          </p:cNvPicPr>
          <p:nvPr/>
        </p:nvPicPr>
        <p:blipFill>
          <a:blip r:embed="rId2" cstate="print"/>
          <a:srcRect/>
          <a:stretch>
            <a:fillRect/>
          </a:stretch>
        </p:blipFill>
        <p:spPr bwMode="auto">
          <a:xfrm>
            <a:off x="304800" y="3200400"/>
            <a:ext cx="2285999" cy="2286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3600" b="1" dirty="0" smtClean="0">
                <a:solidFill>
                  <a:schemeClr val="tx1"/>
                </a:solidFill>
              </a:rPr>
              <a:t>2. THEIR LIVES AS PAINFUL QUESTIONS</a:t>
            </a:r>
            <a:endParaRPr lang="en-PH" sz="3600" b="1" dirty="0">
              <a:solidFill>
                <a:schemeClr val="tx1"/>
              </a:solidFill>
            </a:endParaRPr>
          </a:p>
        </p:txBody>
      </p:sp>
      <p:sp>
        <p:nvSpPr>
          <p:cNvPr id="3" name="Content Placeholder 2"/>
          <p:cNvSpPr>
            <a:spLocks noGrp="1"/>
          </p:cNvSpPr>
          <p:nvPr>
            <p:ph sz="quarter" idx="1"/>
          </p:nvPr>
        </p:nvSpPr>
        <p:spPr>
          <a:xfrm>
            <a:off x="1066800" y="5791200"/>
            <a:ext cx="7699248" cy="685800"/>
          </a:xfrm>
        </p:spPr>
        <p:txBody>
          <a:bodyPr>
            <a:normAutofit/>
          </a:bodyPr>
          <a:lstStyle/>
          <a:p>
            <a:pPr algn="ctr">
              <a:buNone/>
            </a:pPr>
            <a:r>
              <a:rPr lang="en-PH" b="1" dirty="0" smtClean="0"/>
              <a:t>A Family in </a:t>
            </a:r>
            <a:r>
              <a:rPr lang="en-PH" b="1" dirty="0" err="1" smtClean="0"/>
              <a:t>Payatas</a:t>
            </a:r>
            <a:endParaRPr lang="en-PH" b="1" dirty="0"/>
          </a:p>
        </p:txBody>
      </p:sp>
      <p:pic>
        <p:nvPicPr>
          <p:cNvPr id="18434" name="Picture 2" descr="http://www.interaksyon.com/interaktv/assets/2011/11/payatas-renz.jpg"/>
          <p:cNvPicPr>
            <a:picLocks noChangeAspect="1" noChangeArrowheads="1"/>
          </p:cNvPicPr>
          <p:nvPr/>
        </p:nvPicPr>
        <p:blipFill>
          <a:blip r:embed="rId2" cstate="print"/>
          <a:srcRect/>
          <a:stretch>
            <a:fillRect/>
          </a:stretch>
        </p:blipFill>
        <p:spPr bwMode="auto">
          <a:xfrm>
            <a:off x="2362200" y="1905000"/>
            <a:ext cx="5486400" cy="366045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PH" sz="4000" b="1" dirty="0" smtClean="0">
                <a:solidFill>
                  <a:schemeClr val="tx1"/>
                </a:solidFill>
              </a:rPr>
              <a:t>Liturgies on the Ground</a:t>
            </a:r>
            <a:endParaRPr lang="en-PH" sz="4000" b="1" dirty="0">
              <a:solidFill>
                <a:schemeClr val="tx1"/>
              </a:solidFill>
            </a:endParaRPr>
          </a:p>
        </p:txBody>
      </p:sp>
      <p:pic>
        <p:nvPicPr>
          <p:cNvPr id="1026" name="Picture 2" descr="C:\Users\Danny Pilario\Desktop\196122_537652339595787_494876739_n.jpg"/>
          <p:cNvPicPr>
            <a:picLocks noChangeAspect="1" noChangeArrowheads="1"/>
          </p:cNvPicPr>
          <p:nvPr/>
        </p:nvPicPr>
        <p:blipFill>
          <a:blip r:embed="rId2" cstate="print"/>
          <a:srcRect/>
          <a:stretch>
            <a:fillRect/>
          </a:stretch>
        </p:blipFill>
        <p:spPr bwMode="auto">
          <a:xfrm>
            <a:off x="762000" y="1600200"/>
            <a:ext cx="7934325" cy="486997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b="1" dirty="0" smtClean="0">
                <a:solidFill>
                  <a:schemeClr val="tx1"/>
                </a:solidFill>
              </a:rPr>
              <a:t>3. CLOSED CHURCHES</a:t>
            </a:r>
            <a:endParaRPr lang="en-PH" b="1" dirty="0">
              <a:solidFill>
                <a:schemeClr val="tx1"/>
              </a:solidFill>
            </a:endParaRPr>
          </a:p>
        </p:txBody>
      </p:sp>
      <p:sp>
        <p:nvSpPr>
          <p:cNvPr id="3" name="Content Placeholder 2"/>
          <p:cNvSpPr>
            <a:spLocks noGrp="1"/>
          </p:cNvSpPr>
          <p:nvPr>
            <p:ph sz="quarter" idx="1"/>
          </p:nvPr>
        </p:nvSpPr>
        <p:spPr>
          <a:xfrm>
            <a:off x="612648" y="2819400"/>
            <a:ext cx="4111752" cy="3276600"/>
          </a:xfrm>
        </p:spPr>
        <p:txBody>
          <a:bodyPr>
            <a:normAutofit/>
          </a:bodyPr>
          <a:lstStyle/>
          <a:p>
            <a:pPr algn="r">
              <a:buNone/>
            </a:pPr>
            <a:r>
              <a:rPr lang="en-PH" sz="4800" b="1" i="1" dirty="0" smtClean="0"/>
              <a:t>“Please do not be too strict.”</a:t>
            </a:r>
            <a:endParaRPr lang="en-PH" sz="4800" b="1" i="1" dirty="0"/>
          </a:p>
        </p:txBody>
      </p:sp>
      <p:pic>
        <p:nvPicPr>
          <p:cNvPr id="44034" name="Picture 2" descr="H:\Pictures\Payatas FGD\IMG_9106.JPG"/>
          <p:cNvPicPr>
            <a:picLocks noChangeAspect="1" noChangeArrowheads="1"/>
          </p:cNvPicPr>
          <p:nvPr/>
        </p:nvPicPr>
        <p:blipFill>
          <a:blip r:embed="rId2" cstate="print"/>
          <a:srcRect/>
          <a:stretch>
            <a:fillRect/>
          </a:stretch>
        </p:blipFill>
        <p:spPr bwMode="auto">
          <a:xfrm>
            <a:off x="5257800" y="1905000"/>
            <a:ext cx="3448050" cy="45974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13648" cy="990600"/>
          </a:xfrm>
        </p:spPr>
        <p:txBody>
          <a:bodyPr>
            <a:noAutofit/>
          </a:bodyPr>
          <a:lstStyle/>
          <a:p>
            <a:r>
              <a:rPr lang="en-PH" sz="3600" b="1" dirty="0" smtClean="0">
                <a:solidFill>
                  <a:schemeClr val="tx1"/>
                </a:solidFill>
              </a:rPr>
              <a:t>“Can you please leave the church open?”</a:t>
            </a:r>
            <a:endParaRPr lang="en-PH" sz="3600" b="1" dirty="0">
              <a:solidFill>
                <a:schemeClr val="tx1"/>
              </a:solidFill>
            </a:endParaRPr>
          </a:p>
        </p:txBody>
      </p:sp>
      <p:pic>
        <p:nvPicPr>
          <p:cNvPr id="1026" name="Picture 2" descr="http://www.theprovince.com/news/world/cms/binary/9107948.jpg?size=620x400s"/>
          <p:cNvPicPr>
            <a:picLocks noChangeAspect="1" noChangeArrowheads="1"/>
          </p:cNvPicPr>
          <p:nvPr/>
        </p:nvPicPr>
        <p:blipFill>
          <a:blip r:embed="rId2" cstate="print"/>
          <a:srcRect/>
          <a:stretch>
            <a:fillRect/>
          </a:stretch>
        </p:blipFill>
        <p:spPr bwMode="auto">
          <a:xfrm>
            <a:off x="2133600" y="2057400"/>
            <a:ext cx="6614160" cy="4267200"/>
          </a:xfrm>
          <a:prstGeom prst="rect">
            <a:avLst/>
          </a:prstGeom>
          <a:noFill/>
        </p:spPr>
      </p:pic>
      <p:pic>
        <p:nvPicPr>
          <p:cNvPr id="17410" name="Picture 2" descr="http://thor.he.net/~gludlow/rip.gif"/>
          <p:cNvPicPr>
            <a:picLocks noChangeAspect="1" noChangeArrowheads="1"/>
          </p:cNvPicPr>
          <p:nvPr/>
        </p:nvPicPr>
        <p:blipFill>
          <a:blip r:embed="rId3" cstate="print"/>
          <a:srcRect/>
          <a:stretch>
            <a:fillRect/>
          </a:stretch>
        </p:blipFill>
        <p:spPr bwMode="auto">
          <a:xfrm>
            <a:off x="-228600" y="3810000"/>
            <a:ext cx="2590800" cy="254494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b="1" smtClean="0">
                <a:solidFill>
                  <a:schemeClr val="tx1"/>
                </a:solidFill>
              </a:rPr>
              <a:t>4. CLOSED THEOLOGIES</a:t>
            </a:r>
            <a:endParaRPr lang="en-PH" b="1" dirty="0">
              <a:solidFill>
                <a:schemeClr val="tx1"/>
              </a:solidFill>
            </a:endParaRPr>
          </a:p>
        </p:txBody>
      </p:sp>
      <p:sp>
        <p:nvSpPr>
          <p:cNvPr id="5" name="Content Placeholder 4"/>
          <p:cNvSpPr>
            <a:spLocks noGrp="1"/>
          </p:cNvSpPr>
          <p:nvPr>
            <p:ph sz="quarter" idx="1"/>
          </p:nvPr>
        </p:nvSpPr>
        <p:spPr>
          <a:xfrm>
            <a:off x="1219200" y="2133600"/>
            <a:ext cx="7546848" cy="3962400"/>
          </a:xfrm>
        </p:spPr>
        <p:txBody>
          <a:bodyPr/>
          <a:lstStyle/>
          <a:p>
            <a:pPr>
              <a:buNone/>
            </a:pPr>
            <a:r>
              <a:rPr lang="en-PH" b="1" dirty="0" smtClean="0"/>
              <a:t>It is not only our churches and mentalities which are closed but also the way we do theology. </a:t>
            </a:r>
          </a:p>
          <a:p>
            <a:pPr>
              <a:buNone/>
            </a:pPr>
            <a:r>
              <a:rPr lang="en-PH" b="1" dirty="0" smtClean="0"/>
              <a:t>It is this closed methods that make the Church deaf both to people's voices and to the whispers of the Spirit. In the end, we have a dead church - so closed and so dead that God has decided to move to the cemetery. </a:t>
            </a:r>
            <a:endParaRPr lang="en-PH"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ecx.images-amazon.com/images/I/41pkHF4j8GL._SL500_AA300_.jpg"/>
          <p:cNvPicPr>
            <a:picLocks noChangeAspect="1" noChangeArrowheads="1"/>
          </p:cNvPicPr>
          <p:nvPr/>
        </p:nvPicPr>
        <p:blipFill>
          <a:blip r:embed="rId2" cstate="print"/>
          <a:srcRect/>
          <a:stretch>
            <a:fillRect/>
          </a:stretch>
        </p:blipFill>
        <p:spPr bwMode="auto">
          <a:xfrm>
            <a:off x="4340392" y="2133600"/>
            <a:ext cx="3985461" cy="4038600"/>
          </a:xfrm>
          <a:prstGeom prst="rect">
            <a:avLst/>
          </a:prstGeom>
          <a:noFill/>
        </p:spPr>
      </p:pic>
      <p:sp>
        <p:nvSpPr>
          <p:cNvPr id="2" name="Title 1"/>
          <p:cNvSpPr>
            <a:spLocks noGrp="1"/>
          </p:cNvSpPr>
          <p:nvPr>
            <p:ph type="title"/>
          </p:nvPr>
        </p:nvSpPr>
        <p:spPr/>
        <p:txBody>
          <a:bodyPr/>
          <a:lstStyle/>
          <a:p>
            <a:r>
              <a:rPr lang="en-PH" b="1" dirty="0" smtClean="0">
                <a:solidFill>
                  <a:schemeClr val="tx1"/>
                </a:solidFill>
              </a:rPr>
              <a:t>A Closer Look at Two Methods</a:t>
            </a:r>
            <a:endParaRPr lang="en-PH" b="1" dirty="0">
              <a:solidFill>
                <a:schemeClr val="tx1"/>
              </a:solidFill>
            </a:endParaRPr>
          </a:p>
        </p:txBody>
      </p:sp>
      <p:pic>
        <p:nvPicPr>
          <p:cNvPr id="6" name="Picture 2" descr="467596"/>
          <p:cNvPicPr>
            <a:picLocks noChangeAspect="1" noChangeArrowheads="1"/>
          </p:cNvPicPr>
          <p:nvPr/>
        </p:nvPicPr>
        <p:blipFill>
          <a:blip r:embed="rId3" cstate="print"/>
          <a:srcRect/>
          <a:stretch>
            <a:fillRect/>
          </a:stretch>
        </p:blipFill>
        <p:spPr bwMode="auto">
          <a:xfrm>
            <a:off x="1349252" y="2133600"/>
            <a:ext cx="2776538" cy="40386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61248" cy="990600"/>
          </a:xfrm>
        </p:spPr>
        <p:txBody>
          <a:bodyPr>
            <a:noAutofit/>
          </a:bodyPr>
          <a:lstStyle/>
          <a:p>
            <a:r>
              <a:rPr lang="en-PH" sz="4000" b="1" dirty="0" smtClean="0">
                <a:solidFill>
                  <a:schemeClr val="tx1"/>
                </a:solidFill>
              </a:rPr>
              <a:t>RADICAL ORTHODOXY: John Milbank</a:t>
            </a:r>
            <a:endParaRPr lang="en-PH" sz="4000" b="1" dirty="0">
              <a:solidFill>
                <a:schemeClr val="tx1"/>
              </a:solidFill>
            </a:endParaRPr>
          </a:p>
        </p:txBody>
      </p:sp>
      <p:pic>
        <p:nvPicPr>
          <p:cNvPr id="15362" name="Picture 2" descr="467596"/>
          <p:cNvPicPr>
            <a:picLocks noChangeAspect="1" noChangeArrowheads="1"/>
          </p:cNvPicPr>
          <p:nvPr/>
        </p:nvPicPr>
        <p:blipFill>
          <a:blip r:embed="rId2" cstate="print"/>
          <a:srcRect/>
          <a:stretch>
            <a:fillRect/>
          </a:stretch>
        </p:blipFill>
        <p:spPr bwMode="auto">
          <a:xfrm rot="761798">
            <a:off x="1429780" y="1372808"/>
            <a:ext cx="3415347" cy="4967777"/>
          </a:xfrm>
          <a:prstGeom prst="rect">
            <a:avLst/>
          </a:prstGeom>
          <a:noFill/>
        </p:spPr>
      </p:pic>
      <p:pic>
        <p:nvPicPr>
          <p:cNvPr id="15364" name="Picture 4" descr="http://www.equinoxjournals.com/blog/wp-content/uploads/2010/09/john_milbank.jpg"/>
          <p:cNvPicPr>
            <a:picLocks noChangeAspect="1" noChangeArrowheads="1"/>
          </p:cNvPicPr>
          <p:nvPr/>
        </p:nvPicPr>
        <p:blipFill>
          <a:blip r:embed="rId3" cstate="print"/>
          <a:srcRect/>
          <a:stretch>
            <a:fillRect/>
          </a:stretch>
        </p:blipFill>
        <p:spPr bwMode="auto">
          <a:xfrm>
            <a:off x="5779168" y="2133600"/>
            <a:ext cx="2666999" cy="2895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PH" b="1" dirty="0" smtClean="0">
                <a:solidFill>
                  <a:schemeClr val="tx1"/>
                </a:solidFill>
              </a:rPr>
              <a:t>IN QUEST OF A STOLEN CROWN</a:t>
            </a:r>
            <a:endParaRPr lang="en-PH" b="1" dirty="0">
              <a:solidFill>
                <a:schemeClr val="tx1"/>
              </a:solidFill>
            </a:endParaRPr>
          </a:p>
        </p:txBody>
      </p:sp>
      <p:sp>
        <p:nvSpPr>
          <p:cNvPr id="6" name="Content Placeholder 5"/>
          <p:cNvSpPr>
            <a:spLocks noGrp="1"/>
          </p:cNvSpPr>
          <p:nvPr>
            <p:ph sz="quarter" idx="1"/>
          </p:nvPr>
        </p:nvSpPr>
        <p:spPr>
          <a:xfrm>
            <a:off x="1447800" y="2057400"/>
            <a:ext cx="7318248" cy="4419600"/>
          </a:xfrm>
        </p:spPr>
        <p:txBody>
          <a:bodyPr>
            <a:normAutofit lnSpcReduction="10000"/>
          </a:bodyPr>
          <a:lstStyle/>
          <a:p>
            <a:pPr algn="r">
              <a:buNone/>
            </a:pPr>
            <a:r>
              <a:rPr lang="en-PH" sz="2800" b="1" dirty="0" smtClean="0"/>
              <a:t>Once upon a time, it was theology that wore the crown, theology that carried out most of the fundamental reading of all other interpretations and all other social formations... It was </a:t>
            </a:r>
            <a:r>
              <a:rPr lang="en-PH" sz="2800" b="1" i="1" dirty="0" smtClean="0"/>
              <a:t>the </a:t>
            </a:r>
            <a:r>
              <a:rPr lang="en-PH" sz="2800" b="1" dirty="0" smtClean="0"/>
              <a:t>master narrative. Stolen by secular reason, and worn as 'social theory', the master-narrative is now sought by its earlier owner.</a:t>
            </a:r>
          </a:p>
          <a:p>
            <a:pPr algn="r">
              <a:buNone/>
            </a:pPr>
            <a:endParaRPr lang="en-PH" sz="2800" b="1" dirty="0" smtClean="0"/>
          </a:p>
          <a:p>
            <a:pPr algn="r">
              <a:buNone/>
            </a:pPr>
            <a:r>
              <a:rPr lang="en-PH" sz="2800" b="1" dirty="0" smtClean="0"/>
              <a:t>- Gerard </a:t>
            </a:r>
            <a:r>
              <a:rPr lang="en-PH" sz="2800" b="1" dirty="0" err="1" smtClean="0"/>
              <a:t>Loughlin</a:t>
            </a:r>
            <a:endParaRPr lang="en-PH" sz="2800" b="1" dirty="0" smtClean="0"/>
          </a:p>
          <a:p>
            <a:endParaRPr lang="en-PH"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b="1" dirty="0" smtClean="0">
                <a:solidFill>
                  <a:schemeClr val="tx1"/>
                </a:solidFill>
              </a:rPr>
              <a:t>OUTLINE</a:t>
            </a:r>
            <a:endParaRPr lang="en-PH" b="1" dirty="0">
              <a:solidFill>
                <a:schemeClr val="tx1"/>
              </a:solidFill>
            </a:endParaRPr>
          </a:p>
        </p:txBody>
      </p:sp>
      <p:sp>
        <p:nvSpPr>
          <p:cNvPr id="3" name="Content Placeholder 2"/>
          <p:cNvSpPr>
            <a:spLocks noGrp="1"/>
          </p:cNvSpPr>
          <p:nvPr>
            <p:ph sz="quarter" idx="1"/>
          </p:nvPr>
        </p:nvSpPr>
        <p:spPr>
          <a:xfrm>
            <a:off x="2895600" y="2209800"/>
            <a:ext cx="6019800" cy="3962400"/>
          </a:xfrm>
        </p:spPr>
        <p:txBody>
          <a:bodyPr>
            <a:normAutofit/>
          </a:bodyPr>
          <a:lstStyle/>
          <a:p>
            <a:pPr marL="514350" indent="-514350">
              <a:buFont typeface="+mj-lt"/>
              <a:buAutoNum type="arabicPeriod"/>
            </a:pPr>
            <a:r>
              <a:rPr lang="en-PH" sz="3200" b="1" dirty="0" smtClean="0"/>
              <a:t>The Rough Grounds of </a:t>
            </a:r>
            <a:r>
              <a:rPr lang="en-PH" sz="3200" b="1" dirty="0" err="1" smtClean="0"/>
              <a:t>Payatas</a:t>
            </a:r>
            <a:endParaRPr lang="en-PH" sz="3200" b="1" dirty="0" smtClean="0"/>
          </a:p>
          <a:p>
            <a:pPr marL="514350" indent="-514350">
              <a:buFont typeface="+mj-lt"/>
              <a:buAutoNum type="arabicPeriod"/>
            </a:pPr>
            <a:r>
              <a:rPr lang="en-PH" sz="3200" b="1" dirty="0" smtClean="0"/>
              <a:t>Their Lives as Painful Questions</a:t>
            </a:r>
          </a:p>
          <a:p>
            <a:pPr marL="514350" indent="-514350">
              <a:buFont typeface="+mj-lt"/>
              <a:buAutoNum type="arabicPeriod"/>
            </a:pPr>
            <a:r>
              <a:rPr lang="en-PH" sz="3200" b="1" dirty="0" smtClean="0"/>
              <a:t>Closed Churches</a:t>
            </a:r>
          </a:p>
          <a:p>
            <a:pPr marL="514350" indent="-514350">
              <a:buFont typeface="+mj-lt"/>
              <a:buAutoNum type="arabicPeriod"/>
            </a:pPr>
            <a:r>
              <a:rPr lang="en-PH" sz="3200" b="1" dirty="0" smtClean="0"/>
              <a:t>Closed Theologies</a:t>
            </a:r>
          </a:p>
          <a:p>
            <a:pPr marL="514350" indent="-514350">
              <a:buFont typeface="+mj-lt"/>
              <a:buAutoNum type="arabicPeriod"/>
            </a:pPr>
            <a:r>
              <a:rPr lang="en-PH" sz="3200" b="1" dirty="0" smtClean="0"/>
              <a:t>Reflective Theologizing</a:t>
            </a:r>
          </a:p>
        </p:txBody>
      </p:sp>
      <p:pic>
        <p:nvPicPr>
          <p:cNvPr id="26626" name="Picture 2" descr="Children of Payatas"/>
          <p:cNvPicPr>
            <a:picLocks noChangeAspect="1" noChangeArrowheads="1"/>
          </p:cNvPicPr>
          <p:nvPr/>
        </p:nvPicPr>
        <p:blipFill>
          <a:blip r:embed="rId2" cstate="print"/>
          <a:srcRect/>
          <a:stretch>
            <a:fillRect/>
          </a:stretch>
        </p:blipFill>
        <p:spPr bwMode="auto">
          <a:xfrm>
            <a:off x="152400" y="2438400"/>
            <a:ext cx="2144047" cy="3048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228600"/>
            <a:ext cx="8610600" cy="990600"/>
          </a:xfrm>
        </p:spPr>
        <p:txBody>
          <a:bodyPr>
            <a:normAutofit/>
          </a:bodyPr>
          <a:lstStyle/>
          <a:p>
            <a:pPr algn="ctr"/>
            <a:r>
              <a:rPr lang="en-PH" sz="3600" b="1" dirty="0" smtClean="0">
                <a:solidFill>
                  <a:schemeClr val="tx1"/>
                </a:solidFill>
              </a:rPr>
              <a:t>LIBERATION THEOLOGIES: </a:t>
            </a:r>
            <a:r>
              <a:rPr lang="en-PH" sz="3600" b="1" dirty="0" err="1" smtClean="0">
                <a:solidFill>
                  <a:schemeClr val="tx1"/>
                </a:solidFill>
              </a:rPr>
              <a:t>Clodovis</a:t>
            </a:r>
            <a:r>
              <a:rPr lang="en-PH" sz="3600" b="1" dirty="0" smtClean="0">
                <a:solidFill>
                  <a:schemeClr val="tx1"/>
                </a:solidFill>
              </a:rPr>
              <a:t> </a:t>
            </a:r>
            <a:r>
              <a:rPr lang="en-PH" sz="3600" b="1" dirty="0" err="1" smtClean="0">
                <a:solidFill>
                  <a:schemeClr val="tx1"/>
                </a:solidFill>
              </a:rPr>
              <a:t>Boff</a:t>
            </a:r>
            <a:endParaRPr lang="en-PH" sz="3600" b="1" dirty="0">
              <a:solidFill>
                <a:schemeClr val="tx1"/>
              </a:solidFill>
            </a:endParaRPr>
          </a:p>
        </p:txBody>
      </p:sp>
      <p:sp>
        <p:nvSpPr>
          <p:cNvPr id="6" name="Content Placeholder 5"/>
          <p:cNvSpPr>
            <a:spLocks noGrp="1"/>
          </p:cNvSpPr>
          <p:nvPr>
            <p:ph sz="quarter" idx="1"/>
          </p:nvPr>
        </p:nvSpPr>
        <p:spPr>
          <a:xfrm>
            <a:off x="1066800" y="4876800"/>
            <a:ext cx="7242048" cy="1600200"/>
          </a:xfrm>
        </p:spPr>
        <p:txBody>
          <a:bodyPr>
            <a:normAutofit fontScale="85000" lnSpcReduction="20000"/>
          </a:bodyPr>
          <a:lstStyle/>
          <a:p>
            <a:r>
              <a:rPr lang="en-PH" sz="2400" b="1" dirty="0" smtClean="0"/>
              <a:t>1970s - “</a:t>
            </a:r>
            <a:r>
              <a:rPr lang="en-PH" sz="2400" b="1" dirty="0" err="1" smtClean="0"/>
              <a:t>Ideologization</a:t>
            </a:r>
            <a:r>
              <a:rPr lang="en-PH" sz="2400" b="1" dirty="0" smtClean="0"/>
              <a:t> of the Faith”</a:t>
            </a:r>
          </a:p>
          <a:p>
            <a:r>
              <a:rPr lang="en-PH" sz="2400" b="1" dirty="0" smtClean="0"/>
              <a:t>1974 – International Theological Commission studies liberation theology (ITC)</a:t>
            </a:r>
          </a:p>
          <a:p>
            <a:r>
              <a:rPr lang="en-PH" sz="2400" b="1" dirty="0" smtClean="0"/>
              <a:t>1984 – Instructions on Certain Aspects of the Theology of Liberation (CDF)</a:t>
            </a:r>
          </a:p>
        </p:txBody>
      </p:sp>
      <p:pic>
        <p:nvPicPr>
          <p:cNvPr id="11266" name="Picture 2" descr="http://ecx.images-amazon.com/images/I/41pkHF4j8GL._SL500_AA300_.jpg"/>
          <p:cNvPicPr>
            <a:picLocks noChangeAspect="1" noChangeArrowheads="1"/>
          </p:cNvPicPr>
          <p:nvPr/>
        </p:nvPicPr>
        <p:blipFill>
          <a:blip r:embed="rId2" cstate="print"/>
          <a:srcRect/>
          <a:stretch>
            <a:fillRect/>
          </a:stretch>
        </p:blipFill>
        <p:spPr bwMode="auto">
          <a:xfrm>
            <a:off x="1790700" y="1600200"/>
            <a:ext cx="2857500" cy="2895600"/>
          </a:xfrm>
          <a:prstGeom prst="rect">
            <a:avLst/>
          </a:prstGeom>
          <a:noFill/>
        </p:spPr>
      </p:pic>
      <p:pic>
        <p:nvPicPr>
          <p:cNvPr id="11270" name="Picture 6" descr="http://www.stpauls.it/vita03/0204vp/images/0204vp54.jpg"/>
          <p:cNvPicPr>
            <a:picLocks noChangeAspect="1" noChangeArrowheads="1"/>
          </p:cNvPicPr>
          <p:nvPr/>
        </p:nvPicPr>
        <p:blipFill>
          <a:blip r:embed="rId3" cstate="print"/>
          <a:srcRect/>
          <a:stretch>
            <a:fillRect/>
          </a:stretch>
        </p:blipFill>
        <p:spPr bwMode="auto">
          <a:xfrm>
            <a:off x="4419600" y="1620077"/>
            <a:ext cx="2362200" cy="287572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b="1" dirty="0" smtClean="0">
                <a:solidFill>
                  <a:schemeClr val="tx1"/>
                </a:solidFill>
              </a:rPr>
              <a:t>See-Judge-Act Process</a:t>
            </a:r>
            <a:endParaRPr lang="en-PH" b="1" dirty="0">
              <a:solidFill>
                <a:schemeClr val="tx1"/>
              </a:solidFill>
            </a:endParaRPr>
          </a:p>
        </p:txBody>
      </p:sp>
      <p:sp>
        <p:nvSpPr>
          <p:cNvPr id="4" name="Content Placeholder 3"/>
          <p:cNvSpPr>
            <a:spLocks noGrp="1"/>
          </p:cNvSpPr>
          <p:nvPr>
            <p:ph sz="quarter" idx="1"/>
          </p:nvPr>
        </p:nvSpPr>
        <p:spPr>
          <a:xfrm>
            <a:off x="457200" y="1589567"/>
            <a:ext cx="4038600" cy="4572000"/>
          </a:xfrm>
        </p:spPr>
        <p:txBody>
          <a:bodyPr/>
          <a:lstStyle/>
          <a:p>
            <a:pPr marL="514350" indent="-514350">
              <a:buFont typeface="+mj-lt"/>
              <a:buAutoNum type="arabicPeriod"/>
            </a:pPr>
            <a:r>
              <a:rPr lang="en-PH" b="1" dirty="0" smtClean="0"/>
              <a:t>SEE - What is our situation?</a:t>
            </a:r>
          </a:p>
          <a:p>
            <a:pPr marL="514350" indent="-514350">
              <a:buFont typeface="+mj-lt"/>
              <a:buAutoNum type="arabicPeriod"/>
            </a:pPr>
            <a:r>
              <a:rPr lang="en-PH" b="1" dirty="0" smtClean="0"/>
              <a:t> JUDGE - What does God tell us about our situation?</a:t>
            </a:r>
          </a:p>
          <a:p>
            <a:pPr marL="514350" indent="-514350">
              <a:buFont typeface="+mj-lt"/>
              <a:buAutoNum type="arabicPeriod"/>
            </a:pPr>
            <a:r>
              <a:rPr lang="en-PH" b="1" dirty="0" smtClean="0"/>
              <a:t> ACT - What do we need to do to transform our situation? </a:t>
            </a:r>
            <a:endParaRPr lang="en-PH" b="1" dirty="0"/>
          </a:p>
        </p:txBody>
      </p:sp>
      <p:sp>
        <p:nvSpPr>
          <p:cNvPr id="5" name="Content Placeholder 4"/>
          <p:cNvSpPr>
            <a:spLocks noGrp="1"/>
          </p:cNvSpPr>
          <p:nvPr>
            <p:ph sz="quarter" idx="2"/>
          </p:nvPr>
        </p:nvSpPr>
        <p:spPr>
          <a:xfrm>
            <a:off x="4844901" y="1600200"/>
            <a:ext cx="3886200" cy="4561366"/>
          </a:xfrm>
        </p:spPr>
        <p:txBody>
          <a:bodyPr>
            <a:normAutofit/>
          </a:bodyPr>
          <a:lstStyle/>
          <a:p>
            <a:pPr marL="514350" indent="-514350">
              <a:buFont typeface="+mj-lt"/>
              <a:buAutoNum type="arabicPeriod"/>
            </a:pPr>
            <a:r>
              <a:rPr lang="en-PH" sz="3200" b="1" dirty="0" smtClean="0"/>
              <a:t>Socio-Analytic Mediation</a:t>
            </a:r>
          </a:p>
          <a:p>
            <a:pPr marL="514350" indent="-514350">
              <a:buFont typeface="+mj-lt"/>
              <a:buAutoNum type="arabicPeriod"/>
            </a:pPr>
            <a:r>
              <a:rPr lang="en-PH" sz="3200" b="1" dirty="0" smtClean="0"/>
              <a:t>Hermeneutic Mediation</a:t>
            </a:r>
          </a:p>
          <a:p>
            <a:pPr marL="514350" indent="-514350">
              <a:buFont typeface="+mj-lt"/>
              <a:buAutoNum type="arabicPeriod"/>
            </a:pPr>
            <a:r>
              <a:rPr lang="en-PH" sz="3200" b="1" dirty="0" smtClean="0"/>
              <a:t>Pastoral Mediation </a:t>
            </a:r>
          </a:p>
          <a:p>
            <a:pPr marL="514350" indent="-514350">
              <a:buFont typeface="+mj-lt"/>
              <a:buAutoNum type="arabicPeriod"/>
            </a:pPr>
            <a:endParaRPr lang="en-PH" sz="3200" b="1" dirty="0" smtClean="0"/>
          </a:p>
          <a:p>
            <a:pPr marL="514350" indent="-514350">
              <a:buFont typeface="+mj-lt"/>
              <a:buAutoNum type="arabicPeriod"/>
            </a:pPr>
            <a:endParaRPr lang="en-PH" sz="3200" b="1" dirty="0"/>
          </a:p>
        </p:txBody>
      </p:sp>
      <p:pic>
        <p:nvPicPr>
          <p:cNvPr id="6" name="Picture 2" descr="http://2.bp.blogspot.com/-CFUTMlD71I0/UW6bMuEgJ8I/AAAAAAAAAGg/3GKQzgRrHcs/s1600/SJA+sign.jpg"/>
          <p:cNvPicPr>
            <a:picLocks noChangeAspect="1" noChangeArrowheads="1"/>
          </p:cNvPicPr>
          <p:nvPr/>
        </p:nvPicPr>
        <p:blipFill>
          <a:blip r:embed="rId2" cstate="print"/>
          <a:srcRect/>
          <a:stretch>
            <a:fillRect/>
          </a:stretch>
        </p:blipFill>
        <p:spPr bwMode="auto">
          <a:xfrm>
            <a:off x="5943600" y="4419600"/>
            <a:ext cx="1922066" cy="22098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PH" b="1" dirty="0" smtClean="0">
                <a:solidFill>
                  <a:schemeClr val="tx1"/>
                </a:solidFill>
              </a:rPr>
              <a:t>‘PRACTICE’ IN ALTHUSSER</a:t>
            </a:r>
            <a:endParaRPr lang="en-PH" b="1" dirty="0">
              <a:solidFill>
                <a:schemeClr val="tx1"/>
              </a:solidFill>
            </a:endParaRPr>
          </a:p>
        </p:txBody>
      </p:sp>
      <p:sp>
        <p:nvSpPr>
          <p:cNvPr id="6" name="Content Placeholder 5"/>
          <p:cNvSpPr>
            <a:spLocks noGrp="1"/>
          </p:cNvSpPr>
          <p:nvPr>
            <p:ph sz="quarter" idx="1"/>
          </p:nvPr>
        </p:nvSpPr>
        <p:spPr>
          <a:xfrm>
            <a:off x="1524000" y="1752600"/>
            <a:ext cx="7242048" cy="4800600"/>
          </a:xfrm>
        </p:spPr>
        <p:txBody>
          <a:bodyPr>
            <a:normAutofit fontScale="92500" lnSpcReduction="10000"/>
          </a:bodyPr>
          <a:lstStyle/>
          <a:p>
            <a:pPr>
              <a:buNone/>
            </a:pPr>
            <a:r>
              <a:rPr lang="en-PH" b="1" dirty="0" smtClean="0"/>
              <a:t>By practice in general I shall mean any process of transformation of a determinate given raw material into a determinate product, a transformation effected by a determinate human labour, using determinate means of production. </a:t>
            </a:r>
          </a:p>
          <a:p>
            <a:pPr>
              <a:buNone/>
            </a:pPr>
            <a:r>
              <a:rPr lang="en-PH" b="1" dirty="0" smtClean="0"/>
              <a:t>In any practice thus conceived, the determinant moment is neither the raw material nor the product but the practice in the narrow sense; the moment of the labour of transformation itself.</a:t>
            </a:r>
          </a:p>
          <a:p>
            <a:pPr algn="r">
              <a:buNone/>
            </a:pPr>
            <a:r>
              <a:rPr lang="en-PH" b="1" dirty="0" smtClean="0"/>
              <a:t>- Louis </a:t>
            </a:r>
            <a:r>
              <a:rPr lang="en-PH" b="1" dirty="0" err="1" smtClean="0"/>
              <a:t>Althusser</a:t>
            </a:r>
            <a:r>
              <a:rPr lang="en-PH" b="1" dirty="0" smtClean="0"/>
              <a:t>, </a:t>
            </a:r>
            <a:r>
              <a:rPr lang="en-PH" b="1" i="1" dirty="0" smtClean="0"/>
              <a:t>Reading Capital</a:t>
            </a:r>
            <a:endParaRPr lang="en-PH" b="1" dirty="0" smtClean="0"/>
          </a:p>
          <a:p>
            <a:endParaRPr lang="en-PH"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b="1" dirty="0" smtClean="0">
                <a:solidFill>
                  <a:schemeClr val="tx1"/>
                </a:solidFill>
              </a:rPr>
              <a:t>BOFF’S THEOLOGICAL METHOD</a:t>
            </a:r>
            <a:endParaRPr lang="en-PH" b="1" dirty="0">
              <a:solidFill>
                <a:schemeClr val="tx1"/>
              </a:solidFill>
            </a:endParaRPr>
          </a:p>
        </p:txBody>
      </p:sp>
      <p:pic>
        <p:nvPicPr>
          <p:cNvPr id="9220" name="Picture 4" descr="http://media-cache-ec0.pinimg.com/236x/d8/b8/97/d8b897e21623349a824d38039a5ff135.jpg"/>
          <p:cNvPicPr>
            <a:picLocks noChangeAspect="1" noChangeArrowheads="1"/>
          </p:cNvPicPr>
          <p:nvPr/>
        </p:nvPicPr>
        <p:blipFill>
          <a:blip r:embed="rId2" cstate="print"/>
          <a:srcRect/>
          <a:stretch>
            <a:fillRect/>
          </a:stretch>
        </p:blipFill>
        <p:spPr bwMode="auto">
          <a:xfrm>
            <a:off x="2066284" y="1752600"/>
            <a:ext cx="3877316" cy="3581400"/>
          </a:xfrm>
          <a:prstGeom prst="rect">
            <a:avLst/>
          </a:prstGeom>
          <a:noFill/>
        </p:spPr>
      </p:pic>
      <p:sp>
        <p:nvSpPr>
          <p:cNvPr id="4" name="TextBox 3"/>
          <p:cNvSpPr txBox="1"/>
          <p:nvPr/>
        </p:nvSpPr>
        <p:spPr>
          <a:xfrm>
            <a:off x="1524000" y="2586335"/>
            <a:ext cx="2286000" cy="461665"/>
          </a:xfrm>
          <a:prstGeom prst="rect">
            <a:avLst/>
          </a:prstGeom>
          <a:noFill/>
        </p:spPr>
        <p:txBody>
          <a:bodyPr wrap="square" rtlCol="0">
            <a:spAutoFit/>
          </a:bodyPr>
          <a:lstStyle/>
          <a:p>
            <a:r>
              <a:rPr lang="en-PH" sz="2400" b="1" dirty="0" smtClean="0"/>
              <a:t>“raw materials”</a:t>
            </a:r>
            <a:endParaRPr lang="en-PH" sz="2400" b="1" dirty="0"/>
          </a:p>
        </p:txBody>
      </p:sp>
      <p:sp>
        <p:nvSpPr>
          <p:cNvPr id="5" name="TextBox 4"/>
          <p:cNvSpPr txBox="1"/>
          <p:nvPr/>
        </p:nvSpPr>
        <p:spPr>
          <a:xfrm>
            <a:off x="4191000" y="3200400"/>
            <a:ext cx="2971800" cy="461665"/>
          </a:xfrm>
          <a:prstGeom prst="rect">
            <a:avLst/>
          </a:prstGeom>
          <a:noFill/>
        </p:spPr>
        <p:txBody>
          <a:bodyPr wrap="square" rtlCol="0">
            <a:spAutoFit/>
          </a:bodyPr>
          <a:lstStyle/>
          <a:p>
            <a:r>
              <a:rPr lang="en-PH" sz="2400" b="1" dirty="0" smtClean="0"/>
              <a:t>“content of the faith”</a:t>
            </a:r>
            <a:endParaRPr lang="en-PH" sz="2400" b="1" dirty="0"/>
          </a:p>
        </p:txBody>
      </p:sp>
      <p:sp>
        <p:nvSpPr>
          <p:cNvPr id="6" name="TextBox 5"/>
          <p:cNvSpPr txBox="1"/>
          <p:nvPr/>
        </p:nvSpPr>
        <p:spPr>
          <a:xfrm>
            <a:off x="2743200" y="5100935"/>
            <a:ext cx="2667000" cy="461665"/>
          </a:xfrm>
          <a:prstGeom prst="rect">
            <a:avLst/>
          </a:prstGeom>
          <a:noFill/>
        </p:spPr>
        <p:txBody>
          <a:bodyPr wrap="square" rtlCol="0">
            <a:spAutoFit/>
          </a:bodyPr>
          <a:lstStyle/>
          <a:p>
            <a:r>
              <a:rPr lang="en-PH" sz="2400" b="1" dirty="0" smtClean="0"/>
              <a:t>“pastoral practice”</a:t>
            </a:r>
            <a:endParaRPr lang="en-PH" sz="24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5400" b="1" dirty="0" smtClean="0">
                <a:solidFill>
                  <a:schemeClr val="tx1"/>
                </a:solidFill>
              </a:rPr>
              <a:t>convergence</a:t>
            </a:r>
            <a:endParaRPr lang="en-PH" sz="5400" b="1" dirty="0">
              <a:solidFill>
                <a:schemeClr val="tx1"/>
              </a:solidFill>
            </a:endParaRPr>
          </a:p>
        </p:txBody>
      </p:sp>
      <p:sp>
        <p:nvSpPr>
          <p:cNvPr id="3" name="Content Placeholder 2"/>
          <p:cNvSpPr>
            <a:spLocks noGrp="1"/>
          </p:cNvSpPr>
          <p:nvPr>
            <p:ph sz="quarter" idx="1"/>
          </p:nvPr>
        </p:nvSpPr>
        <p:spPr>
          <a:xfrm>
            <a:off x="1752600" y="2209800"/>
            <a:ext cx="7013448" cy="3886200"/>
          </a:xfrm>
        </p:spPr>
        <p:txBody>
          <a:bodyPr>
            <a:normAutofit lnSpcReduction="10000"/>
          </a:bodyPr>
          <a:lstStyle/>
          <a:p>
            <a:pPr>
              <a:buNone/>
            </a:pPr>
            <a:r>
              <a:rPr lang="en-PH" sz="3200" b="1" dirty="0" smtClean="0"/>
              <a:t>Milbank and </a:t>
            </a:r>
            <a:r>
              <a:rPr lang="en-PH" sz="3200" b="1" dirty="0" err="1" smtClean="0"/>
              <a:t>Boff</a:t>
            </a:r>
            <a:r>
              <a:rPr lang="en-PH" sz="3200" b="1" dirty="0" smtClean="0"/>
              <a:t> - theologians who find themselves in opposite sides of ideological spectrum - in fact possess a common weakness. </a:t>
            </a:r>
          </a:p>
          <a:p>
            <a:pPr>
              <a:buNone/>
            </a:pPr>
            <a:r>
              <a:rPr lang="en-PH" sz="3200" b="1" dirty="0" smtClean="0"/>
              <a:t>Both enthrone the "theologian" as the ultimate arbiter of theological meaning </a:t>
            </a:r>
            <a:r>
              <a:rPr lang="en-PH" sz="3200" b="1" dirty="0" smtClean="0">
                <a:solidFill>
                  <a:srgbClr val="FF0000"/>
                </a:solidFill>
              </a:rPr>
              <a:t>at the expense of voices from the ground.</a:t>
            </a:r>
            <a:endParaRPr lang="en-PH" sz="3200" b="1" dirty="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b="1" dirty="0" smtClean="0">
                <a:solidFill>
                  <a:schemeClr val="tx1"/>
                </a:solidFill>
              </a:rPr>
              <a:t>5. REFLEXIVE THEOLOGIZING</a:t>
            </a:r>
            <a:endParaRPr lang="en-PH" b="1" dirty="0">
              <a:solidFill>
                <a:schemeClr val="tx1"/>
              </a:solidFill>
            </a:endParaRPr>
          </a:p>
        </p:txBody>
      </p:sp>
      <p:pic>
        <p:nvPicPr>
          <p:cNvPr id="49154" name="Picture 2" descr="C:\Users\Danny Pilario\Desktop\545605_10150658258891279_674020326_n.jpg"/>
          <p:cNvPicPr>
            <a:picLocks noChangeAspect="1" noChangeArrowheads="1"/>
          </p:cNvPicPr>
          <p:nvPr/>
        </p:nvPicPr>
        <p:blipFill>
          <a:blip r:embed="rId2" cstate="print"/>
          <a:srcRect/>
          <a:stretch>
            <a:fillRect/>
          </a:stretch>
        </p:blipFill>
        <p:spPr bwMode="auto">
          <a:xfrm>
            <a:off x="2819400" y="1828800"/>
            <a:ext cx="3352800" cy="447738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PH" b="1" dirty="0" smtClean="0">
                <a:solidFill>
                  <a:schemeClr val="tx1"/>
                </a:solidFill>
              </a:rPr>
              <a:t>SCIENCE VS. PRACTICE</a:t>
            </a:r>
            <a:endParaRPr lang="en-PH" b="1" dirty="0">
              <a:solidFill>
                <a:schemeClr val="tx1"/>
              </a:solidFill>
            </a:endParaRPr>
          </a:p>
        </p:txBody>
      </p:sp>
      <p:sp>
        <p:nvSpPr>
          <p:cNvPr id="6" name="Content Placeholder 5"/>
          <p:cNvSpPr>
            <a:spLocks noGrp="1"/>
          </p:cNvSpPr>
          <p:nvPr>
            <p:ph sz="quarter" idx="1"/>
          </p:nvPr>
        </p:nvSpPr>
        <p:spPr>
          <a:xfrm>
            <a:off x="2362200" y="1676400"/>
            <a:ext cx="6403848" cy="4953000"/>
          </a:xfrm>
        </p:spPr>
        <p:txBody>
          <a:bodyPr>
            <a:normAutofit fontScale="92500" lnSpcReduction="10000"/>
          </a:bodyPr>
          <a:lstStyle/>
          <a:p>
            <a:pPr algn="r">
              <a:buNone/>
            </a:pPr>
            <a:r>
              <a:rPr lang="en-PH" sz="3600" b="1" i="1" dirty="0" smtClean="0"/>
              <a:t>Science</a:t>
            </a:r>
            <a:r>
              <a:rPr lang="en-PH" sz="3600" b="1" dirty="0" smtClean="0"/>
              <a:t> has a time which is not that of </a:t>
            </a:r>
            <a:r>
              <a:rPr lang="en-PH" sz="3600" b="1" i="1" dirty="0" smtClean="0"/>
              <a:t>practice</a:t>
            </a:r>
            <a:r>
              <a:rPr lang="en-PH" sz="3600" b="1" dirty="0" smtClean="0"/>
              <a:t>. For the analyst, time disappears: not only because the analyst cannot have any uncertainty as to what can happen, but also because he has time to totalize, that is, to overcome the effects of time.</a:t>
            </a:r>
          </a:p>
          <a:p>
            <a:pPr algn="r">
              <a:buNone/>
            </a:pPr>
            <a:r>
              <a:rPr lang="en-PH" b="1" dirty="0" smtClean="0"/>
              <a:t> </a:t>
            </a:r>
          </a:p>
          <a:p>
            <a:pPr algn="r">
              <a:buNone/>
            </a:pPr>
            <a:r>
              <a:rPr lang="en-PH" sz="2600" b="1" dirty="0" smtClean="0"/>
              <a:t>Pierre </a:t>
            </a:r>
            <a:r>
              <a:rPr lang="en-PH" sz="2600" b="1" dirty="0" err="1" smtClean="0"/>
              <a:t>Bourdieu</a:t>
            </a:r>
            <a:r>
              <a:rPr lang="en-PH" sz="2600" b="1" dirty="0" smtClean="0"/>
              <a:t>, </a:t>
            </a:r>
            <a:r>
              <a:rPr lang="en-PH" sz="2600" b="1" i="1" dirty="0" smtClean="0"/>
              <a:t>The Logic of Practice</a:t>
            </a:r>
          </a:p>
          <a:p>
            <a:endParaRPr lang="en-PH" b="1" dirty="0"/>
          </a:p>
        </p:txBody>
      </p:sp>
      <p:pic>
        <p:nvPicPr>
          <p:cNvPr id="6146" name="Picture 2" descr="http://thefrailestthing.files.wordpress.com/2011/09/pierre-bourdieu.jpg"/>
          <p:cNvPicPr>
            <a:picLocks noChangeAspect="1" noChangeArrowheads="1"/>
          </p:cNvPicPr>
          <p:nvPr/>
        </p:nvPicPr>
        <p:blipFill>
          <a:blip r:embed="rId2" cstate="print"/>
          <a:srcRect/>
          <a:stretch>
            <a:fillRect/>
          </a:stretch>
        </p:blipFill>
        <p:spPr bwMode="auto">
          <a:xfrm>
            <a:off x="228600" y="3886200"/>
            <a:ext cx="1911490" cy="2595849"/>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b="1" dirty="0" smtClean="0">
                <a:solidFill>
                  <a:schemeClr val="tx1"/>
                </a:solidFill>
              </a:rPr>
              <a:t>The Feel for the Game</a:t>
            </a:r>
            <a:endParaRPr lang="en-PH" b="1" dirty="0">
              <a:solidFill>
                <a:schemeClr val="tx1"/>
              </a:solidFill>
            </a:endParaRPr>
          </a:p>
        </p:txBody>
      </p:sp>
      <p:pic>
        <p:nvPicPr>
          <p:cNvPr id="45058" name="Picture 2" descr="http://i.huffpost.com/gadgets/slideshows/356569/slide_356569_3927086_free.jpg"/>
          <p:cNvPicPr>
            <a:picLocks noChangeAspect="1" noChangeArrowheads="1"/>
          </p:cNvPicPr>
          <p:nvPr/>
        </p:nvPicPr>
        <p:blipFill>
          <a:blip r:embed="rId2" cstate="print"/>
          <a:srcRect/>
          <a:stretch>
            <a:fillRect/>
          </a:stretch>
        </p:blipFill>
        <p:spPr bwMode="auto">
          <a:xfrm>
            <a:off x="1447800" y="1817370"/>
            <a:ext cx="6477000" cy="4614863"/>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b="1" dirty="0" smtClean="0">
                <a:solidFill>
                  <a:schemeClr val="tx1"/>
                </a:solidFill>
              </a:rPr>
              <a:t>Cycles of Reciprocity</a:t>
            </a:r>
            <a:endParaRPr lang="en-PH" b="1" dirty="0">
              <a:solidFill>
                <a:schemeClr val="tx1"/>
              </a:solidFill>
            </a:endParaRPr>
          </a:p>
        </p:txBody>
      </p:sp>
      <p:pic>
        <p:nvPicPr>
          <p:cNvPr id="2050" name="Picture 2" descr="http://ecx.images-amazon.com/images/I/51AgYf5d5OL.jpg"/>
          <p:cNvPicPr>
            <a:picLocks noChangeAspect="1" noChangeArrowheads="1"/>
          </p:cNvPicPr>
          <p:nvPr/>
        </p:nvPicPr>
        <p:blipFill>
          <a:blip r:embed="rId2" cstate="print"/>
          <a:srcRect/>
          <a:stretch>
            <a:fillRect/>
          </a:stretch>
        </p:blipFill>
        <p:spPr bwMode="auto">
          <a:xfrm>
            <a:off x="6096000" y="2057400"/>
            <a:ext cx="2675915" cy="4038600"/>
          </a:xfrm>
          <a:prstGeom prst="rect">
            <a:avLst/>
          </a:prstGeom>
          <a:noFill/>
        </p:spPr>
      </p:pic>
      <p:pic>
        <p:nvPicPr>
          <p:cNvPr id="5122" name="Picture 2" descr="http://what-when-how.com/wp-content/uploads/2011/02/tmp114.jpg"/>
          <p:cNvPicPr>
            <a:picLocks noChangeAspect="1" noChangeArrowheads="1"/>
          </p:cNvPicPr>
          <p:nvPr/>
        </p:nvPicPr>
        <p:blipFill>
          <a:blip r:embed="rId3" cstate="print"/>
          <a:srcRect/>
          <a:stretch>
            <a:fillRect/>
          </a:stretch>
        </p:blipFill>
        <p:spPr bwMode="auto">
          <a:xfrm>
            <a:off x="304800" y="1981200"/>
            <a:ext cx="5530703" cy="4191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4800" b="1" dirty="0" smtClean="0">
                <a:solidFill>
                  <a:schemeClr val="tx1"/>
                </a:solidFill>
              </a:rPr>
              <a:t>THE POLITICS OF GIFT-GIVING</a:t>
            </a:r>
            <a:endParaRPr lang="en-PH" sz="4800" b="1" dirty="0">
              <a:solidFill>
                <a:schemeClr val="tx1"/>
              </a:solidFill>
            </a:endParaRPr>
          </a:p>
        </p:txBody>
      </p:sp>
      <p:pic>
        <p:nvPicPr>
          <p:cNvPr id="48130" name="Picture 2" descr="https://encrypted-tbn1.gstatic.com/images?q=tbn:ANd9GcQXt6yUdOuv-EGjLD0semh6y3fK7NJps0zonKFzKp_ZnUCD9AoM3_kXloP0"/>
          <p:cNvPicPr>
            <a:picLocks noChangeAspect="1" noChangeArrowheads="1"/>
          </p:cNvPicPr>
          <p:nvPr/>
        </p:nvPicPr>
        <p:blipFill>
          <a:blip r:embed="rId2" cstate="print"/>
          <a:srcRect/>
          <a:stretch>
            <a:fillRect/>
          </a:stretch>
        </p:blipFill>
        <p:spPr bwMode="auto">
          <a:xfrm>
            <a:off x="533400" y="2590800"/>
            <a:ext cx="3124200" cy="2186940"/>
          </a:xfrm>
          <a:prstGeom prst="rect">
            <a:avLst/>
          </a:prstGeom>
          <a:noFill/>
        </p:spPr>
      </p:pic>
      <p:sp>
        <p:nvSpPr>
          <p:cNvPr id="48134" name="AutoShape 6" descr="http://bargainer.co.nz/sites/default/files/field/image/freemanX-Gift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PH"/>
          </a:p>
        </p:txBody>
      </p:sp>
      <p:pic>
        <p:nvPicPr>
          <p:cNvPr id="48136" name="Picture 8" descr="http://bargainer.co.nz/sites/default/files/field/image/freemanX-Gifts.jpg"/>
          <p:cNvPicPr>
            <a:picLocks noChangeAspect="1" noChangeArrowheads="1"/>
          </p:cNvPicPr>
          <p:nvPr/>
        </p:nvPicPr>
        <p:blipFill>
          <a:blip r:embed="rId3" cstate="print"/>
          <a:srcRect/>
          <a:stretch>
            <a:fillRect/>
          </a:stretch>
        </p:blipFill>
        <p:spPr bwMode="auto">
          <a:xfrm>
            <a:off x="5334000" y="2667000"/>
            <a:ext cx="3200400" cy="2133600"/>
          </a:xfrm>
          <a:prstGeom prst="rect">
            <a:avLst/>
          </a:prstGeom>
          <a:noFill/>
        </p:spPr>
      </p:pic>
      <p:sp>
        <p:nvSpPr>
          <p:cNvPr id="8" name="TextBox 7"/>
          <p:cNvSpPr txBox="1"/>
          <p:nvPr/>
        </p:nvSpPr>
        <p:spPr>
          <a:xfrm>
            <a:off x="914400" y="1981200"/>
            <a:ext cx="1905000" cy="584775"/>
          </a:xfrm>
          <a:prstGeom prst="rect">
            <a:avLst/>
          </a:prstGeom>
          <a:noFill/>
        </p:spPr>
        <p:txBody>
          <a:bodyPr wrap="square" rtlCol="0">
            <a:spAutoFit/>
          </a:bodyPr>
          <a:lstStyle/>
          <a:p>
            <a:pPr algn="ctr"/>
            <a:r>
              <a:rPr lang="en-PH" sz="3200" b="1" dirty="0" smtClean="0"/>
              <a:t>GIFT</a:t>
            </a:r>
            <a:endParaRPr lang="en-PH" sz="3200" b="1" dirty="0"/>
          </a:p>
        </p:txBody>
      </p:sp>
      <p:sp>
        <p:nvSpPr>
          <p:cNvPr id="9" name="TextBox 8"/>
          <p:cNvSpPr txBox="1"/>
          <p:nvPr/>
        </p:nvSpPr>
        <p:spPr>
          <a:xfrm>
            <a:off x="5638800" y="2082225"/>
            <a:ext cx="2514600" cy="584775"/>
          </a:xfrm>
          <a:prstGeom prst="rect">
            <a:avLst/>
          </a:prstGeom>
          <a:noFill/>
        </p:spPr>
        <p:txBody>
          <a:bodyPr wrap="square" rtlCol="0">
            <a:spAutoFit/>
          </a:bodyPr>
          <a:lstStyle/>
          <a:p>
            <a:pPr algn="ctr"/>
            <a:r>
              <a:rPr lang="en-PH" sz="3200" b="1" dirty="0" smtClean="0"/>
              <a:t>RETURN-GIFT</a:t>
            </a:r>
            <a:endParaRPr lang="en-PH" sz="3200" b="1" dirty="0"/>
          </a:p>
        </p:txBody>
      </p:sp>
      <p:sp>
        <p:nvSpPr>
          <p:cNvPr id="10" name="Striped Right Arrow 9"/>
          <p:cNvSpPr/>
          <p:nvPr/>
        </p:nvSpPr>
        <p:spPr>
          <a:xfrm>
            <a:off x="3810000" y="2819400"/>
            <a:ext cx="1371600" cy="76200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Striped Right Arrow 11"/>
          <p:cNvSpPr/>
          <p:nvPr/>
        </p:nvSpPr>
        <p:spPr>
          <a:xfrm rot="10800000">
            <a:off x="3810000" y="3657600"/>
            <a:ext cx="1371600" cy="762000"/>
          </a:xfrm>
          <a:prstGeom prst="strip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 name="TextBox 13"/>
          <p:cNvSpPr txBox="1"/>
          <p:nvPr/>
        </p:nvSpPr>
        <p:spPr>
          <a:xfrm>
            <a:off x="1447800" y="5029200"/>
            <a:ext cx="6248400" cy="830997"/>
          </a:xfrm>
          <a:prstGeom prst="rect">
            <a:avLst/>
          </a:prstGeom>
          <a:noFill/>
        </p:spPr>
        <p:txBody>
          <a:bodyPr wrap="square" rtlCol="0">
            <a:spAutoFit/>
          </a:bodyPr>
          <a:lstStyle/>
          <a:p>
            <a:r>
              <a:rPr lang="en-PH" sz="2400" b="1" dirty="0" smtClean="0"/>
              <a:t>The time between the gift and the return-gift determines the character of the gift-exchange.</a:t>
            </a:r>
            <a:endParaRPr lang="en-PH" sz="24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PH" sz="3600" b="1" dirty="0" smtClean="0">
                <a:solidFill>
                  <a:schemeClr val="tx1"/>
                </a:solidFill>
              </a:rPr>
              <a:t>1. THE ROUGH GROUNDS OF PAYATAS</a:t>
            </a:r>
            <a:endParaRPr lang="en-PH" sz="3600" b="1" dirty="0">
              <a:solidFill>
                <a:schemeClr val="tx1"/>
              </a:solidFill>
            </a:endParaRPr>
          </a:p>
        </p:txBody>
      </p:sp>
      <p:pic>
        <p:nvPicPr>
          <p:cNvPr id="21510" name="Picture 6" descr="https://wheresmytbackandotherstories.files.wordpress.com/2012/05/payatas2011.jpg?w=529&amp;h=362"/>
          <p:cNvPicPr>
            <a:picLocks noChangeAspect="1" noChangeArrowheads="1"/>
          </p:cNvPicPr>
          <p:nvPr/>
        </p:nvPicPr>
        <p:blipFill>
          <a:blip r:embed="rId2" cstate="print"/>
          <a:srcRect/>
          <a:stretch>
            <a:fillRect/>
          </a:stretch>
        </p:blipFill>
        <p:spPr bwMode="auto">
          <a:xfrm>
            <a:off x="1066800" y="1752600"/>
            <a:ext cx="7015239" cy="46482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b="1" dirty="0" smtClean="0">
                <a:solidFill>
                  <a:schemeClr val="tx1"/>
                </a:solidFill>
              </a:rPr>
              <a:t>MATHEMATICS AND REALITY</a:t>
            </a:r>
            <a:endParaRPr lang="en-PH" b="1" dirty="0">
              <a:solidFill>
                <a:schemeClr val="tx1"/>
              </a:solidFill>
            </a:endParaRPr>
          </a:p>
        </p:txBody>
      </p:sp>
      <p:sp>
        <p:nvSpPr>
          <p:cNvPr id="3" name="Content Placeholder 2"/>
          <p:cNvSpPr>
            <a:spLocks noGrp="1"/>
          </p:cNvSpPr>
          <p:nvPr>
            <p:ph sz="quarter" idx="1"/>
          </p:nvPr>
        </p:nvSpPr>
        <p:spPr>
          <a:xfrm>
            <a:off x="2438400" y="2133600"/>
            <a:ext cx="6327648" cy="4114800"/>
          </a:xfrm>
        </p:spPr>
        <p:txBody>
          <a:bodyPr>
            <a:normAutofit lnSpcReduction="10000"/>
          </a:bodyPr>
          <a:lstStyle/>
          <a:p>
            <a:pPr algn="r">
              <a:buNone/>
            </a:pPr>
            <a:r>
              <a:rPr lang="en-PH" sz="3600" b="1" dirty="0" smtClean="0"/>
              <a:t>“As far as the laws of mathematics refer to reality, they are not certain; and as far as they are certain, they do not refer to reality.”</a:t>
            </a:r>
          </a:p>
          <a:p>
            <a:pPr algn="r">
              <a:buNone/>
            </a:pPr>
            <a:endParaRPr lang="en-PH" b="1" dirty="0" smtClean="0"/>
          </a:p>
          <a:p>
            <a:pPr algn="r">
              <a:buFontTx/>
              <a:buChar char="-"/>
            </a:pPr>
            <a:r>
              <a:rPr lang="en-PH" b="1" dirty="0" smtClean="0"/>
              <a:t>Albert Einstein</a:t>
            </a:r>
          </a:p>
          <a:p>
            <a:pPr algn="r">
              <a:buFontTx/>
              <a:buChar char="-"/>
            </a:pPr>
            <a:r>
              <a:rPr lang="en-PH" b="1" dirty="0" smtClean="0"/>
              <a:t>(Prussian Academy of Sciences 1921)</a:t>
            </a:r>
          </a:p>
          <a:p>
            <a:pPr algn="r">
              <a:buFontTx/>
              <a:buChar char="-"/>
            </a:pPr>
            <a:endParaRPr lang="en-PH" b="1" dirty="0" smtClean="0"/>
          </a:p>
          <a:p>
            <a:pPr>
              <a:buFontTx/>
              <a:buChar char="-"/>
            </a:pPr>
            <a:endParaRPr lang="en-PH" b="1" dirty="0"/>
          </a:p>
        </p:txBody>
      </p:sp>
      <p:pic>
        <p:nvPicPr>
          <p:cNvPr id="4100" name="Picture 4" descr="http://open-geo-prover.googlecode.com/svn/wiki/images/euler.png"/>
          <p:cNvPicPr>
            <a:picLocks noChangeAspect="1" noChangeArrowheads="1"/>
          </p:cNvPicPr>
          <p:nvPr/>
        </p:nvPicPr>
        <p:blipFill>
          <a:blip r:embed="rId2" cstate="print"/>
          <a:srcRect/>
          <a:stretch>
            <a:fillRect/>
          </a:stretch>
        </p:blipFill>
        <p:spPr bwMode="auto">
          <a:xfrm>
            <a:off x="0" y="1981200"/>
            <a:ext cx="3239804" cy="24384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7448" cy="990600"/>
          </a:xfrm>
        </p:spPr>
        <p:txBody>
          <a:bodyPr>
            <a:normAutofit fontScale="90000"/>
          </a:bodyPr>
          <a:lstStyle/>
          <a:p>
            <a:r>
              <a:rPr lang="en-PH" b="1" dirty="0" smtClean="0">
                <a:solidFill>
                  <a:schemeClr val="tx1"/>
                </a:solidFill>
              </a:rPr>
              <a:t>What are the implications to theology?</a:t>
            </a:r>
            <a:endParaRPr lang="en-PH" b="1" dirty="0">
              <a:solidFill>
                <a:schemeClr val="tx1"/>
              </a:solidFill>
            </a:endParaRPr>
          </a:p>
        </p:txBody>
      </p:sp>
      <p:sp>
        <p:nvSpPr>
          <p:cNvPr id="3" name="Content Placeholder 2"/>
          <p:cNvSpPr>
            <a:spLocks noGrp="1"/>
          </p:cNvSpPr>
          <p:nvPr>
            <p:ph sz="quarter" idx="1"/>
          </p:nvPr>
        </p:nvSpPr>
        <p:spPr>
          <a:xfrm>
            <a:off x="4038600" y="2590800"/>
            <a:ext cx="4724400" cy="2590800"/>
          </a:xfrm>
        </p:spPr>
        <p:txBody>
          <a:bodyPr>
            <a:normAutofit/>
          </a:bodyPr>
          <a:lstStyle/>
          <a:p>
            <a:pPr marL="514350" indent="-514350">
              <a:buFont typeface="+mj-lt"/>
              <a:buAutoNum type="arabicPeriod"/>
            </a:pPr>
            <a:r>
              <a:rPr lang="en-PH" sz="3600" b="1" dirty="0" smtClean="0"/>
              <a:t>Theological Reflexivity</a:t>
            </a:r>
          </a:p>
          <a:p>
            <a:pPr marL="514350" indent="-514350">
              <a:buFont typeface="+mj-lt"/>
              <a:buAutoNum type="arabicPeriod"/>
            </a:pPr>
            <a:r>
              <a:rPr lang="en-PH" sz="3600" b="1" dirty="0" smtClean="0"/>
              <a:t>The Role of Praxis in Theological Method</a:t>
            </a:r>
            <a:endParaRPr lang="en-PH" sz="3600" b="1" dirty="0"/>
          </a:p>
        </p:txBody>
      </p:sp>
      <p:pic>
        <p:nvPicPr>
          <p:cNvPr id="9218" name="Picture 2" descr="Children of Payatas"/>
          <p:cNvPicPr>
            <a:picLocks noChangeAspect="1" noChangeArrowheads="1"/>
          </p:cNvPicPr>
          <p:nvPr/>
        </p:nvPicPr>
        <p:blipFill>
          <a:blip r:embed="rId2" cstate="print"/>
          <a:srcRect/>
          <a:stretch>
            <a:fillRect/>
          </a:stretch>
        </p:blipFill>
        <p:spPr bwMode="auto">
          <a:xfrm>
            <a:off x="0" y="2362200"/>
            <a:ext cx="3733800" cy="2791422"/>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b="1" dirty="0" smtClean="0">
                <a:solidFill>
                  <a:schemeClr val="tx1"/>
                </a:solidFill>
              </a:rPr>
              <a:t>THOMAS AQUINAS</a:t>
            </a:r>
            <a:endParaRPr lang="en-PH" b="1" dirty="0">
              <a:solidFill>
                <a:schemeClr val="tx1"/>
              </a:solidFill>
            </a:endParaRPr>
          </a:p>
        </p:txBody>
      </p:sp>
      <p:pic>
        <p:nvPicPr>
          <p:cNvPr id="22530" name="Picture 2" descr="http://izquotes.com/quotes-pictures/quote-all-that-i-have-written-seems-like-straw-compared-to-what-has-now-been-revealed-to-me-thomas-aquinas-207218.jpg"/>
          <p:cNvPicPr>
            <a:picLocks noChangeAspect="1" noChangeArrowheads="1"/>
          </p:cNvPicPr>
          <p:nvPr/>
        </p:nvPicPr>
        <p:blipFill>
          <a:blip r:embed="rId2" cstate="print"/>
          <a:srcRect/>
          <a:stretch>
            <a:fillRect/>
          </a:stretch>
        </p:blipFill>
        <p:spPr bwMode="auto">
          <a:xfrm>
            <a:off x="304800" y="2971800"/>
            <a:ext cx="6220290" cy="3429000"/>
          </a:xfrm>
          <a:prstGeom prst="rect">
            <a:avLst/>
          </a:prstGeom>
          <a:noFill/>
        </p:spPr>
      </p:pic>
      <p:pic>
        <p:nvPicPr>
          <p:cNvPr id="3074" name="Picture 2" descr="http://www.ldcsb.on.ca/schools/STA/AboutUs/Stthomasaquinas/PublishingImages/St_Thomas_Aquinas.jpg"/>
          <p:cNvPicPr>
            <a:picLocks noChangeAspect="1" noChangeArrowheads="1"/>
          </p:cNvPicPr>
          <p:nvPr/>
        </p:nvPicPr>
        <p:blipFill>
          <a:blip r:embed="rId3" cstate="print"/>
          <a:srcRect/>
          <a:stretch>
            <a:fillRect/>
          </a:stretch>
        </p:blipFill>
        <p:spPr bwMode="auto">
          <a:xfrm>
            <a:off x="6705600" y="228600"/>
            <a:ext cx="2222547" cy="3124201"/>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PH" sz="4000" b="1" dirty="0" smtClean="0">
                <a:solidFill>
                  <a:schemeClr val="tx1"/>
                </a:solidFill>
              </a:rPr>
              <a:t>THE ROLE OF PRAXIS IN THEOLOGICAL METHOD</a:t>
            </a:r>
            <a:endParaRPr lang="en-PH" sz="4000" b="1" dirty="0">
              <a:solidFill>
                <a:schemeClr val="tx1"/>
              </a:solidFill>
            </a:endParaRPr>
          </a:p>
        </p:txBody>
      </p:sp>
      <p:sp>
        <p:nvSpPr>
          <p:cNvPr id="3" name="Content Placeholder 2"/>
          <p:cNvSpPr>
            <a:spLocks noGrp="1"/>
          </p:cNvSpPr>
          <p:nvPr>
            <p:ph sz="quarter" idx="1"/>
          </p:nvPr>
        </p:nvSpPr>
        <p:spPr>
          <a:xfrm>
            <a:off x="4267200" y="1981200"/>
            <a:ext cx="4575048" cy="4114800"/>
          </a:xfrm>
        </p:spPr>
        <p:txBody>
          <a:bodyPr>
            <a:normAutofit/>
          </a:bodyPr>
          <a:lstStyle/>
          <a:p>
            <a:pPr>
              <a:buNone/>
            </a:pPr>
            <a:r>
              <a:rPr lang="en-PH" b="1" dirty="0" smtClean="0"/>
              <a:t>The voices, sentiments, reflections and praxis from the rough grounds are necessary to develop, change, modify or subvert the way we have formulated our doctrines, dogmas and beliefs. </a:t>
            </a:r>
            <a:endParaRPr lang="en-PH" b="1" dirty="0"/>
          </a:p>
        </p:txBody>
      </p:sp>
      <p:pic>
        <p:nvPicPr>
          <p:cNvPr id="4" name="Picture 2" descr="https://scontent-a-ord.xx.fbcdn.net/hphotos-xap1/v/t1.0-9/10151910_10152082014156279_4723989992132306285_n.jpg?oh=16044103ca5cfd25c645bb533d4ea8cb&amp;oe=54B00A61"/>
          <p:cNvPicPr>
            <a:picLocks noChangeAspect="1" noChangeArrowheads="1"/>
          </p:cNvPicPr>
          <p:nvPr/>
        </p:nvPicPr>
        <p:blipFill>
          <a:blip r:embed="rId2" cstate="print"/>
          <a:srcRect/>
          <a:stretch>
            <a:fillRect/>
          </a:stretch>
        </p:blipFill>
        <p:spPr bwMode="auto">
          <a:xfrm>
            <a:off x="0" y="3124200"/>
            <a:ext cx="4000499" cy="26670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b="1" i="1" dirty="0" err="1" smtClean="0">
                <a:solidFill>
                  <a:schemeClr val="tx1"/>
                </a:solidFill>
              </a:rPr>
              <a:t>Sensus</a:t>
            </a:r>
            <a:r>
              <a:rPr lang="en-PH" b="1" dirty="0" smtClean="0">
                <a:solidFill>
                  <a:schemeClr val="tx1"/>
                </a:solidFill>
              </a:rPr>
              <a:t> </a:t>
            </a:r>
            <a:r>
              <a:rPr lang="en-PH" b="1" i="1" dirty="0" err="1" smtClean="0">
                <a:solidFill>
                  <a:schemeClr val="tx1"/>
                </a:solidFill>
              </a:rPr>
              <a:t>Fidei</a:t>
            </a:r>
            <a:r>
              <a:rPr lang="en-PH" b="1" dirty="0" smtClean="0">
                <a:solidFill>
                  <a:schemeClr val="tx1"/>
                </a:solidFill>
              </a:rPr>
              <a:t> (2014)</a:t>
            </a:r>
            <a:endParaRPr lang="en-PH" b="1" dirty="0">
              <a:solidFill>
                <a:schemeClr val="tx1"/>
              </a:solidFill>
            </a:endParaRPr>
          </a:p>
        </p:txBody>
      </p:sp>
      <p:sp>
        <p:nvSpPr>
          <p:cNvPr id="3" name="Content Placeholder 2"/>
          <p:cNvSpPr>
            <a:spLocks noGrp="1"/>
          </p:cNvSpPr>
          <p:nvPr>
            <p:ph sz="quarter" idx="1"/>
          </p:nvPr>
        </p:nvSpPr>
        <p:spPr>
          <a:xfrm>
            <a:off x="457200" y="2819400"/>
            <a:ext cx="8308848" cy="3733800"/>
          </a:xfrm>
        </p:spPr>
        <p:txBody>
          <a:bodyPr>
            <a:normAutofit fontScale="92500" lnSpcReduction="20000"/>
          </a:bodyPr>
          <a:lstStyle/>
          <a:p>
            <a:pPr>
              <a:buNone/>
            </a:pPr>
            <a:r>
              <a:rPr lang="en-PH" b="1" dirty="0" smtClean="0"/>
              <a:t>Problems arise when the majority of the faithful remain indifferent to doctrinal or moral decisions taken by the </a:t>
            </a:r>
            <a:r>
              <a:rPr lang="en-PH" b="1" dirty="0" err="1" smtClean="0"/>
              <a:t>Magisterium</a:t>
            </a:r>
            <a:r>
              <a:rPr lang="en-PH" b="1" dirty="0" smtClean="0"/>
              <a:t>... This lack of reception may indicate a weakness of lack of faith on the part of the people of God...</a:t>
            </a:r>
          </a:p>
          <a:p>
            <a:pPr>
              <a:buNone/>
            </a:pPr>
            <a:r>
              <a:rPr lang="en-PH" b="1" dirty="0" smtClean="0"/>
              <a:t>But in some cases it may indicate that certain decisions have been taken by those in authority without due consideration of the experience of the faithful, or without sufficient consultation of the faithful by the </a:t>
            </a:r>
            <a:r>
              <a:rPr lang="en-PH" b="1" dirty="0" err="1" smtClean="0"/>
              <a:t>Magisterium</a:t>
            </a:r>
            <a:r>
              <a:rPr lang="en-PH" b="1" dirty="0" smtClean="0"/>
              <a:t>. (123)</a:t>
            </a:r>
          </a:p>
          <a:p>
            <a:pPr>
              <a:buNone/>
            </a:pPr>
            <a:endParaRPr lang="en-PH" b="1" dirty="0"/>
          </a:p>
        </p:txBody>
      </p:sp>
      <p:pic>
        <p:nvPicPr>
          <p:cNvPr id="1026" name="Picture 2" descr="http://margefenelon.com/wp-content/uploads/2014/07/Sensus-Fidei.jpg"/>
          <p:cNvPicPr>
            <a:picLocks noChangeAspect="1" noChangeArrowheads="1"/>
          </p:cNvPicPr>
          <p:nvPr/>
        </p:nvPicPr>
        <p:blipFill>
          <a:blip r:embed="rId2" cstate="print"/>
          <a:srcRect/>
          <a:stretch>
            <a:fillRect/>
          </a:stretch>
        </p:blipFill>
        <p:spPr bwMode="auto">
          <a:xfrm>
            <a:off x="5562600" y="228600"/>
            <a:ext cx="3331025" cy="2219326"/>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b="1" dirty="0" smtClean="0">
                <a:solidFill>
                  <a:schemeClr val="tx1"/>
                </a:solidFill>
              </a:rPr>
              <a:t>BY WAY OF CONCLUSION</a:t>
            </a:r>
            <a:endParaRPr lang="en-PH" b="1" dirty="0">
              <a:solidFill>
                <a:schemeClr val="tx1"/>
              </a:solidFill>
            </a:endParaRPr>
          </a:p>
        </p:txBody>
      </p:sp>
      <p:pic>
        <p:nvPicPr>
          <p:cNvPr id="35842" name="Picture 2" descr="https://fbcdn-sphotos-f-a.akamaihd.net/hphotos-ak-xfa1/v/t1.0-9/405480_327325653961791_965984307_n.jpg?oh=4fcba631f0a462f6c5ee832d29f89281&amp;oe=54EA19C9&amp;__gda__=1421629047_aa398f470fd433be59c24a01bc9dd13c"/>
          <p:cNvPicPr>
            <a:picLocks noChangeAspect="1" noChangeArrowheads="1"/>
          </p:cNvPicPr>
          <p:nvPr/>
        </p:nvPicPr>
        <p:blipFill>
          <a:blip r:embed="rId2" cstate="print"/>
          <a:srcRect/>
          <a:stretch>
            <a:fillRect/>
          </a:stretch>
        </p:blipFill>
        <p:spPr bwMode="auto">
          <a:xfrm>
            <a:off x="1295400" y="1676400"/>
            <a:ext cx="6400800" cy="4287203"/>
          </a:xfrm>
          <a:prstGeom prst="rect">
            <a:avLst/>
          </a:prstGeom>
          <a:noFill/>
        </p:spPr>
      </p:pic>
      <p:sp>
        <p:nvSpPr>
          <p:cNvPr id="5" name="TextBox 4"/>
          <p:cNvSpPr txBox="1"/>
          <p:nvPr/>
        </p:nvSpPr>
        <p:spPr>
          <a:xfrm>
            <a:off x="1752600" y="6096000"/>
            <a:ext cx="5562600" cy="461665"/>
          </a:xfrm>
          <a:prstGeom prst="rect">
            <a:avLst/>
          </a:prstGeom>
          <a:noFill/>
        </p:spPr>
        <p:txBody>
          <a:bodyPr wrap="square" rtlCol="0">
            <a:spAutoFit/>
          </a:bodyPr>
          <a:lstStyle/>
          <a:p>
            <a:pPr algn="ctr"/>
            <a:r>
              <a:rPr lang="en-PH" sz="2400" b="1" dirty="0" err="1" smtClean="0"/>
              <a:t>Payatas</a:t>
            </a:r>
            <a:r>
              <a:rPr lang="en-PH" sz="2400" b="1" dirty="0" smtClean="0"/>
              <a:t> Dumpsite – December 18, 2011</a:t>
            </a:r>
            <a:endParaRPr lang="en-PH"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http://cdn.lightgalleries.net/4bd5ebf6ac897/images/PAYATAS015DPM-2.jpg"/>
          <p:cNvPicPr>
            <a:picLocks noChangeAspect="1" noChangeArrowheads="1"/>
          </p:cNvPicPr>
          <p:nvPr/>
        </p:nvPicPr>
        <p:blipFill>
          <a:blip r:embed="rId2" cstate="print"/>
          <a:srcRect/>
          <a:stretch>
            <a:fillRect/>
          </a:stretch>
        </p:blipFill>
        <p:spPr bwMode="auto">
          <a:xfrm>
            <a:off x="609600" y="762000"/>
            <a:ext cx="8170392" cy="535059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sz="quarter" idx="1"/>
          </p:nvPr>
        </p:nvSpPr>
        <p:spPr/>
        <p:txBody>
          <a:bodyPr/>
          <a:lstStyle/>
          <a:p>
            <a:endParaRPr lang="en-PH"/>
          </a:p>
        </p:txBody>
      </p:sp>
      <p:pic>
        <p:nvPicPr>
          <p:cNvPr id="1026" name="Picture 2" descr="http://www.imkiran.com/wp-content/uploads/2014/07/IMG_5806.jpg"/>
          <p:cNvPicPr>
            <a:picLocks noChangeAspect="1" noChangeArrowheads="1"/>
          </p:cNvPicPr>
          <p:nvPr/>
        </p:nvPicPr>
        <p:blipFill>
          <a:blip r:embed="rId2" cstate="print"/>
          <a:srcRect/>
          <a:stretch>
            <a:fillRect/>
          </a:stretch>
        </p:blipFill>
        <p:spPr bwMode="auto">
          <a:xfrm>
            <a:off x="0" y="0"/>
            <a:ext cx="10744199" cy="7162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b="1" dirty="0" smtClean="0">
                <a:solidFill>
                  <a:schemeClr val="tx1"/>
                </a:solidFill>
              </a:rPr>
              <a:t>community health services</a:t>
            </a:r>
            <a:endParaRPr lang="en-PH" b="1" dirty="0">
              <a:solidFill>
                <a:schemeClr val="tx1"/>
              </a:solidFill>
            </a:endParaRPr>
          </a:p>
        </p:txBody>
      </p:sp>
      <p:sp>
        <p:nvSpPr>
          <p:cNvPr id="3" name="Content Placeholder 2"/>
          <p:cNvSpPr>
            <a:spLocks noGrp="1"/>
          </p:cNvSpPr>
          <p:nvPr>
            <p:ph sz="quarter" idx="1"/>
          </p:nvPr>
        </p:nvSpPr>
        <p:spPr/>
        <p:txBody>
          <a:bodyPr/>
          <a:lstStyle/>
          <a:p>
            <a:endParaRPr lang="en-PH"/>
          </a:p>
        </p:txBody>
      </p:sp>
      <p:pic>
        <p:nvPicPr>
          <p:cNvPr id="1026" name="Picture 2" descr="_MG_6101EE.jpg"/>
          <p:cNvPicPr>
            <a:picLocks noChangeAspect="1" noChangeArrowheads="1"/>
          </p:cNvPicPr>
          <p:nvPr/>
        </p:nvPicPr>
        <p:blipFill>
          <a:blip r:embed="rId2" cstate="print"/>
          <a:srcRect/>
          <a:stretch>
            <a:fillRect/>
          </a:stretch>
        </p:blipFill>
        <p:spPr bwMode="auto">
          <a:xfrm>
            <a:off x="762000" y="1524000"/>
            <a:ext cx="7696200" cy="511448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b="1" dirty="0" smtClean="0">
                <a:solidFill>
                  <a:schemeClr val="tx1"/>
                </a:solidFill>
              </a:rPr>
              <a:t>Housing programs, etc.</a:t>
            </a:r>
            <a:endParaRPr lang="en-PH" b="1" dirty="0">
              <a:solidFill>
                <a:schemeClr val="tx1"/>
              </a:solidFill>
            </a:endParaRPr>
          </a:p>
        </p:txBody>
      </p:sp>
      <p:sp>
        <p:nvSpPr>
          <p:cNvPr id="3" name="Content Placeholder 2"/>
          <p:cNvSpPr>
            <a:spLocks noGrp="1"/>
          </p:cNvSpPr>
          <p:nvPr>
            <p:ph sz="quarter" idx="1"/>
          </p:nvPr>
        </p:nvSpPr>
        <p:spPr/>
        <p:txBody>
          <a:bodyPr/>
          <a:lstStyle/>
          <a:p>
            <a:endParaRPr lang="en-PH"/>
          </a:p>
        </p:txBody>
      </p:sp>
      <p:pic>
        <p:nvPicPr>
          <p:cNvPr id="41986" name="Picture 2" descr="C:\Users\Danny Pilario\Desktop\image2.jpg"/>
          <p:cNvPicPr>
            <a:picLocks noChangeAspect="1" noChangeArrowheads="1"/>
          </p:cNvPicPr>
          <p:nvPr/>
        </p:nvPicPr>
        <p:blipFill>
          <a:blip r:embed="rId2" cstate="print"/>
          <a:srcRect/>
          <a:stretch>
            <a:fillRect/>
          </a:stretch>
        </p:blipFill>
        <p:spPr bwMode="auto">
          <a:xfrm>
            <a:off x="1219200" y="1619250"/>
            <a:ext cx="6705600" cy="47053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38914" name="Picture 2" descr="http://www.abc.net.au/rn/features/worldwaste/images/philippines/08.jpg"/>
          <p:cNvPicPr>
            <a:picLocks noChangeAspect="1" noChangeArrowheads="1"/>
          </p:cNvPicPr>
          <p:nvPr/>
        </p:nvPicPr>
        <p:blipFill>
          <a:blip r:embed="rId2" cstate="print"/>
          <a:srcRect/>
          <a:stretch>
            <a:fillRect/>
          </a:stretch>
        </p:blipFill>
        <p:spPr bwMode="auto">
          <a:xfrm>
            <a:off x="762000" y="609600"/>
            <a:ext cx="7696200" cy="57721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dirty="0"/>
          </a:p>
        </p:txBody>
      </p:sp>
      <p:sp>
        <p:nvSpPr>
          <p:cNvPr id="3" name="Content Placeholder 2"/>
          <p:cNvSpPr>
            <a:spLocks noGrp="1"/>
          </p:cNvSpPr>
          <p:nvPr>
            <p:ph sz="quarter" idx="1"/>
          </p:nvPr>
        </p:nvSpPr>
        <p:spPr/>
        <p:txBody>
          <a:bodyPr/>
          <a:lstStyle/>
          <a:p>
            <a:endParaRPr lang="en-PH"/>
          </a:p>
        </p:txBody>
      </p:sp>
      <p:pic>
        <p:nvPicPr>
          <p:cNvPr id="2052" name="Picture 4" descr="C:\Users\Danny Pilario\Desktop\Payatas 034.jpg"/>
          <p:cNvPicPr>
            <a:picLocks noChangeAspect="1" noChangeArrowheads="1"/>
          </p:cNvPicPr>
          <p:nvPr/>
        </p:nvPicPr>
        <p:blipFill>
          <a:blip r:embed="rId2" cstate="print"/>
          <a:srcRect/>
          <a:stretch>
            <a:fillRect/>
          </a:stretch>
        </p:blipFill>
        <p:spPr bwMode="auto">
          <a:xfrm>
            <a:off x="304800" y="228600"/>
            <a:ext cx="8534400" cy="640145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743</TotalTime>
  <Words>825</Words>
  <Application>Microsoft Office PowerPoint</Application>
  <PresentationFormat>On-screen Show (4:3)</PresentationFormat>
  <Paragraphs>82</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Median</vt:lpstr>
      <vt:lpstr>Doing Theology in a garbage dump</vt:lpstr>
      <vt:lpstr>OUTLINE</vt:lpstr>
      <vt:lpstr>1. THE ROUGH GROUNDS OF PAYATAS</vt:lpstr>
      <vt:lpstr>Slide 4</vt:lpstr>
      <vt:lpstr>Slide 5</vt:lpstr>
      <vt:lpstr>community health services</vt:lpstr>
      <vt:lpstr>Housing programs, etc.</vt:lpstr>
      <vt:lpstr>Slide 8</vt:lpstr>
      <vt:lpstr>Slide 9</vt:lpstr>
      <vt:lpstr>MY QUESTION</vt:lpstr>
      <vt:lpstr>Slide 11</vt:lpstr>
      <vt:lpstr>2. THEIR LIVES AS PAINFUL QUESTIONS</vt:lpstr>
      <vt:lpstr>Liturgies on the Ground</vt:lpstr>
      <vt:lpstr>3. CLOSED CHURCHES</vt:lpstr>
      <vt:lpstr>“Can you please leave the church open?”</vt:lpstr>
      <vt:lpstr>4. CLOSED THEOLOGIES</vt:lpstr>
      <vt:lpstr>A Closer Look at Two Methods</vt:lpstr>
      <vt:lpstr>RADICAL ORTHODOXY: John Milbank</vt:lpstr>
      <vt:lpstr>IN QUEST OF A STOLEN CROWN</vt:lpstr>
      <vt:lpstr>LIBERATION THEOLOGIES: Clodovis Boff</vt:lpstr>
      <vt:lpstr>See-Judge-Act Process</vt:lpstr>
      <vt:lpstr>‘PRACTICE’ IN ALTHUSSER</vt:lpstr>
      <vt:lpstr>BOFF’S THEOLOGICAL METHOD</vt:lpstr>
      <vt:lpstr>convergence</vt:lpstr>
      <vt:lpstr>5. REFLEXIVE THEOLOGIZING</vt:lpstr>
      <vt:lpstr>SCIENCE VS. PRACTICE</vt:lpstr>
      <vt:lpstr>The Feel for the Game</vt:lpstr>
      <vt:lpstr>Cycles of Reciprocity</vt:lpstr>
      <vt:lpstr>THE POLITICS OF GIFT-GIVING</vt:lpstr>
      <vt:lpstr>MATHEMATICS AND REALITY</vt:lpstr>
      <vt:lpstr>What are the implications to theology?</vt:lpstr>
      <vt:lpstr>THOMAS AQUINAS</vt:lpstr>
      <vt:lpstr>THE ROLE OF PRAXIS IN THEOLOGICAL METHOD</vt:lpstr>
      <vt:lpstr>Sensus Fidei (2014)</vt:lpstr>
      <vt:lpstr>BY WAY OF 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Revisiting historiographies: New directions</dc:title>
  <dc:creator>Danny Pilario</dc:creator>
  <cp:lastModifiedBy>Danny Pilario</cp:lastModifiedBy>
  <cp:revision>119</cp:revision>
  <dcterms:created xsi:type="dcterms:W3CDTF">2014-09-16T21:29:49Z</dcterms:created>
  <dcterms:modified xsi:type="dcterms:W3CDTF">2014-10-24T19:05:36Z</dcterms:modified>
</cp:coreProperties>
</file>