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def" i="def">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def" i="def">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def" i="de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def" i="de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def" i="de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def" i="de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4" name="Shape 204"/>
          <p:cNvSpPr/>
          <p:nvPr>
            <p:ph type="sldImg"/>
          </p:nvPr>
        </p:nvSpPr>
        <p:spPr>
          <a:xfrm>
            <a:off x="1143000" y="685800"/>
            <a:ext cx="4572000" cy="3429000"/>
          </a:xfrm>
          <a:prstGeom prst="rect">
            <a:avLst/>
          </a:prstGeom>
        </p:spPr>
        <p:txBody>
          <a:bodyPr/>
          <a:lstStyle/>
          <a:p>
            <a:pPr/>
          </a:p>
        </p:txBody>
      </p:sp>
      <p:sp>
        <p:nvSpPr>
          <p:cNvPr id="205" name="Shape 2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defTabSz="457200" latinLnBrk="0">
      <a:defRPr sz="1600">
        <a:latin typeface="Lucida Grande"/>
        <a:ea typeface="Lucida Grande"/>
        <a:cs typeface="Lucida Grande"/>
        <a:sym typeface="Lucida Grande"/>
      </a:defRPr>
    </a:lvl2pPr>
    <a:lvl3pPr defTabSz="457200" latinLnBrk="0">
      <a:defRPr sz="1600">
        <a:latin typeface="Lucida Grande"/>
        <a:ea typeface="Lucida Grande"/>
        <a:cs typeface="Lucida Grande"/>
        <a:sym typeface="Lucida Grande"/>
      </a:defRPr>
    </a:lvl3pPr>
    <a:lvl4pPr defTabSz="457200" latinLnBrk="0">
      <a:defRPr sz="1600">
        <a:latin typeface="Lucida Grande"/>
        <a:ea typeface="Lucida Grande"/>
        <a:cs typeface="Lucida Grande"/>
        <a:sym typeface="Lucida Grande"/>
      </a:defRPr>
    </a:lvl4pPr>
    <a:lvl5pPr defTabSz="457200" latinLnBrk="0">
      <a:defRPr sz="1600">
        <a:latin typeface="Lucida Grande"/>
        <a:ea typeface="Lucida Grande"/>
        <a:cs typeface="Lucida Grande"/>
        <a:sym typeface="Lucida Grande"/>
      </a:defRPr>
    </a:lvl5pPr>
    <a:lvl6pPr defTabSz="457200" latinLnBrk="0">
      <a:defRPr sz="1600">
        <a:latin typeface="Lucida Grande"/>
        <a:ea typeface="Lucida Grande"/>
        <a:cs typeface="Lucida Grande"/>
        <a:sym typeface="Lucida Grande"/>
      </a:defRPr>
    </a:lvl6pPr>
    <a:lvl7pPr defTabSz="457200" latinLnBrk="0">
      <a:defRPr sz="1600">
        <a:latin typeface="Lucida Grande"/>
        <a:ea typeface="Lucida Grande"/>
        <a:cs typeface="Lucida Grande"/>
        <a:sym typeface="Lucida Grande"/>
      </a:defRPr>
    </a:lvl7pPr>
    <a:lvl8pPr defTabSz="457200" latinLnBrk="0">
      <a:defRPr sz="1600">
        <a:latin typeface="Lucida Grande"/>
        <a:ea typeface="Lucida Grande"/>
        <a:cs typeface="Lucida Grande"/>
        <a:sym typeface="Lucida Grande"/>
      </a:defRPr>
    </a:lvl8pPr>
    <a:lvl9pPr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2" name="Line"/>
          <p:cNvSpPr/>
          <p:nvPr/>
        </p:nvSpPr>
        <p:spPr>
          <a:xfrm>
            <a:off x="508000" y="3708400"/>
            <a:ext cx="4086797"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 name="Title Text"/>
          <p:cNvSpPr txBox="1"/>
          <p:nvPr>
            <p:ph type="title"/>
          </p:nvPr>
        </p:nvSpPr>
        <p:spPr>
          <a:xfrm>
            <a:off x="444500" y="1028700"/>
            <a:ext cx="9271000" cy="2476500"/>
          </a:xfrm>
          <a:prstGeom prst="rect">
            <a:avLst/>
          </a:prstGeom>
        </p:spPr>
        <p:txBody>
          <a:bodyPr/>
          <a:lstStyle/>
          <a:p>
            <a:pPr/>
            <a:r>
              <a:t>Title Text</a:t>
            </a:r>
          </a:p>
        </p:txBody>
      </p:sp>
      <p:sp>
        <p:nvSpPr>
          <p:cNvPr id="14" name="Body Level One…"/>
          <p:cNvSpPr txBox="1"/>
          <p:nvPr>
            <p:ph type="body" sz="half" idx="1"/>
          </p:nvPr>
        </p:nvSpPr>
        <p:spPr>
          <a:xfrm>
            <a:off x="444500" y="3924300"/>
            <a:ext cx="92710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93" name="Line"/>
          <p:cNvSpPr/>
          <p:nvPr/>
        </p:nvSpPr>
        <p:spPr>
          <a:xfrm>
            <a:off x="508000" y="1536700"/>
            <a:ext cx="3810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94" name="Image"/>
          <p:cNvSpPr/>
          <p:nvPr>
            <p:ph type="pic" idx="13"/>
          </p:nvPr>
        </p:nvSpPr>
        <p:spPr>
          <a:xfrm>
            <a:off x="4322167" y="-1238250"/>
            <a:ext cx="6654801" cy="9904216"/>
          </a:xfrm>
          <a:prstGeom prst="rect">
            <a:avLst/>
          </a:prstGeom>
        </p:spPr>
        <p:txBody>
          <a:bodyPr lIns="91439" tIns="45719" rIns="91439" bIns="45719"/>
          <a:lstStyle/>
          <a:p>
            <a:pPr/>
          </a:p>
        </p:txBody>
      </p:sp>
      <p:sp>
        <p:nvSpPr>
          <p:cNvPr id="95" name="Title Text"/>
          <p:cNvSpPr txBox="1"/>
          <p:nvPr>
            <p:ph type="title"/>
          </p:nvPr>
        </p:nvSpPr>
        <p:spPr>
          <a:xfrm>
            <a:off x="444500" y="254000"/>
            <a:ext cx="3975100" cy="1092200"/>
          </a:xfrm>
          <a:prstGeom prst="rect">
            <a:avLst/>
          </a:prstGeom>
        </p:spPr>
        <p:txBody>
          <a:bodyPr/>
          <a:lstStyle/>
          <a:p>
            <a:pPr/>
            <a:r>
              <a:t>Title Text</a:t>
            </a:r>
          </a:p>
        </p:txBody>
      </p:sp>
      <p:sp>
        <p:nvSpPr>
          <p:cNvPr id="96"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399018" y="7204455"/>
            <a:ext cx="230125"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Landscape">
    <p:spTree>
      <p:nvGrpSpPr>
        <p:cNvPr id="1" name=""/>
        <p:cNvGrpSpPr/>
        <p:nvPr/>
      </p:nvGrpSpPr>
      <p:grpSpPr>
        <a:xfrm>
          <a:off x="0" y="0"/>
          <a:ext cx="0" cy="0"/>
          <a:chOff x="0" y="0"/>
          <a:chExt cx="0" cy="0"/>
        </a:xfrm>
      </p:grpSpPr>
      <p:sp>
        <p:nvSpPr>
          <p:cNvPr id="104" name="Line"/>
          <p:cNvSpPr/>
          <p:nvPr/>
        </p:nvSpPr>
        <p:spPr>
          <a:xfrm flipH="1">
            <a:off x="5067299" y="1384300"/>
            <a:ext cx="1" cy="34290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05" name="Image"/>
          <p:cNvSpPr/>
          <p:nvPr>
            <p:ph type="pic" idx="13"/>
          </p:nvPr>
        </p:nvSpPr>
        <p:spPr>
          <a:xfrm>
            <a:off x="355600" y="987176"/>
            <a:ext cx="4699000" cy="6993435"/>
          </a:xfrm>
          <a:prstGeom prst="rect">
            <a:avLst/>
          </a:prstGeom>
        </p:spPr>
        <p:txBody>
          <a:bodyPr lIns="91439" tIns="45719" rIns="91439" bIns="45719"/>
          <a:lstStyle/>
          <a:p>
            <a:pPr/>
          </a:p>
        </p:txBody>
      </p:sp>
      <p:sp>
        <p:nvSpPr>
          <p:cNvPr id="106" name="Image"/>
          <p:cNvSpPr/>
          <p:nvPr>
            <p:ph type="pic" sz="half" idx="14"/>
          </p:nvPr>
        </p:nvSpPr>
        <p:spPr>
          <a:xfrm>
            <a:off x="4902200" y="1384300"/>
            <a:ext cx="5134571" cy="3429000"/>
          </a:xfrm>
          <a:prstGeom prst="rect">
            <a:avLst/>
          </a:prstGeom>
        </p:spPr>
        <p:txBody>
          <a:bodyPr lIns="91439" tIns="45719" rIns="91439" bIns="45719"/>
          <a:lstStyle/>
          <a:p>
            <a:pPr/>
          </a:p>
        </p:txBody>
      </p:sp>
      <p:sp>
        <p:nvSpPr>
          <p:cNvPr id="107"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amp; Landscape">
    <p:spTree>
      <p:nvGrpSpPr>
        <p:cNvPr id="1" name=""/>
        <p:cNvGrpSpPr/>
        <p:nvPr/>
      </p:nvGrpSpPr>
      <p:grpSpPr>
        <a:xfrm>
          <a:off x="0" y="0"/>
          <a:ext cx="0" cy="0"/>
          <a:chOff x="0" y="0"/>
          <a:chExt cx="0" cy="0"/>
        </a:xfrm>
      </p:grpSpPr>
      <p:sp>
        <p:nvSpPr>
          <p:cNvPr id="115" name="Line"/>
          <p:cNvSpPr/>
          <p:nvPr/>
        </p:nvSpPr>
        <p:spPr>
          <a:xfrm flipH="1">
            <a:off x="3467100" y="1384300"/>
            <a:ext cx="1" cy="398095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16" name="Image"/>
          <p:cNvSpPr/>
          <p:nvPr>
            <p:ph type="pic" idx="13"/>
          </p:nvPr>
        </p:nvSpPr>
        <p:spPr>
          <a:xfrm>
            <a:off x="0" y="783976"/>
            <a:ext cx="4699000" cy="6993435"/>
          </a:xfrm>
          <a:prstGeom prst="rect">
            <a:avLst/>
          </a:prstGeom>
        </p:spPr>
        <p:txBody>
          <a:bodyPr lIns="91439" tIns="45719" rIns="91439" bIns="45719"/>
          <a:lstStyle/>
          <a:p>
            <a:pPr/>
          </a:p>
        </p:txBody>
      </p:sp>
      <p:sp>
        <p:nvSpPr>
          <p:cNvPr id="117" name="Image"/>
          <p:cNvSpPr/>
          <p:nvPr>
            <p:ph type="pic" sz="half" idx="14"/>
          </p:nvPr>
        </p:nvSpPr>
        <p:spPr>
          <a:xfrm>
            <a:off x="3594100" y="1130300"/>
            <a:ext cx="6159500" cy="4492400"/>
          </a:xfrm>
          <a:prstGeom prst="rect">
            <a:avLst/>
          </a:prstGeom>
        </p:spPr>
        <p:txBody>
          <a:bodyPr lIns="91439" tIns="45719" rIns="91439" bIns="45719"/>
          <a:lstStyle/>
          <a:p>
            <a:pPr/>
          </a:p>
        </p:txBody>
      </p:sp>
      <p:sp>
        <p:nvSpPr>
          <p:cNvPr id="118"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p:spTree>
      <p:nvGrpSpPr>
        <p:cNvPr id="1" name=""/>
        <p:cNvGrpSpPr/>
        <p:nvPr/>
      </p:nvGrpSpPr>
      <p:grpSpPr>
        <a:xfrm>
          <a:off x="0" y="0"/>
          <a:ext cx="0" cy="0"/>
          <a:chOff x="0" y="0"/>
          <a:chExt cx="0" cy="0"/>
        </a:xfrm>
      </p:grpSpPr>
      <p:sp>
        <p:nvSpPr>
          <p:cNvPr id="126" name="Line"/>
          <p:cNvSpPr/>
          <p:nvPr/>
        </p:nvSpPr>
        <p:spPr>
          <a:xfrm flipH="1">
            <a:off x="50672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27" name="Image"/>
          <p:cNvSpPr/>
          <p:nvPr>
            <p:ph type="pic" idx="13"/>
          </p:nvPr>
        </p:nvSpPr>
        <p:spPr>
          <a:xfrm>
            <a:off x="177799" y="-192727"/>
            <a:ext cx="4978402" cy="7394170"/>
          </a:xfrm>
          <a:prstGeom prst="rect">
            <a:avLst/>
          </a:prstGeom>
        </p:spPr>
        <p:txBody>
          <a:bodyPr lIns="91439" tIns="45719" rIns="91439" bIns="45719"/>
          <a:lstStyle/>
          <a:p>
            <a:pPr/>
          </a:p>
        </p:txBody>
      </p:sp>
      <p:sp>
        <p:nvSpPr>
          <p:cNvPr id="128" name="Image"/>
          <p:cNvSpPr/>
          <p:nvPr>
            <p:ph type="pic" idx="14"/>
          </p:nvPr>
        </p:nvSpPr>
        <p:spPr>
          <a:xfrm>
            <a:off x="3200400" y="393700"/>
            <a:ext cx="8532317" cy="6223000"/>
          </a:xfrm>
          <a:prstGeom prst="rect">
            <a:avLst/>
          </a:prstGeom>
        </p:spPr>
        <p:txBody>
          <a:bodyPr lIns="91439" tIns="45719" rIns="91439" bIns="45719"/>
          <a:lstStyle/>
          <a:p>
            <a:pPr/>
          </a:p>
        </p:txBody>
      </p:sp>
      <p:sp>
        <p:nvSpPr>
          <p:cNvPr id="129"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ortrait">
    <p:spTree>
      <p:nvGrpSpPr>
        <p:cNvPr id="1" name=""/>
        <p:cNvGrpSpPr/>
        <p:nvPr/>
      </p:nvGrpSpPr>
      <p:grpSpPr>
        <a:xfrm>
          <a:off x="0" y="0"/>
          <a:ext cx="0" cy="0"/>
          <a:chOff x="0" y="0"/>
          <a:chExt cx="0" cy="0"/>
        </a:xfrm>
      </p:grpSpPr>
      <p:sp>
        <p:nvSpPr>
          <p:cNvPr id="137" name="Line"/>
          <p:cNvSpPr/>
          <p:nvPr/>
        </p:nvSpPr>
        <p:spPr>
          <a:xfrm flipH="1">
            <a:off x="34797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8" name="Line"/>
          <p:cNvSpPr/>
          <p:nvPr/>
        </p:nvSpPr>
        <p:spPr>
          <a:xfrm flipH="1">
            <a:off x="66801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9" name="Image"/>
          <p:cNvSpPr/>
          <p:nvPr>
            <p:ph type="pic" sz="half" idx="13"/>
          </p:nvPr>
        </p:nvSpPr>
        <p:spPr>
          <a:xfrm>
            <a:off x="190499" y="848673"/>
            <a:ext cx="3810001" cy="5658804"/>
          </a:xfrm>
          <a:prstGeom prst="rect">
            <a:avLst/>
          </a:prstGeom>
        </p:spPr>
        <p:txBody>
          <a:bodyPr lIns="91439" tIns="45719" rIns="91439" bIns="45719"/>
          <a:lstStyle/>
          <a:p>
            <a:pPr/>
          </a:p>
        </p:txBody>
      </p:sp>
      <p:sp>
        <p:nvSpPr>
          <p:cNvPr id="140" name="Image"/>
          <p:cNvSpPr/>
          <p:nvPr>
            <p:ph type="pic" sz="half" idx="14"/>
          </p:nvPr>
        </p:nvSpPr>
        <p:spPr>
          <a:xfrm>
            <a:off x="2362200" y="1384300"/>
            <a:ext cx="5450235" cy="3975101"/>
          </a:xfrm>
          <a:prstGeom prst="rect">
            <a:avLst/>
          </a:prstGeom>
        </p:spPr>
        <p:txBody>
          <a:bodyPr lIns="91439" tIns="45719" rIns="91439" bIns="45719"/>
          <a:lstStyle/>
          <a:p>
            <a:pPr/>
          </a:p>
        </p:txBody>
      </p:sp>
      <p:sp>
        <p:nvSpPr>
          <p:cNvPr id="141" name="Image"/>
          <p:cNvSpPr/>
          <p:nvPr>
            <p:ph type="pic" sz="half" idx="15"/>
          </p:nvPr>
        </p:nvSpPr>
        <p:spPr>
          <a:xfrm>
            <a:off x="5308600" y="1384300"/>
            <a:ext cx="5952299" cy="3975101"/>
          </a:xfrm>
          <a:prstGeom prst="rect">
            <a:avLst/>
          </a:prstGeom>
        </p:spPr>
        <p:txBody>
          <a:bodyPr lIns="91439" tIns="45719" rIns="91439" bIns="45719"/>
          <a:lstStyle/>
          <a:p>
            <a:pPr/>
          </a:p>
        </p:txBody>
      </p:sp>
      <p:sp>
        <p:nvSpPr>
          <p:cNvPr id="142"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Big">
    <p:spTree>
      <p:nvGrpSpPr>
        <p:cNvPr id="1" name=""/>
        <p:cNvGrpSpPr/>
        <p:nvPr/>
      </p:nvGrpSpPr>
      <p:grpSpPr>
        <a:xfrm>
          <a:off x="0" y="0"/>
          <a:ext cx="0" cy="0"/>
          <a:chOff x="0" y="0"/>
          <a:chExt cx="0" cy="0"/>
        </a:xfrm>
      </p:grpSpPr>
      <p:sp>
        <p:nvSpPr>
          <p:cNvPr id="150" name="Image"/>
          <p:cNvSpPr/>
          <p:nvPr>
            <p:ph type="pic" idx="13"/>
          </p:nvPr>
        </p:nvSpPr>
        <p:spPr>
          <a:xfrm>
            <a:off x="393700" y="152400"/>
            <a:ext cx="9542264" cy="6959601"/>
          </a:xfrm>
          <a:prstGeom prst="rect">
            <a:avLst/>
          </a:prstGeom>
        </p:spPr>
        <p:txBody>
          <a:bodyPr lIns="91439" tIns="45719" rIns="91439" bIns="45719"/>
          <a:lstStyle/>
          <a:p>
            <a:pPr/>
          </a:p>
        </p:txBody>
      </p:sp>
      <p:sp>
        <p:nvSpPr>
          <p:cNvPr id="151"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59" name="Line"/>
          <p:cNvSpPr/>
          <p:nvPr/>
        </p:nvSpPr>
        <p:spPr>
          <a:xfrm flipH="1">
            <a:off x="5067299" y="393700"/>
            <a:ext cx="1" cy="6223038"/>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60" name="Line"/>
          <p:cNvSpPr/>
          <p:nvPr/>
        </p:nvSpPr>
        <p:spPr>
          <a:xfrm flipH="1" flipV="1">
            <a:off x="5079931" y="3505199"/>
            <a:ext cx="4686369" cy="2"/>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61" name="Image"/>
          <p:cNvSpPr/>
          <p:nvPr>
            <p:ph type="pic" idx="13"/>
          </p:nvPr>
        </p:nvSpPr>
        <p:spPr>
          <a:xfrm>
            <a:off x="177799" y="-192727"/>
            <a:ext cx="4978402" cy="7394170"/>
          </a:xfrm>
          <a:prstGeom prst="rect">
            <a:avLst/>
          </a:prstGeom>
        </p:spPr>
        <p:txBody>
          <a:bodyPr lIns="91439" tIns="45719" rIns="91439" bIns="45719"/>
          <a:lstStyle/>
          <a:p>
            <a:pPr/>
          </a:p>
        </p:txBody>
      </p:sp>
      <p:sp>
        <p:nvSpPr>
          <p:cNvPr id="162" name="Image"/>
          <p:cNvSpPr/>
          <p:nvPr>
            <p:ph type="pic" idx="14"/>
          </p:nvPr>
        </p:nvSpPr>
        <p:spPr>
          <a:xfrm>
            <a:off x="4991100" y="-192727"/>
            <a:ext cx="4978401" cy="7394170"/>
          </a:xfrm>
          <a:prstGeom prst="rect">
            <a:avLst/>
          </a:prstGeom>
        </p:spPr>
        <p:txBody>
          <a:bodyPr lIns="91439" tIns="45719" rIns="91439" bIns="45719"/>
          <a:lstStyle/>
          <a:p>
            <a:pPr/>
          </a:p>
        </p:txBody>
      </p:sp>
      <p:sp>
        <p:nvSpPr>
          <p:cNvPr id="163" name="Image"/>
          <p:cNvSpPr/>
          <p:nvPr>
            <p:ph type="pic" idx="15"/>
          </p:nvPr>
        </p:nvSpPr>
        <p:spPr>
          <a:xfrm>
            <a:off x="4991100" y="3033073"/>
            <a:ext cx="4978401" cy="7394170"/>
          </a:xfrm>
          <a:prstGeom prst="rect">
            <a:avLst/>
          </a:prstGeom>
        </p:spPr>
        <p:txBody>
          <a:bodyPr lIns="91439" tIns="45719" rIns="91439" bIns="45719"/>
          <a:lstStyle/>
          <a:p>
            <a:pPr/>
          </a:p>
        </p:txBody>
      </p:sp>
      <p:sp>
        <p:nvSpPr>
          <p:cNvPr id="164"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4 Up">
    <p:spTree>
      <p:nvGrpSpPr>
        <p:cNvPr id="1" name=""/>
        <p:cNvGrpSpPr/>
        <p:nvPr/>
      </p:nvGrpSpPr>
      <p:grpSpPr>
        <a:xfrm>
          <a:off x="0" y="0"/>
          <a:ext cx="0" cy="0"/>
          <a:chOff x="0" y="0"/>
          <a:chExt cx="0" cy="0"/>
        </a:xfrm>
      </p:grpSpPr>
      <p:sp>
        <p:nvSpPr>
          <p:cNvPr id="172" name="Line"/>
          <p:cNvSpPr/>
          <p:nvPr/>
        </p:nvSpPr>
        <p:spPr>
          <a:xfrm flipH="1">
            <a:off x="70865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3" name="Line"/>
          <p:cNvSpPr/>
          <p:nvPr/>
        </p:nvSpPr>
        <p:spPr>
          <a:xfrm flipH="1" flipV="1">
            <a:off x="7099231" y="2425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4" name="Line"/>
          <p:cNvSpPr/>
          <p:nvPr/>
        </p:nvSpPr>
        <p:spPr>
          <a:xfrm flipH="1">
            <a:off x="7099231" y="4584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5" name="Image"/>
          <p:cNvSpPr/>
          <p:nvPr>
            <p:ph type="pic" idx="13"/>
          </p:nvPr>
        </p:nvSpPr>
        <p:spPr>
          <a:xfrm>
            <a:off x="393700" y="152400"/>
            <a:ext cx="9542264" cy="6959601"/>
          </a:xfrm>
          <a:prstGeom prst="rect">
            <a:avLst/>
          </a:prstGeom>
        </p:spPr>
        <p:txBody>
          <a:bodyPr lIns="91439" tIns="45719" rIns="91439" bIns="45719"/>
          <a:lstStyle/>
          <a:p>
            <a:pPr/>
          </a:p>
        </p:txBody>
      </p:sp>
      <p:sp>
        <p:nvSpPr>
          <p:cNvPr id="176" name="Image"/>
          <p:cNvSpPr/>
          <p:nvPr>
            <p:ph type="pic" sz="quarter" idx="14"/>
          </p:nvPr>
        </p:nvSpPr>
        <p:spPr>
          <a:xfrm>
            <a:off x="7096448" y="-1081727"/>
            <a:ext cx="2770444" cy="4114801"/>
          </a:xfrm>
          <a:prstGeom prst="rect">
            <a:avLst/>
          </a:prstGeom>
        </p:spPr>
        <p:txBody>
          <a:bodyPr lIns="91439" tIns="45719" rIns="91439" bIns="45719"/>
          <a:lstStyle/>
          <a:p>
            <a:pPr/>
          </a:p>
        </p:txBody>
      </p:sp>
      <p:sp>
        <p:nvSpPr>
          <p:cNvPr id="177" name="Image"/>
          <p:cNvSpPr/>
          <p:nvPr>
            <p:ph type="pic" sz="quarter" idx="15"/>
          </p:nvPr>
        </p:nvSpPr>
        <p:spPr>
          <a:xfrm>
            <a:off x="7061200" y="2565400"/>
            <a:ext cx="2852540" cy="1905000"/>
          </a:xfrm>
          <a:prstGeom prst="rect">
            <a:avLst/>
          </a:prstGeom>
        </p:spPr>
        <p:txBody>
          <a:bodyPr lIns="91439" tIns="45719" rIns="91439" bIns="45719"/>
          <a:lstStyle/>
          <a:p>
            <a:pPr/>
          </a:p>
        </p:txBody>
      </p:sp>
      <p:sp>
        <p:nvSpPr>
          <p:cNvPr id="178" name="Image"/>
          <p:cNvSpPr/>
          <p:nvPr>
            <p:ph type="pic" sz="quarter" idx="16"/>
          </p:nvPr>
        </p:nvSpPr>
        <p:spPr>
          <a:xfrm>
            <a:off x="7061200" y="4724400"/>
            <a:ext cx="2852540" cy="1905000"/>
          </a:xfrm>
          <a:prstGeom prst="rect">
            <a:avLst/>
          </a:prstGeom>
        </p:spPr>
        <p:txBody>
          <a:bodyPr lIns="91439" tIns="45719" rIns="91439" bIns="45719"/>
          <a:lstStyle/>
          <a:p>
            <a:pPr/>
          </a:p>
        </p:txBody>
      </p:sp>
      <p:sp>
        <p:nvSpPr>
          <p:cNvPr id="179"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87" name="Title Text"/>
          <p:cNvSpPr txBox="1"/>
          <p:nvPr>
            <p:ph type="title"/>
          </p:nvPr>
        </p:nvSpPr>
        <p:spPr>
          <a:prstGeom prst="rect">
            <a:avLst/>
          </a:prstGeom>
        </p:spPr>
        <p:txBody>
          <a:bodyPr/>
          <a:lstStyle/>
          <a:p>
            <a:pPr/>
            <a:r>
              <a:t>Title Text</a:t>
            </a:r>
          </a:p>
        </p:txBody>
      </p:sp>
      <p:sp>
        <p:nvSpPr>
          <p:cNvPr id="188"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96" name="Title Text"/>
          <p:cNvSpPr txBox="1"/>
          <p:nvPr>
            <p:ph type="title"/>
          </p:nvPr>
        </p:nvSpPr>
        <p:spPr>
          <a:prstGeom prst="rect">
            <a:avLst/>
          </a:prstGeom>
        </p:spPr>
        <p:txBody>
          <a:bodyPr/>
          <a:lstStyle/>
          <a:p>
            <a:pPr/>
            <a:r>
              <a:t>Title Text</a:t>
            </a:r>
          </a:p>
        </p:txBody>
      </p:sp>
      <p:sp>
        <p:nvSpPr>
          <p:cNvPr id="197" name="Body Level One…"/>
          <p:cNvSpPr txBox="1"/>
          <p:nvPr>
            <p:ph type="body" sz="half" idx="1"/>
          </p:nvPr>
        </p:nvSpPr>
        <p:spPr>
          <a:xfrm>
            <a:off x="6540500" y="1816100"/>
            <a:ext cx="3175000" cy="5130800"/>
          </a:xfrm>
          <a:prstGeom prst="rect">
            <a:avLst/>
          </a:prstGeom>
        </p:spPr>
        <p:txBody>
          <a:bodyPr/>
          <a:lstStyle>
            <a:lvl3pPr marL="901700"/>
          </a:lstStyle>
          <a:p>
            <a:pPr/>
            <a:r>
              <a:t>Body Level One</a:t>
            </a:r>
          </a:p>
          <a:p>
            <a:pPr lvl="1"/>
            <a:r>
              <a:t>Body Level Two</a:t>
            </a:r>
          </a:p>
          <a:p>
            <a:pPr lvl="2"/>
            <a:r>
              <a:t>Body Level Three</a:t>
            </a:r>
          </a:p>
          <a:p>
            <a:pPr lvl="3"/>
            <a:r>
              <a:t>Body Level Four</a:t>
            </a:r>
          </a:p>
          <a:p>
            <a:pPr lvl="4"/>
            <a:r>
              <a:t>Body Level Five</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numCol="2" spcCol="463550"/>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40" name="Body Level One…"/>
          <p:cNvSpPr txBox="1"/>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63" name="Title Text"/>
          <p:cNvSpPr txBox="1"/>
          <p:nvPr>
            <p:ph type="title"/>
          </p:nvPr>
        </p:nvSpPr>
        <p:spPr>
          <a:xfrm>
            <a:off x="444500" y="2895600"/>
            <a:ext cx="9271000" cy="1828800"/>
          </a:xfrm>
          <a:prstGeom prst="rect">
            <a:avLst/>
          </a:prstGeom>
        </p:spPr>
        <p:txBody>
          <a:bodyPr anchor="ctr"/>
          <a:lstStyle/>
          <a:p>
            <a:pPr/>
            <a:r>
              <a:t>Title Text</a:t>
            </a:r>
          </a:p>
        </p:txBody>
      </p:sp>
      <p:sp>
        <p:nvSpPr>
          <p:cNvPr id="64"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71" name="Line"/>
          <p:cNvSpPr/>
          <p:nvPr/>
        </p:nvSpPr>
        <p:spPr>
          <a:xfrm>
            <a:off x="5892800" y="6235700"/>
            <a:ext cx="0" cy="111135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72" name="Image"/>
          <p:cNvSpPr/>
          <p:nvPr>
            <p:ph type="pic" idx="13"/>
          </p:nvPr>
        </p:nvSpPr>
        <p:spPr>
          <a:xfrm>
            <a:off x="0" y="0"/>
            <a:ext cx="10160001" cy="6785113"/>
          </a:xfrm>
          <a:prstGeom prst="rect">
            <a:avLst/>
          </a:prstGeom>
        </p:spPr>
        <p:txBody>
          <a:bodyPr lIns="91439" tIns="45719" rIns="91439" bIns="45719"/>
          <a:lstStyle/>
          <a:p>
            <a:pPr/>
          </a:p>
        </p:txBody>
      </p:sp>
      <p:sp>
        <p:nvSpPr>
          <p:cNvPr id="73" name="Title Text"/>
          <p:cNvSpPr txBox="1"/>
          <p:nvPr>
            <p:ph type="title"/>
          </p:nvPr>
        </p:nvSpPr>
        <p:spPr>
          <a:xfrm>
            <a:off x="1104900" y="6083300"/>
            <a:ext cx="4521200" cy="1333500"/>
          </a:xfrm>
          <a:prstGeom prst="rect">
            <a:avLst/>
          </a:prstGeom>
        </p:spPr>
        <p:txBody>
          <a:bodyPr anchor="ctr"/>
          <a:lstStyle>
            <a:lvl1pPr algn="r"/>
          </a:lstStyle>
          <a:p>
            <a:pPr/>
            <a:r>
              <a:t>Title Text</a:t>
            </a:r>
          </a:p>
        </p:txBody>
      </p:sp>
      <p:sp>
        <p:nvSpPr>
          <p:cNvPr id="74" name="Body Level One…"/>
          <p:cNvSpPr txBox="1"/>
          <p:nvPr>
            <p:ph type="body" sz="quarter" idx="1"/>
          </p:nvPr>
        </p:nvSpPr>
        <p:spPr>
          <a:xfrm>
            <a:off x="6134100" y="6616700"/>
            <a:ext cx="3873500" cy="3937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82" name="Line"/>
          <p:cNvSpPr/>
          <p:nvPr/>
        </p:nvSpPr>
        <p:spPr>
          <a:xfrm>
            <a:off x="508000" y="3708400"/>
            <a:ext cx="3814158"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83" name="Image"/>
          <p:cNvSpPr/>
          <p:nvPr>
            <p:ph type="pic" idx="13"/>
          </p:nvPr>
        </p:nvSpPr>
        <p:spPr>
          <a:xfrm>
            <a:off x="4322167" y="-1238250"/>
            <a:ext cx="6654801" cy="9904216"/>
          </a:xfrm>
          <a:prstGeom prst="rect">
            <a:avLst/>
          </a:prstGeom>
        </p:spPr>
        <p:txBody>
          <a:bodyPr lIns="91439" tIns="45719" rIns="91439" bIns="45719"/>
          <a:lstStyle/>
          <a:p>
            <a:pPr/>
          </a:p>
        </p:txBody>
      </p:sp>
      <p:sp>
        <p:nvSpPr>
          <p:cNvPr id="84" name="Title Text"/>
          <p:cNvSpPr txBox="1"/>
          <p:nvPr>
            <p:ph type="title"/>
          </p:nvPr>
        </p:nvSpPr>
        <p:spPr>
          <a:xfrm>
            <a:off x="444500" y="1028700"/>
            <a:ext cx="3975100" cy="2476500"/>
          </a:xfrm>
          <a:prstGeom prst="rect">
            <a:avLst/>
          </a:prstGeom>
        </p:spPr>
        <p:txBody>
          <a:bodyPr/>
          <a:lstStyle/>
          <a:p>
            <a:pPr/>
            <a:r>
              <a:t>Title Text</a:t>
            </a:r>
          </a:p>
        </p:txBody>
      </p:sp>
      <p:sp>
        <p:nvSpPr>
          <p:cNvPr id="85" name="Body Level One…"/>
          <p:cNvSpPr txBox="1"/>
          <p:nvPr>
            <p:ph type="body" sz="quarter" idx="1"/>
          </p:nvPr>
        </p:nvSpPr>
        <p:spPr>
          <a:xfrm>
            <a:off x="444500" y="3924300"/>
            <a:ext cx="39751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xfrm>
            <a:off x="3937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508000" y="15367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3" name="Title Text"/>
          <p:cNvSpPr txBox="1"/>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a:r>
              <a:t>Title Text</a:t>
            </a:r>
          </a:p>
        </p:txBody>
      </p:sp>
      <p:sp>
        <p:nvSpPr>
          <p:cNvPr id="4" name="Body Level One…"/>
          <p:cNvSpPr txBox="1"/>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9602136" y="7204455"/>
            <a:ext cx="230125" cy="225046"/>
          </a:xfrm>
          <a:prstGeom prst="rect">
            <a:avLst/>
          </a:prstGeom>
          <a:ln w="12700">
            <a:miter lim="400000"/>
          </a:ln>
        </p:spPr>
        <p:txBody>
          <a:bodyPr wrap="none" lIns="38100" tIns="38100" rIns="38100" bIns="38100" anchor="b">
            <a:spAutoFit/>
          </a:bodyPr>
          <a:lstStyle>
            <a:lvl1pPr algn="r">
              <a:defRPr sz="1000">
                <a:latin typeface="+mj-lt"/>
                <a:ea typeface="+mj-ea"/>
                <a:cs typeface="+mj-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1pPr>
      <a:lvl2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2pPr>
      <a:lvl3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3pPr>
      <a:lvl4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4pPr>
      <a:lvl5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5pPr>
      <a:lvl6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6pPr>
      <a:lvl7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7pPr>
      <a:lvl8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8pPr>
      <a:lvl9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9pPr>
    </p:titleStyle>
    <p:bodyStyle>
      <a:lvl1pPr marL="2032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1pPr>
      <a:lvl2pPr marL="5461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2pPr>
      <a:lvl3pPr marL="8890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3pPr>
      <a:lvl4pPr marL="12319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4pPr>
      <a:lvl5pPr marL="15748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5pPr>
      <a:lvl6pPr marL="19177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6pPr>
      <a:lvl7pPr marL="22606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7pPr>
      <a:lvl8pPr marL="26035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8pPr>
      <a:lvl9pPr marL="29464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1pPr>
      <a:lvl2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2pPr>
      <a:lvl3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3pPr>
      <a:lvl4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4pPr>
      <a:lvl5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5pPr>
      <a:lvl6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6pPr>
      <a:lvl7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7pPr>
      <a:lvl8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8pPr>
      <a:lvl9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illes-de-la-charite.org/history/origin-of-the-company" TargetMode="External"/><Relationship Id="rId3"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sp>
        <p:nvSpPr>
          <p:cNvPr id="207" name="Origins of the Company of the  Daughters of Charity"/>
          <p:cNvSpPr txBox="1"/>
          <p:nvPr>
            <p:ph type="ctrTitle"/>
          </p:nvPr>
        </p:nvSpPr>
        <p:spPr>
          <a:xfrm>
            <a:off x="444500" y="1028700"/>
            <a:ext cx="4318000" cy="2476500"/>
          </a:xfrm>
          <a:prstGeom prst="rect">
            <a:avLst/>
          </a:prstGeom>
        </p:spPr>
        <p:txBody>
          <a:bodyPr/>
          <a:lstStyle/>
          <a:p>
            <a:pPr algn="ctr">
              <a:defRPr>
                <a:solidFill>
                  <a:srgbClr val="FFE4A8"/>
                </a:solidFill>
              </a:defRPr>
            </a:pPr>
            <a:r>
              <a:t>Origins of the Company of the </a:t>
            </a:r>
          </a:p>
          <a:p>
            <a:pPr algn="ctr">
              <a:defRPr>
                <a:solidFill>
                  <a:srgbClr val="FFE4A8"/>
                </a:solidFill>
              </a:defRPr>
            </a:pPr>
            <a:r>
              <a:t>Daughters of Charity</a:t>
            </a:r>
          </a:p>
        </p:txBody>
      </p:sp>
      <p:sp>
        <p:nvSpPr>
          <p:cNvPr id="208" name="The hand of God in a series of events that opened the way to a new type of religious congregation"/>
          <p:cNvSpPr txBox="1"/>
          <p:nvPr>
            <p:ph type="subTitle" sz="quarter" idx="1"/>
          </p:nvPr>
        </p:nvSpPr>
        <p:spPr>
          <a:xfrm>
            <a:off x="444500" y="3924300"/>
            <a:ext cx="4165600" cy="2476500"/>
          </a:xfrm>
          <a:prstGeom prst="rect">
            <a:avLst/>
          </a:prstGeom>
        </p:spPr>
        <p:txBody>
          <a:bodyPr/>
          <a:lstStyle>
            <a:lvl1pPr algn="ctr">
              <a:defRPr>
                <a:solidFill>
                  <a:srgbClr val="F1C9FE"/>
                </a:solidFill>
              </a:defRPr>
            </a:lvl1pPr>
          </a:lstStyle>
          <a:p>
            <a:pPr/>
            <a:r>
              <a:t>The hand of God in a series of events that opened the way to a new type of religious congregation</a:t>
            </a:r>
          </a:p>
        </p:txBody>
      </p:sp>
      <p:pic>
        <p:nvPicPr>
          <p:cNvPr id="209" name="children_brasil_curitiba-2.tiff" descr="children_brasil_curitiba-2.tiff"/>
          <p:cNvPicPr>
            <a:picLocks noChangeAspect="1"/>
          </p:cNvPicPr>
          <p:nvPr/>
        </p:nvPicPr>
        <p:blipFill>
          <a:blip r:embed="rId2">
            <a:extLst/>
          </a:blip>
          <a:srcRect l="22197" t="83" r="32316" b="0"/>
          <a:stretch>
            <a:fillRect/>
          </a:stretch>
        </p:blipFill>
        <p:spPr>
          <a:xfrm>
            <a:off x="4959350" y="-12700"/>
            <a:ext cx="5207000" cy="7620469"/>
          </a:xfrm>
          <a:prstGeom prst="rect">
            <a:avLst/>
          </a:prstGeom>
          <a:ln w="12700">
            <a:miter lim="400000"/>
          </a:ln>
        </p:spPr>
      </p:pic>
      <p:pic>
        <p:nvPicPr>
          <p:cNvPr id="210" name="FC portent le pot.jpg" descr="FC portent le pot.jpg"/>
          <p:cNvPicPr>
            <a:picLocks noChangeAspect="0"/>
          </p:cNvPicPr>
          <p:nvPr/>
        </p:nvPicPr>
        <p:blipFill>
          <a:blip r:embed="rId3">
            <a:alphaModFix amt="81000"/>
            <a:extLst/>
          </a:blip>
          <a:stretch>
            <a:fillRect/>
          </a:stretch>
        </p:blipFill>
        <p:spPr>
          <a:xfrm rot="88610">
            <a:off x="7937172" y="126995"/>
            <a:ext cx="1993901" cy="3202655"/>
          </a:xfrm>
          <a:prstGeom prst="rect">
            <a:avLst/>
          </a:prstGeom>
          <a:effectLst>
            <a:outerShdw sx="100000" sy="100000" kx="0" ky="0" algn="b" rotWithShape="0" blurRad="127000" dist="76200" dir="2700000">
              <a:srgbClr val="000000">
                <a:alpha val="75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dissolve" transition="in">
                                      <p:cBhvr>
                                        <p:cTn id="7" dur="1000"/>
                                        <p:tgtEl>
                                          <p:spTgt spid="207"/>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08"/>
                                        </p:tgtEl>
                                        <p:attrNameLst>
                                          <p:attrName>style.visibility</p:attrName>
                                        </p:attrNameLst>
                                      </p:cBhvr>
                                      <p:to>
                                        <p:strVal val="visible"/>
                                      </p:to>
                                    </p:set>
                                    <p:animEffect filter="dissolve" transition="in">
                                      <p:cBhvr>
                                        <p:cTn id="11" dur="1000"/>
                                        <p:tgtEl>
                                          <p:spTgt spid="208"/>
                                        </p:tgtEl>
                                      </p:cBhvr>
                                    </p:animEffect>
                                  </p:childTnLst>
                                </p:cTn>
                              </p:par>
                            </p:childTnLst>
                          </p:cTn>
                        </p:par>
                        <p:par>
                          <p:cTn id="12" fill="hold">
                            <p:stCondLst>
                              <p:cond delay="2000"/>
                            </p:stCondLst>
                            <p:childTnLst>
                              <p:par>
                                <p:cTn id="13" presetClass="entr" nodeType="afterEffect" presetSubtype="2" presetID="2" grpId="3" fill="hold">
                                  <p:stCondLst>
                                    <p:cond delay="0"/>
                                  </p:stCondLst>
                                  <p:iterate type="el" backwards="0">
                                    <p:tmAbs val="0"/>
                                  </p:iterate>
                                  <p:childTnLst>
                                    <p:set>
                                      <p:cBhvr>
                                        <p:cTn id="14" fill="hold"/>
                                        <p:tgtEl>
                                          <p:spTgt spid="209"/>
                                        </p:tgtEl>
                                        <p:attrNameLst>
                                          <p:attrName>style.visibility</p:attrName>
                                        </p:attrNameLst>
                                      </p:cBhvr>
                                      <p:to>
                                        <p:strVal val="visible"/>
                                      </p:to>
                                    </p:set>
                                    <p:anim calcmode="lin" valueType="num">
                                      <p:cBhvr>
                                        <p:cTn id="15" dur="1000" fill="hold"/>
                                        <p:tgtEl>
                                          <p:spTgt spid="209"/>
                                        </p:tgtEl>
                                        <p:attrNameLst>
                                          <p:attrName>ppt_x</p:attrName>
                                        </p:attrNameLst>
                                      </p:cBhvr>
                                      <p:tavLst>
                                        <p:tav tm="0">
                                          <p:val>
                                            <p:strVal val="1+#ppt_w/2"/>
                                          </p:val>
                                        </p:tav>
                                        <p:tav tm="100000">
                                          <p:val>
                                            <p:strVal val="#ppt_x"/>
                                          </p:val>
                                        </p:tav>
                                      </p:tavLst>
                                    </p:anim>
                                    <p:anim calcmode="lin" valueType="num">
                                      <p:cBhvr>
                                        <p:cTn id="16" dur="1000" fill="hold"/>
                                        <p:tgtEl>
                                          <p:spTgt spid="209"/>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Class="entr" nodeType="afterEffect" presetID="9" grpId="4" fill="hold">
                                  <p:stCondLst>
                                    <p:cond delay="0"/>
                                  </p:stCondLst>
                                  <p:iterate type="el" backwards="0">
                                    <p:tmAbs val="0"/>
                                  </p:iterate>
                                  <p:childTnLst>
                                    <p:set>
                                      <p:cBhvr>
                                        <p:cTn id="19" fill="hold"/>
                                        <p:tgtEl>
                                          <p:spTgt spid="210"/>
                                        </p:tgtEl>
                                        <p:attrNameLst>
                                          <p:attrName>style.visibility</p:attrName>
                                        </p:attrNameLst>
                                      </p:cBhvr>
                                      <p:to>
                                        <p:strVal val="visible"/>
                                      </p:to>
                                    </p:set>
                                    <p:animEffect filter="dissolve" transition="in">
                                      <p:cBhvr>
                                        <p:cTn id="20"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3"/>
      <p:bldP build="whole" bldLvl="1" animBg="1" rev="0" advAuto="0" spid="207" grpId="1"/>
      <p:bldP build="whole" bldLvl="1" animBg="1" rev="0" advAuto="0" spid="210" grpId="4"/>
      <p:bldP build="whole" bldLvl="1" animBg="1" rev="0" advAuto="0" spid="208"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46" name="Images d'Epinal.jpg" descr="Images d'Epinal.jpg"/>
          <p:cNvPicPr>
            <a:picLocks noChangeAspect="1"/>
          </p:cNvPicPr>
          <p:nvPr>
            <p:ph type="pic" idx="13"/>
          </p:nvPr>
        </p:nvPicPr>
        <p:blipFill>
          <a:blip r:embed="rId2">
            <a:extLst/>
          </a:blip>
          <a:srcRect l="18564" t="8008" r="5275" b="15411"/>
          <a:stretch>
            <a:fillRect/>
          </a:stretch>
        </p:blipFill>
        <p:spPr>
          <a:xfrm>
            <a:off x="5080000" y="0"/>
            <a:ext cx="5080000" cy="7620000"/>
          </a:xfrm>
          <a:prstGeom prst="rect">
            <a:avLst/>
          </a:prstGeom>
        </p:spPr>
      </p:pic>
      <p:sp>
        <p:nvSpPr>
          <p:cNvPr id="247" name="In the words of Saint Vincent, they were to have:"/>
          <p:cNvSpPr txBox="1"/>
          <p:nvPr>
            <p:ph type="title"/>
          </p:nvPr>
        </p:nvSpPr>
        <p:spPr>
          <a:xfrm>
            <a:off x="444500" y="901700"/>
            <a:ext cx="3975100" cy="1930400"/>
          </a:xfrm>
          <a:prstGeom prst="rect">
            <a:avLst/>
          </a:prstGeom>
        </p:spPr>
        <p:txBody>
          <a:bodyPr/>
          <a:lstStyle>
            <a:lvl1pPr>
              <a:defRPr>
                <a:solidFill>
                  <a:srgbClr val="D9CAFE"/>
                </a:solidFill>
                <a:latin typeface="Georgia"/>
                <a:ea typeface="Georgia"/>
                <a:cs typeface="Georgia"/>
                <a:sym typeface="Georgia"/>
              </a:defRPr>
            </a:lvl1pPr>
          </a:lstStyle>
          <a:p>
            <a:pPr/>
            <a:r>
              <a:t>In the words of Saint Vincent, they were to have:</a:t>
            </a:r>
          </a:p>
        </p:txBody>
      </p:sp>
      <p:sp>
        <p:nvSpPr>
          <p:cNvPr id="248" name="for monastery only the houses of the sick, for cell a hired room, for chapel the parish church, for cloister the streets of the city, for enclosure obedience, for grill the fear of God, for veil holy modesty,…"/>
          <p:cNvSpPr txBox="1"/>
          <p:nvPr>
            <p:ph type="body" sz="quarter" idx="1"/>
          </p:nvPr>
        </p:nvSpPr>
        <p:spPr>
          <a:xfrm>
            <a:off x="444500" y="3924300"/>
            <a:ext cx="3975100" cy="3454400"/>
          </a:xfrm>
          <a:prstGeom prst="rect">
            <a:avLst/>
          </a:prstGeom>
        </p:spPr>
        <p:txBody>
          <a:bodyPr/>
          <a:lstStyle/>
          <a:p>
            <a:pPr>
              <a:defRPr>
                <a:solidFill>
                  <a:srgbClr val="FFE4A8"/>
                </a:solidFill>
              </a:defRPr>
            </a:pPr>
            <a:r>
              <a:t>for monastery only the houses of the sick,</a:t>
            </a:r>
            <a:br/>
            <a:r>
              <a:t>for cell a hired room,</a:t>
            </a:r>
            <a:br/>
            <a:r>
              <a:t>for chapel the parish church,</a:t>
            </a:r>
            <a:br/>
            <a:r>
              <a:t>for cloister the streets of the city,</a:t>
            </a:r>
            <a:br/>
            <a:r>
              <a:t>for enclosure obedience,</a:t>
            </a:r>
            <a:br/>
            <a:r>
              <a:t>for grill the fear of God,</a:t>
            </a:r>
            <a:br/>
            <a:r>
              <a:t>for veil holy modesty, </a:t>
            </a:r>
          </a:p>
          <a:p>
            <a:pPr>
              <a:defRPr>
                <a:solidFill>
                  <a:srgbClr val="FFE4A8"/>
                </a:solidFill>
              </a:defRPr>
            </a:pPr>
            <a:r>
              <a:t>and continual confidence in </a:t>
            </a:r>
          </a:p>
          <a:p>
            <a:pPr>
              <a:defRPr>
                <a:solidFill>
                  <a:srgbClr val="FFE4A8"/>
                </a:solidFill>
              </a:defRPr>
            </a:pPr>
            <a:r>
              <a:t>Divine Providence…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dissolve" transition="in">
                                      <p:cBhvr>
                                        <p:cTn id="7" dur="1000"/>
                                        <p:tgtEl>
                                          <p:spTgt spid="247"/>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48"/>
                                        </p:tgtEl>
                                        <p:attrNameLst>
                                          <p:attrName>style.visibility</p:attrName>
                                        </p:attrNameLst>
                                      </p:cBhvr>
                                      <p:to>
                                        <p:strVal val="visible"/>
                                      </p:to>
                                    </p:set>
                                    <p:animEffect filter="dissolve" transition="in">
                                      <p:cBhvr>
                                        <p:cTn id="11"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P build="whole" bldLvl="1" animBg="1" rev="0" advAuto="0" spid="248"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50" name="PICASSO  Sr de Charite.jpg" descr="PICASSO  Sr de Charite.jpg"/>
          <p:cNvPicPr>
            <a:picLocks noChangeAspect="1"/>
          </p:cNvPicPr>
          <p:nvPr>
            <p:ph type="pic" idx="13"/>
          </p:nvPr>
        </p:nvPicPr>
        <p:blipFill>
          <a:blip r:embed="rId2">
            <a:extLst/>
          </a:blip>
          <a:srcRect l="24506" t="4529" r="29036" b="0"/>
          <a:stretch>
            <a:fillRect/>
          </a:stretch>
        </p:blipFill>
        <p:spPr>
          <a:xfrm>
            <a:off x="5080000" y="0"/>
            <a:ext cx="5080000" cy="6959603"/>
          </a:xfrm>
          <a:prstGeom prst="rect">
            <a:avLst/>
          </a:prstGeom>
        </p:spPr>
      </p:pic>
      <p:sp>
        <p:nvSpPr>
          <p:cNvPr id="251" name="They went everywhere, and anyone in need was the object of their care."/>
          <p:cNvSpPr txBox="1"/>
          <p:nvPr>
            <p:ph type="title"/>
          </p:nvPr>
        </p:nvSpPr>
        <p:spPr>
          <a:prstGeom prst="rect">
            <a:avLst/>
          </a:prstGeom>
        </p:spPr>
        <p:txBody>
          <a:bodyPr/>
          <a:lstStyle>
            <a:lvl1pPr>
              <a:defRPr>
                <a:solidFill>
                  <a:srgbClr val="D9CAFE"/>
                </a:solidFill>
                <a:latin typeface="Georgia"/>
                <a:ea typeface="Georgia"/>
                <a:cs typeface="Georgia"/>
                <a:sym typeface="Georgia"/>
              </a:defRPr>
            </a:lvl1pPr>
          </a:lstStyle>
          <a:p>
            <a:pPr/>
            <a:r>
              <a:t>They went everywhere, and anyone in need was the object of their care.</a:t>
            </a:r>
          </a:p>
        </p:txBody>
      </p:sp>
      <p:sp>
        <p:nvSpPr>
          <p:cNvPr id="252" name="The first Daughters of Charity took care of the sick poor in their homes. Later, they cared for the sick in hospitals, educated young girls in schools, cared for the foundlings. They took care of the galley convicts, wounded soldiers, the elderly and the insane, the marginalized."/>
          <p:cNvSpPr txBox="1"/>
          <p:nvPr>
            <p:ph type="body" sz="quarter" idx="1"/>
          </p:nvPr>
        </p:nvSpPr>
        <p:spPr>
          <a:xfrm>
            <a:off x="444500" y="3924300"/>
            <a:ext cx="3975100" cy="2895600"/>
          </a:xfrm>
          <a:prstGeom prst="rect">
            <a:avLst/>
          </a:prstGeom>
        </p:spPr>
        <p:txBody>
          <a:bodyPr/>
          <a:lstStyle>
            <a:lvl1pPr>
              <a:defRPr>
                <a:solidFill>
                  <a:srgbClr val="FFE4A8"/>
                </a:solidFill>
              </a:defRPr>
            </a:lvl1pPr>
          </a:lstStyle>
          <a:p>
            <a:pPr/>
            <a:r>
              <a:t>The first Daughters of Charity took care of the sick poor in their homes. Later, they cared for the sick in hospitals, educated young girls in schools, cared for the foundlings. They took care of the galley convicts, wounded soldiers, the elderly and the insane, the marginalized.</a:t>
            </a:r>
          </a:p>
        </p:txBody>
      </p:sp>
      <p:sp>
        <p:nvSpPr>
          <p:cNvPr id="253" name="Detail: Science and Charity by Pablo Picasso, 1897"/>
          <p:cNvSpPr/>
          <p:nvPr/>
        </p:nvSpPr>
        <p:spPr>
          <a:xfrm>
            <a:off x="5187589" y="7073900"/>
            <a:ext cx="4873854" cy="317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p>
            <a:pPr>
              <a:defRPr sz="1600">
                <a:solidFill>
                  <a:srgbClr val="FFD877"/>
                </a:solidFill>
                <a:latin typeface="Helvetica Neue Medium"/>
                <a:ea typeface="Helvetica Neue Medium"/>
                <a:cs typeface="Helvetica Neue Medium"/>
                <a:sym typeface="Helvetica Neue Medium"/>
              </a:defRPr>
            </a:pPr>
            <a:r>
              <a:t>Detail: </a:t>
            </a:r>
            <a:r>
              <a:rPr i="1">
                <a:latin typeface="+mj-lt"/>
                <a:ea typeface="+mj-ea"/>
                <a:cs typeface="+mj-cs"/>
                <a:sym typeface="Helvetica Neue"/>
              </a:rPr>
              <a:t>Science and Charity</a:t>
            </a:r>
            <a:r>
              <a:t> by Pablo Picasso, 1897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dissolve" transition="in">
                                      <p:cBhvr>
                                        <p:cTn id="7" dur="1000"/>
                                        <p:tgtEl>
                                          <p:spTgt spid="25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52"/>
                                        </p:tgtEl>
                                        <p:attrNameLst>
                                          <p:attrName>style.visibility</p:attrName>
                                        </p:attrNameLst>
                                      </p:cBhvr>
                                      <p:to>
                                        <p:strVal val="visible"/>
                                      </p:to>
                                    </p:set>
                                    <p:animEffect filter="dissolve" transition="in">
                                      <p:cBhvr>
                                        <p:cTn id="11"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2"/>
      <p:bldP build="whole" bldLvl="1" animBg="1" rev="0" advAuto="0" spid="25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55" name="america_south-14.tiff" descr="america_south-14.tiff"/>
          <p:cNvPicPr>
            <a:picLocks noChangeAspect="1"/>
          </p:cNvPicPr>
          <p:nvPr>
            <p:ph type="pic" idx="13"/>
          </p:nvPr>
        </p:nvPicPr>
        <p:blipFill>
          <a:blip r:embed="rId2">
            <a:extLst/>
          </a:blip>
          <a:srcRect l="16684" t="0" r="25487" b="3674"/>
          <a:stretch>
            <a:fillRect/>
          </a:stretch>
        </p:blipFill>
        <p:spPr>
          <a:xfrm>
            <a:off x="7035800" y="3569455"/>
            <a:ext cx="3124200" cy="3894399"/>
          </a:xfrm>
          <a:prstGeom prst="rect">
            <a:avLst/>
          </a:prstGeom>
        </p:spPr>
      </p:pic>
      <p:sp>
        <p:nvSpPr>
          <p:cNvPr id="256" name="The sending on mission of the Sisters throughout the whole world is at the heart of the vocation of the Daughters of Charity."/>
          <p:cNvSpPr txBox="1"/>
          <p:nvPr>
            <p:ph type="title"/>
          </p:nvPr>
        </p:nvSpPr>
        <p:spPr>
          <a:xfrm>
            <a:off x="444500" y="215900"/>
            <a:ext cx="3975100" cy="3289300"/>
          </a:xfrm>
          <a:prstGeom prst="rect">
            <a:avLst/>
          </a:prstGeom>
        </p:spPr>
        <p:txBody>
          <a:bodyPr/>
          <a:lstStyle>
            <a:lvl1pPr>
              <a:defRPr>
                <a:solidFill>
                  <a:srgbClr val="D9CAFE"/>
                </a:solidFill>
                <a:latin typeface="Georgia"/>
                <a:ea typeface="Georgia"/>
                <a:cs typeface="Georgia"/>
                <a:sym typeface="Georgia"/>
              </a:defRPr>
            </a:lvl1pPr>
          </a:lstStyle>
          <a:p>
            <a:pPr/>
            <a:r>
              <a:t>The sending on mission of the Sisters throughout the whole world is at the heart of the vocation of the Daughters of Charity.</a:t>
            </a:r>
          </a:p>
        </p:txBody>
      </p:sp>
      <p:sp>
        <p:nvSpPr>
          <p:cNvPr id="257" name="The Company quickly became international. Poland was the first step for the Company to become international. The Company is now widespread throughout the whole world and tries to respond with creativity and courage to the appeals of the Church and of the poor, while respecting cultures."/>
          <p:cNvSpPr txBox="1"/>
          <p:nvPr>
            <p:ph type="body" sz="quarter" idx="1"/>
          </p:nvPr>
        </p:nvSpPr>
        <p:spPr>
          <a:xfrm>
            <a:off x="444500" y="3924300"/>
            <a:ext cx="3975100" cy="2971800"/>
          </a:xfrm>
          <a:prstGeom prst="rect">
            <a:avLst/>
          </a:prstGeom>
        </p:spPr>
        <p:txBody>
          <a:bodyPr/>
          <a:lstStyle>
            <a:lvl1pPr>
              <a:defRPr>
                <a:solidFill>
                  <a:srgbClr val="FFE4A8"/>
                </a:solidFill>
              </a:defRPr>
            </a:lvl1pPr>
          </a:lstStyle>
          <a:p>
            <a:pPr/>
            <a:r>
              <a:t>The Company quickly became international. Poland was the first step for the Company to become international. The Company is now widespread throughout the whole world and tries to respond with creativity and courage to the appeals of the Church and of the poor, while respecting cultures.</a:t>
            </a:r>
          </a:p>
        </p:txBody>
      </p:sp>
      <p:pic>
        <p:nvPicPr>
          <p:cNvPr id="258" name="america_south-16.tiff" descr="america_south-16.tiff"/>
          <p:cNvPicPr>
            <a:picLocks noChangeAspect="1"/>
          </p:cNvPicPr>
          <p:nvPr/>
        </p:nvPicPr>
        <p:blipFill>
          <a:blip r:embed="rId3">
            <a:extLst/>
          </a:blip>
          <a:srcRect l="0" t="0" r="5211" b="1548"/>
          <a:stretch>
            <a:fillRect/>
          </a:stretch>
        </p:blipFill>
        <p:spPr>
          <a:xfrm>
            <a:off x="7803019" y="-24559"/>
            <a:ext cx="2369681" cy="3479506"/>
          </a:xfrm>
          <a:prstGeom prst="rect">
            <a:avLst/>
          </a:prstGeom>
          <a:ln w="12700">
            <a:miter lim="400000"/>
          </a:ln>
        </p:spPr>
      </p:pic>
      <p:pic>
        <p:nvPicPr>
          <p:cNvPr id="259" name="america_south-12.tiff" descr="america_south-12.tiff"/>
          <p:cNvPicPr>
            <a:picLocks noChangeAspect="1"/>
          </p:cNvPicPr>
          <p:nvPr/>
        </p:nvPicPr>
        <p:blipFill>
          <a:blip r:embed="rId4">
            <a:extLst/>
          </a:blip>
          <a:srcRect l="27000" t="16235" r="37833" b="20000"/>
          <a:stretch>
            <a:fillRect/>
          </a:stretch>
        </p:blipFill>
        <p:spPr>
          <a:xfrm>
            <a:off x="4965700" y="0"/>
            <a:ext cx="2679700" cy="3441700"/>
          </a:xfrm>
          <a:prstGeom prst="rect">
            <a:avLst/>
          </a:prstGeom>
          <a:ln w="12700">
            <a:miter lim="400000"/>
          </a:ln>
        </p:spPr>
      </p:pic>
      <p:pic>
        <p:nvPicPr>
          <p:cNvPr id="260" name="droppedImage.tiff" descr="droppedImage.tiff"/>
          <p:cNvPicPr>
            <a:picLocks noChangeAspect="1"/>
          </p:cNvPicPr>
          <p:nvPr/>
        </p:nvPicPr>
        <p:blipFill>
          <a:blip r:embed="rId5">
            <a:extLst/>
          </a:blip>
          <a:stretch>
            <a:fillRect/>
          </a:stretch>
        </p:blipFill>
        <p:spPr>
          <a:xfrm>
            <a:off x="4438596" y="3327400"/>
            <a:ext cx="2470204" cy="4140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56"/>
                                        </p:tgtEl>
                                        <p:attrNameLst>
                                          <p:attrName>style.visibility</p:attrName>
                                        </p:attrNameLst>
                                      </p:cBhvr>
                                      <p:to>
                                        <p:strVal val="visible"/>
                                      </p:to>
                                    </p:set>
                                    <p:animEffect filter="dissolve" transition="in">
                                      <p:cBhvr>
                                        <p:cTn id="7" dur="1000"/>
                                        <p:tgtEl>
                                          <p:spTgt spid="256"/>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57"/>
                                        </p:tgtEl>
                                        <p:attrNameLst>
                                          <p:attrName>style.visibility</p:attrName>
                                        </p:attrNameLst>
                                      </p:cBhvr>
                                      <p:to>
                                        <p:strVal val="visible"/>
                                      </p:to>
                                    </p:set>
                                    <p:animEffect filter="dissolve" transition="in">
                                      <p:cBhvr>
                                        <p:cTn id="11"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2"/>
      <p:bldP build="whole" bldLvl="1" animBg="1" rev="0" advAuto="0" spid="25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62" name="europe-30.tiff" descr="europe-30.tiff"/>
          <p:cNvPicPr>
            <a:picLocks noChangeAspect="1"/>
          </p:cNvPicPr>
          <p:nvPr>
            <p:ph type="pic" idx="13"/>
          </p:nvPr>
        </p:nvPicPr>
        <p:blipFill>
          <a:blip r:embed="rId2">
            <a:extLst/>
          </a:blip>
          <a:srcRect l="13365" t="240" r="24783" b="3451"/>
          <a:stretch>
            <a:fillRect/>
          </a:stretch>
        </p:blipFill>
        <p:spPr>
          <a:xfrm>
            <a:off x="5080000" y="0"/>
            <a:ext cx="5080000" cy="7620000"/>
          </a:xfrm>
          <a:prstGeom prst="rect">
            <a:avLst/>
          </a:prstGeom>
        </p:spPr>
      </p:pic>
      <p:sp>
        <p:nvSpPr>
          <p:cNvPr id="263" name="Annual vows of the Daughters of Charity"/>
          <p:cNvSpPr txBox="1"/>
          <p:nvPr>
            <p:ph type="title"/>
          </p:nvPr>
        </p:nvSpPr>
        <p:spPr>
          <a:prstGeom prst="rect">
            <a:avLst/>
          </a:prstGeom>
        </p:spPr>
        <p:txBody>
          <a:bodyPr/>
          <a:lstStyle>
            <a:lvl1pPr>
              <a:defRPr>
                <a:solidFill>
                  <a:srgbClr val="D9CAFE"/>
                </a:solidFill>
                <a:latin typeface="Georgia"/>
                <a:ea typeface="Georgia"/>
                <a:cs typeface="Georgia"/>
                <a:sym typeface="Georgia"/>
              </a:defRPr>
            </a:lvl1pPr>
          </a:lstStyle>
          <a:p>
            <a:pPr/>
            <a:r>
              <a:t>Annual vows of the Daughters of Charity</a:t>
            </a:r>
          </a:p>
        </p:txBody>
      </p:sp>
      <p:sp>
        <p:nvSpPr>
          <p:cNvPr id="264" name="They make four vows: service of those who are poor, chastity, poverty and obedience. The vows are annual, not perpetual."/>
          <p:cNvSpPr txBox="1"/>
          <p:nvPr>
            <p:ph type="body" sz="quarter" idx="1"/>
          </p:nvPr>
        </p:nvSpPr>
        <p:spPr>
          <a:prstGeom prst="rect">
            <a:avLst/>
          </a:prstGeom>
        </p:spPr>
        <p:txBody>
          <a:bodyPr/>
          <a:lstStyle>
            <a:lvl1pPr>
              <a:defRPr>
                <a:solidFill>
                  <a:srgbClr val="FFE4A8"/>
                </a:solidFill>
              </a:defRPr>
            </a:lvl1pPr>
          </a:lstStyle>
          <a:p>
            <a:pPr/>
            <a:r>
              <a:t>They make four vows: service of those who are poor, chastity, poverty and obedience. The vows are annual, not perpetual.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63"/>
                                        </p:tgtEl>
                                        <p:attrNameLst>
                                          <p:attrName>style.visibility</p:attrName>
                                        </p:attrNameLst>
                                      </p:cBhvr>
                                      <p:to>
                                        <p:strVal val="visible"/>
                                      </p:to>
                                    </p:set>
                                    <p:animEffect filter="dissolve" transition="in">
                                      <p:cBhvr>
                                        <p:cTn id="7" dur="1000"/>
                                        <p:tgtEl>
                                          <p:spTgt spid="26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64"/>
                                        </p:tgtEl>
                                        <p:attrNameLst>
                                          <p:attrName>style.visibility</p:attrName>
                                        </p:attrNameLst>
                                      </p:cBhvr>
                                      <p:to>
                                        <p:strVal val="visible"/>
                                      </p:to>
                                    </p:set>
                                    <p:animEffect filter="dissolve" transition="in">
                                      <p:cBhvr>
                                        <p:cTn id="11"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P build="whole" bldLvl="1" animBg="1" rev="0" advAuto="0" spid="264"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sp>
        <p:nvSpPr>
          <p:cNvPr id="266" name="Source:  http://filles-de-la-charite.org/history/origin-of-the-company"/>
          <p:cNvSpPr txBox="1"/>
          <p:nvPr>
            <p:ph type="title"/>
          </p:nvPr>
        </p:nvSpPr>
        <p:spPr>
          <a:xfrm>
            <a:off x="393700" y="2298700"/>
            <a:ext cx="4114800" cy="3022600"/>
          </a:xfrm>
          <a:prstGeom prst="rect">
            <a:avLst/>
          </a:prstGeom>
        </p:spPr>
        <p:txBody>
          <a:bodyPr/>
          <a:lstStyle/>
          <a:p>
            <a:pPr>
              <a:defRPr>
                <a:solidFill>
                  <a:srgbClr val="FFE4A8"/>
                </a:solidFill>
              </a:defRPr>
            </a:pPr>
            <a:r>
              <a:t>Source:</a:t>
            </a:r>
          </a:p>
          <a:p>
            <a:pPr>
              <a:defRPr>
                <a:solidFill>
                  <a:srgbClr val="FFE4A8"/>
                </a:solidFill>
              </a:defRPr>
            </a:pPr>
          </a:p>
          <a:p>
            <a:pPr>
              <a:defRPr>
                <a:solidFill>
                  <a:srgbClr val="FFE4A8"/>
                </a:solidFill>
              </a:defRPr>
            </a:pPr>
            <a:r>
              <a:rPr>
                <a:hlinkClick r:id="rId2" invalidUrl="" action="" tgtFrame="" tooltip="" history="1" highlightClick="0" endSnd="0"/>
              </a:rPr>
              <a:t>http://filles-de-la-charite.org/history/origin-of-the-company</a:t>
            </a:r>
          </a:p>
        </p:txBody>
      </p:sp>
      <p:pic>
        <p:nvPicPr>
          <p:cNvPr id="267" name="FC Mexique.jpg" descr="FC Mexique.jpg"/>
          <p:cNvPicPr>
            <a:picLocks noChangeAspect="1"/>
          </p:cNvPicPr>
          <p:nvPr/>
        </p:nvPicPr>
        <p:blipFill>
          <a:blip r:embed="rId3">
            <a:extLst/>
          </a:blip>
          <a:stretch>
            <a:fillRect/>
          </a:stretch>
        </p:blipFill>
        <p:spPr>
          <a:xfrm>
            <a:off x="4826000" y="-13494"/>
            <a:ext cx="5334000" cy="76342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6"/>
                                        </p:tgtEl>
                                        <p:attrNameLst>
                                          <p:attrName>style.visibility</p:attrName>
                                        </p:attrNameLst>
                                      </p:cBhvr>
                                      <p:to>
                                        <p:strVal val="visible"/>
                                      </p:to>
                                    </p:set>
                                    <p:animEffect filter="dissolve" transition="in">
                                      <p:cBhvr>
                                        <p:cTn id="7"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12" name="PARIS Basfroi B.jpg" descr="PARIS Basfroi B.jpg"/>
          <p:cNvPicPr>
            <a:picLocks noChangeAspect="1"/>
          </p:cNvPicPr>
          <p:nvPr>
            <p:ph type="pic" idx="13"/>
          </p:nvPr>
        </p:nvPicPr>
        <p:blipFill>
          <a:blip r:embed="rId2">
            <a:extLst/>
          </a:blip>
          <a:srcRect l="9201" t="11151" r="42047" b="0"/>
          <a:stretch>
            <a:fillRect/>
          </a:stretch>
        </p:blipFill>
        <p:spPr>
          <a:xfrm>
            <a:off x="5080000" y="0"/>
            <a:ext cx="5080000" cy="6172201"/>
          </a:xfrm>
          <a:prstGeom prst="rect">
            <a:avLst/>
          </a:prstGeom>
        </p:spPr>
      </p:pic>
      <p:pic>
        <p:nvPicPr>
          <p:cNvPr id="213" name="NAZEAU Marg.A.jpg" descr="NAZEAU Marg.A.jpg"/>
          <p:cNvPicPr>
            <a:picLocks noChangeAspect="1"/>
          </p:cNvPicPr>
          <p:nvPr/>
        </p:nvPicPr>
        <p:blipFill>
          <a:blip r:embed="rId3">
            <a:extLst/>
          </a:blip>
          <a:stretch>
            <a:fillRect/>
          </a:stretch>
        </p:blipFill>
        <p:spPr>
          <a:xfrm>
            <a:off x="7741673" y="3625563"/>
            <a:ext cx="2816483" cy="401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9"/>
                </a:lnTo>
                <a:lnTo>
                  <a:pt x="0" y="21600"/>
                </a:lnTo>
                <a:lnTo>
                  <a:pt x="21600" y="21600"/>
                </a:lnTo>
                <a:lnTo>
                  <a:pt x="21600" y="10799"/>
                </a:lnTo>
                <a:lnTo>
                  <a:pt x="21600" y="0"/>
                </a:lnTo>
                <a:lnTo>
                  <a:pt x="0" y="0"/>
                </a:lnTo>
                <a:close/>
                <a:moveTo>
                  <a:pt x="6261" y="636"/>
                </a:moveTo>
                <a:lnTo>
                  <a:pt x="6303" y="643"/>
                </a:lnTo>
                <a:lnTo>
                  <a:pt x="6294" y="671"/>
                </a:lnTo>
                <a:lnTo>
                  <a:pt x="6251" y="664"/>
                </a:lnTo>
                <a:lnTo>
                  <a:pt x="6261" y="636"/>
                </a:lnTo>
                <a:close/>
                <a:moveTo>
                  <a:pt x="2213" y="1205"/>
                </a:moveTo>
                <a:lnTo>
                  <a:pt x="2252" y="1211"/>
                </a:lnTo>
                <a:lnTo>
                  <a:pt x="2243" y="1241"/>
                </a:lnTo>
                <a:lnTo>
                  <a:pt x="2200" y="1232"/>
                </a:lnTo>
                <a:lnTo>
                  <a:pt x="2213" y="1205"/>
                </a:lnTo>
                <a:close/>
                <a:moveTo>
                  <a:pt x="2624" y="1497"/>
                </a:moveTo>
                <a:lnTo>
                  <a:pt x="2687" y="1525"/>
                </a:lnTo>
                <a:lnTo>
                  <a:pt x="2672" y="1583"/>
                </a:lnTo>
                <a:lnTo>
                  <a:pt x="2642" y="1602"/>
                </a:lnTo>
                <a:lnTo>
                  <a:pt x="2614" y="1610"/>
                </a:lnTo>
                <a:lnTo>
                  <a:pt x="2593" y="1606"/>
                </a:lnTo>
                <a:lnTo>
                  <a:pt x="2581" y="1576"/>
                </a:lnTo>
                <a:lnTo>
                  <a:pt x="2560" y="1542"/>
                </a:lnTo>
                <a:lnTo>
                  <a:pt x="2560" y="1510"/>
                </a:lnTo>
                <a:lnTo>
                  <a:pt x="2624" y="1497"/>
                </a:lnTo>
                <a:close/>
              </a:path>
            </a:pathLst>
          </a:custGeom>
          <a:ln w="12700">
            <a:miter lim="400000"/>
          </a:ln>
        </p:spPr>
      </p:pic>
      <p:pic>
        <p:nvPicPr>
          <p:cNvPr id="214" name="Louise F.jpg" descr="Louise F.jpg"/>
          <p:cNvPicPr>
            <a:picLocks noChangeAspect="1"/>
          </p:cNvPicPr>
          <p:nvPr/>
        </p:nvPicPr>
        <p:blipFill>
          <a:blip r:embed="rId4">
            <a:extLst/>
          </a:blip>
          <a:stretch>
            <a:fillRect/>
          </a:stretch>
        </p:blipFill>
        <p:spPr>
          <a:xfrm>
            <a:off x="5071755" y="3631551"/>
            <a:ext cx="2971312" cy="3996415"/>
          </a:xfrm>
          <a:prstGeom prst="rect">
            <a:avLst/>
          </a:prstGeom>
          <a:ln w="12700">
            <a:miter lim="400000"/>
          </a:ln>
        </p:spPr>
      </p:pic>
      <p:sp>
        <p:nvSpPr>
          <p:cNvPr id="215" name="The Company of the Daughters of Charity was born quietly, in the manner of the things of God."/>
          <p:cNvSpPr txBox="1"/>
          <p:nvPr>
            <p:ph type="title"/>
          </p:nvPr>
        </p:nvSpPr>
        <p:spPr>
          <a:xfrm>
            <a:off x="444500" y="914400"/>
            <a:ext cx="3975100" cy="2590800"/>
          </a:xfrm>
          <a:prstGeom prst="rect">
            <a:avLst/>
          </a:prstGeom>
        </p:spPr>
        <p:txBody>
          <a:bodyPr/>
          <a:lstStyle>
            <a:lvl1pPr>
              <a:defRPr>
                <a:solidFill>
                  <a:srgbClr val="D9CAFE"/>
                </a:solidFill>
                <a:latin typeface="Georgia"/>
                <a:ea typeface="Georgia"/>
                <a:cs typeface="Georgia"/>
                <a:sym typeface="Georgia"/>
              </a:defRPr>
            </a:lvl1pPr>
          </a:lstStyle>
          <a:p>
            <a:pPr/>
            <a:r>
              <a:t>The Company of the Daughters of Charity was born quietly, in the manner of the things of God.  </a:t>
            </a:r>
          </a:p>
        </p:txBody>
      </p:sp>
      <p:sp>
        <p:nvSpPr>
          <p:cNvPr id="216" name="The Spirit of God breathed into the hearts of three persons: Vincent de Paul, Louise de Marillac and Marguerite Naseau."/>
          <p:cNvSpPr txBox="1"/>
          <p:nvPr>
            <p:ph type="body" sz="quarter" idx="1"/>
          </p:nvPr>
        </p:nvSpPr>
        <p:spPr>
          <a:prstGeom prst="rect">
            <a:avLst/>
          </a:prstGeom>
        </p:spPr>
        <p:txBody>
          <a:bodyPr/>
          <a:lstStyle>
            <a:lvl1pPr>
              <a:defRPr>
                <a:solidFill>
                  <a:srgbClr val="FFE4A8"/>
                </a:solidFill>
              </a:defRPr>
            </a:lvl1pPr>
          </a:lstStyle>
          <a:p>
            <a:pPr/>
            <a:r>
              <a:t>The Spirit of God breathed into the hearts of three persons: Vincent de Paul, Louise de Marillac and Marguerite Naseau.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15"/>
                                        </p:tgtEl>
                                        <p:attrNameLst>
                                          <p:attrName>style.visibility</p:attrName>
                                        </p:attrNameLst>
                                      </p:cBhvr>
                                      <p:to>
                                        <p:strVal val="visible"/>
                                      </p:to>
                                    </p:set>
                                    <p:animEffect filter="dissolve" transition="in">
                                      <p:cBhvr>
                                        <p:cTn id="7" dur="1000"/>
                                        <p:tgtEl>
                                          <p:spTgt spid="215"/>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16"/>
                                        </p:tgtEl>
                                        <p:attrNameLst>
                                          <p:attrName>style.visibility</p:attrName>
                                        </p:attrNameLst>
                                      </p:cBhvr>
                                      <p:to>
                                        <p:strVal val="visible"/>
                                      </p:to>
                                    </p:set>
                                    <p:animEffect filter="dissolve" transition="in">
                                      <p:cBhvr>
                                        <p:cTn id="11" dur="1000"/>
                                        <p:tgtEl>
                                          <p:spTgt spid="216"/>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212"/>
                                        </p:tgtEl>
                                        <p:attrNameLst>
                                          <p:attrName>style.visibility</p:attrName>
                                        </p:attrNameLst>
                                      </p:cBhvr>
                                      <p:to>
                                        <p:strVal val="visible"/>
                                      </p:to>
                                    </p:set>
                                    <p:animEffect filter="dissolve" transition="in">
                                      <p:cBhvr>
                                        <p:cTn id="15" dur="1000"/>
                                        <p:tgtEl>
                                          <p:spTgt spid="212"/>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214"/>
                                        </p:tgtEl>
                                        <p:attrNameLst>
                                          <p:attrName>style.visibility</p:attrName>
                                        </p:attrNameLst>
                                      </p:cBhvr>
                                      <p:to>
                                        <p:strVal val="visible"/>
                                      </p:to>
                                    </p:set>
                                    <p:animEffect filter="dissolve" transition="in">
                                      <p:cBhvr>
                                        <p:cTn id="19" dur="1000"/>
                                        <p:tgtEl>
                                          <p:spTgt spid="214"/>
                                        </p:tgtEl>
                                      </p:cBhvr>
                                    </p:animEffect>
                                  </p:childTnLst>
                                </p:cTn>
                              </p:par>
                            </p:childTnLst>
                          </p:cTn>
                        </p:par>
                        <p:par>
                          <p:cTn id="20" fill="hold">
                            <p:stCondLst>
                              <p:cond delay="4000"/>
                            </p:stCondLst>
                            <p:childTnLst>
                              <p:par>
                                <p:cTn id="21" presetClass="entr" nodeType="afterEffect" presetID="9" grpId="5" fill="hold">
                                  <p:stCondLst>
                                    <p:cond delay="0"/>
                                  </p:stCondLst>
                                  <p:iterate type="el" backwards="0">
                                    <p:tmAbs val="0"/>
                                  </p:iterate>
                                  <p:childTnLst>
                                    <p:set>
                                      <p:cBhvr>
                                        <p:cTn id="22" fill="hold"/>
                                        <p:tgtEl>
                                          <p:spTgt spid="213"/>
                                        </p:tgtEl>
                                        <p:attrNameLst>
                                          <p:attrName>style.visibility</p:attrName>
                                        </p:attrNameLst>
                                      </p:cBhvr>
                                      <p:to>
                                        <p:strVal val="visible"/>
                                      </p:to>
                                    </p:set>
                                    <p:animEffect filter="dissolve" transition="in">
                                      <p:cBhvr>
                                        <p:cTn id="23"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3"/>
      <p:bldP build="whole" bldLvl="1" animBg="1" rev="0" advAuto="0" spid="216" grpId="2"/>
      <p:bldP build="whole" bldLvl="1" animBg="1" rev="0" advAuto="0" spid="215" grpId="1"/>
      <p:bldP build="whole" bldLvl="1" animBg="1" rev="0" advAuto="0" spid="214" grpId="4"/>
      <p:bldP build="whole" bldLvl="1" animBg="1" rev="0" advAuto="0" spid="213" grpId="5"/>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18" name="CHATILLON SV &amp; Dames.jpg" descr="CHATILLON SV &amp; Dames.jpg"/>
          <p:cNvPicPr>
            <a:picLocks noChangeAspect="1"/>
          </p:cNvPicPr>
          <p:nvPr>
            <p:ph type="pic" idx="13"/>
          </p:nvPr>
        </p:nvPicPr>
        <p:blipFill>
          <a:blip r:embed="rId2">
            <a:extLst/>
          </a:blip>
          <a:srcRect l="20455" t="15293" r="20547" b="15293"/>
          <a:stretch>
            <a:fillRect/>
          </a:stretch>
        </p:blipFill>
        <p:spPr>
          <a:xfrm>
            <a:off x="5080000" y="0"/>
            <a:ext cx="5080000" cy="7620000"/>
          </a:xfrm>
          <a:prstGeom prst="rect">
            <a:avLst/>
          </a:prstGeom>
        </p:spPr>
      </p:pic>
      <p:sp>
        <p:nvSpPr>
          <p:cNvPr id="219" name="Vincent de Paul discovered material and spiritual misery in the countryside of France."/>
          <p:cNvSpPr txBox="1"/>
          <p:nvPr>
            <p:ph type="title"/>
          </p:nvPr>
        </p:nvSpPr>
        <p:spPr>
          <a:prstGeom prst="rect">
            <a:avLst/>
          </a:prstGeom>
        </p:spPr>
        <p:txBody>
          <a:bodyPr/>
          <a:lstStyle>
            <a:lvl1pPr>
              <a:defRPr>
                <a:solidFill>
                  <a:srgbClr val="D9CAFE"/>
                </a:solidFill>
                <a:latin typeface="Georgia"/>
                <a:ea typeface="Georgia"/>
                <a:cs typeface="Georgia"/>
                <a:sym typeface="Georgia"/>
              </a:defRPr>
            </a:lvl1pPr>
          </a:lstStyle>
          <a:p>
            <a:pPr/>
            <a:r>
              <a:t>Vincent de Paul discovered material and spiritual misery in the countryside of France.</a:t>
            </a:r>
          </a:p>
        </p:txBody>
      </p:sp>
      <p:sp>
        <p:nvSpPr>
          <p:cNvPr id="220" name="In 1617, he brought together the ladies of the bourgeoisie to support those who were poor, both materially and spiritually, in order to help them move toward well-being and regain their self assurance. They formed groups which he called “Confraternities of Charity.”"/>
          <p:cNvSpPr txBox="1"/>
          <p:nvPr>
            <p:ph type="body" sz="quarter" idx="1"/>
          </p:nvPr>
        </p:nvSpPr>
        <p:spPr>
          <a:xfrm>
            <a:off x="444500" y="3924300"/>
            <a:ext cx="3975100" cy="3340100"/>
          </a:xfrm>
          <a:prstGeom prst="rect">
            <a:avLst/>
          </a:prstGeom>
        </p:spPr>
        <p:txBody>
          <a:bodyPr/>
          <a:lstStyle>
            <a:lvl1pPr>
              <a:defRPr>
                <a:solidFill>
                  <a:srgbClr val="FFE4A8"/>
                </a:solidFill>
              </a:defRPr>
            </a:lvl1pPr>
          </a:lstStyle>
          <a:p>
            <a:pPr/>
            <a:r>
              <a:t>In 1617, he brought together the ladies of the bourgeoisie to support those who were poor, both materially and spiritually, in order to help them move toward well-being and regain their self assurance. They formed groups which he called “Confraternities of Charity.”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dissolve" transition="in">
                                      <p:cBhvr>
                                        <p:cTn id="7" dur="1000"/>
                                        <p:tgtEl>
                                          <p:spTgt spid="219"/>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20"/>
                                        </p:tgtEl>
                                        <p:attrNameLst>
                                          <p:attrName>style.visibility</p:attrName>
                                        </p:attrNameLst>
                                      </p:cBhvr>
                                      <p:to>
                                        <p:strVal val="visible"/>
                                      </p:to>
                                    </p:set>
                                    <p:animEffect filter="dissolve" transition="in">
                                      <p:cBhvr>
                                        <p:cTn id="11"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P build="whole" bldLvl="1" animBg="1" rev="0" advAuto="0" spid="220"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22" name="LODF8A~1.JPG" descr="LODF8A~1.JPG"/>
          <p:cNvPicPr>
            <a:picLocks noChangeAspect="1"/>
          </p:cNvPicPr>
          <p:nvPr>
            <p:ph type="pic" idx="13"/>
          </p:nvPr>
        </p:nvPicPr>
        <p:blipFill>
          <a:blip r:embed="rId2">
            <a:extLst/>
          </a:blip>
          <a:srcRect l="0" t="3411" r="0" b="3535"/>
          <a:stretch>
            <a:fillRect/>
          </a:stretch>
        </p:blipFill>
        <p:spPr>
          <a:xfrm>
            <a:off x="5080000" y="0"/>
            <a:ext cx="5080000" cy="7620000"/>
          </a:xfrm>
          <a:prstGeom prst="rect">
            <a:avLst/>
          </a:prstGeom>
        </p:spPr>
      </p:pic>
      <p:sp>
        <p:nvSpPr>
          <p:cNvPr id="223" name="Louise de Marillac, who had always been aware of those in difficulty around her, visited poor persons even before meeting Vincent de Paul."/>
          <p:cNvSpPr txBox="1"/>
          <p:nvPr>
            <p:ph type="title"/>
          </p:nvPr>
        </p:nvSpPr>
        <p:spPr>
          <a:xfrm>
            <a:off x="444500" y="177800"/>
            <a:ext cx="3975100" cy="3327400"/>
          </a:xfrm>
          <a:prstGeom prst="rect">
            <a:avLst/>
          </a:prstGeom>
        </p:spPr>
        <p:txBody>
          <a:bodyPr/>
          <a:lstStyle>
            <a:lvl1pPr>
              <a:defRPr>
                <a:solidFill>
                  <a:srgbClr val="F1C9FE"/>
                </a:solidFill>
                <a:latin typeface="Georgia"/>
                <a:ea typeface="Georgia"/>
                <a:cs typeface="Georgia"/>
                <a:sym typeface="Georgia"/>
              </a:defRPr>
            </a:lvl1pPr>
          </a:lstStyle>
          <a:p>
            <a:pPr/>
            <a:r>
              <a:t>Louise de Marillac, who had always been aware of those in difficulty around her, visited poor persons even before meeting Vincent de Paul. </a:t>
            </a:r>
          </a:p>
        </p:txBody>
      </p:sp>
      <p:sp>
        <p:nvSpPr>
          <p:cNvPr id="224" name="Attentive to the needs of the most humble, and with an open heart of faith, she visited the first “Confraternities of Charity” at the request of Vincent de Paul."/>
          <p:cNvSpPr txBox="1"/>
          <p:nvPr>
            <p:ph type="body" sz="quarter" idx="1"/>
          </p:nvPr>
        </p:nvSpPr>
        <p:spPr>
          <a:prstGeom prst="rect">
            <a:avLst/>
          </a:prstGeom>
        </p:spPr>
        <p:txBody>
          <a:bodyPr/>
          <a:lstStyle>
            <a:lvl1pPr>
              <a:defRPr>
                <a:solidFill>
                  <a:srgbClr val="FFE4A8"/>
                </a:solidFill>
              </a:defRPr>
            </a:lvl1pPr>
          </a:lstStyle>
          <a:p>
            <a:pPr/>
            <a:r>
              <a:t>Attentive to the needs of the most humble, and with an open heart of faith, she visited the first “Confraternities of Charity” at the request of Vincent de Paul.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dissolve" transition="in">
                                      <p:cBhvr>
                                        <p:cTn id="7" dur="1000"/>
                                        <p:tgtEl>
                                          <p:spTgt spid="22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24"/>
                                        </p:tgtEl>
                                        <p:attrNameLst>
                                          <p:attrName>style.visibility</p:attrName>
                                        </p:attrNameLst>
                                      </p:cBhvr>
                                      <p:to>
                                        <p:strVal val="visible"/>
                                      </p:to>
                                    </p:set>
                                    <p:animEffect filter="dissolve" transition="in">
                                      <p:cBhvr>
                                        <p:cTn id="11"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24"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26" name="SV Dames.jpg" descr="SV Dames.jpg"/>
          <p:cNvPicPr>
            <a:picLocks noChangeAspect="1"/>
          </p:cNvPicPr>
          <p:nvPr>
            <p:ph type="pic" idx="13"/>
          </p:nvPr>
        </p:nvPicPr>
        <p:blipFill>
          <a:blip r:embed="rId2">
            <a:extLst/>
          </a:blip>
          <a:srcRect l="40320" t="7393" r="9963" b="298"/>
          <a:stretch>
            <a:fillRect/>
          </a:stretch>
        </p:blipFill>
        <p:spPr>
          <a:xfrm>
            <a:off x="5080000" y="0"/>
            <a:ext cx="5080000" cy="7620000"/>
          </a:xfrm>
          <a:prstGeom prst="rect">
            <a:avLst/>
          </a:prstGeom>
        </p:spPr>
      </p:pic>
      <p:sp>
        <p:nvSpPr>
          <p:cNvPr id="227" name="Vincent and Louise realized that the direct service of poor persons was not easy for the ladies of nobility or of the bourgeoisie."/>
          <p:cNvSpPr txBox="1"/>
          <p:nvPr>
            <p:ph type="title"/>
          </p:nvPr>
        </p:nvSpPr>
        <p:spPr>
          <a:xfrm>
            <a:off x="444500" y="177800"/>
            <a:ext cx="3975100" cy="3327400"/>
          </a:xfrm>
          <a:prstGeom prst="rect">
            <a:avLst/>
          </a:prstGeom>
        </p:spPr>
        <p:txBody>
          <a:bodyPr/>
          <a:lstStyle>
            <a:lvl1pPr>
              <a:defRPr>
                <a:solidFill>
                  <a:srgbClr val="F1C9FE"/>
                </a:solidFill>
                <a:latin typeface="Georgia"/>
                <a:ea typeface="Georgia"/>
                <a:cs typeface="Georgia"/>
                <a:sym typeface="Georgia"/>
              </a:defRPr>
            </a:lvl1pPr>
          </a:lstStyle>
          <a:p>
            <a:pPr/>
            <a:r>
              <a:t>Vincent and Louise realized that the direct service of poor persons was not easy for the ladies of nobility or of the bourgeoisie.</a:t>
            </a:r>
          </a:p>
        </p:txBody>
      </p:sp>
      <p:sp>
        <p:nvSpPr>
          <p:cNvPr id="228" name="It was difficult to overcome the tension between the ideal of service, and the barriers of social class. The noble women took meals, distributed clothing and gave care and comfort. They visited the slums dressed in beautiful dresses next to people they considered to be peasants.  The families of the ladies were not always favorable to these works."/>
          <p:cNvSpPr txBox="1"/>
          <p:nvPr>
            <p:ph type="body" sz="quarter" idx="1"/>
          </p:nvPr>
        </p:nvSpPr>
        <p:spPr>
          <a:xfrm>
            <a:off x="444500" y="3924300"/>
            <a:ext cx="3975100" cy="3441700"/>
          </a:xfrm>
          <a:prstGeom prst="rect">
            <a:avLst/>
          </a:prstGeom>
        </p:spPr>
        <p:txBody>
          <a:bodyPr/>
          <a:lstStyle>
            <a:lvl1pPr>
              <a:defRPr>
                <a:solidFill>
                  <a:srgbClr val="FFE4A8"/>
                </a:solidFill>
              </a:defRPr>
            </a:lvl1pPr>
          </a:lstStyle>
          <a:p>
            <a:pPr/>
            <a:r>
              <a:t>It was difficult to overcome the tension between the ideal of service, and the barriers of social class. The noble women took meals, distributed clothing and gave care and comfort. They visited the slums dressed in beautiful dresses next to people they considered to be peasants.  The families of the ladies were not always favorable to these works.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dissolve" transition="in">
                                      <p:cBhvr>
                                        <p:cTn id="7" dur="1000"/>
                                        <p:tgtEl>
                                          <p:spTgt spid="227"/>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28"/>
                                        </p:tgtEl>
                                        <p:attrNameLst>
                                          <p:attrName>style.visibility</p:attrName>
                                        </p:attrNameLst>
                                      </p:cBhvr>
                                      <p:to>
                                        <p:strVal val="visible"/>
                                      </p:to>
                                    </p:set>
                                    <p:animEffect filter="dissolve" transition="in">
                                      <p:cBhvr>
                                        <p:cTn id="11"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2"/>
      <p:bldP build="whole" bldLvl="1" animBg="1" rev="0" advAuto="0" spid="22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30" name="NASEAU Marg.B.jpg" descr="NASEAU Marg.B.jpg"/>
          <p:cNvPicPr>
            <a:picLocks noChangeAspect="1"/>
          </p:cNvPicPr>
          <p:nvPr>
            <p:ph type="pic" idx="13"/>
          </p:nvPr>
        </p:nvPicPr>
        <p:blipFill>
          <a:blip r:embed="rId2">
            <a:extLst/>
          </a:blip>
          <a:srcRect l="0" t="0" r="0" b="0"/>
          <a:stretch>
            <a:fillRect/>
          </a:stretch>
        </p:blipFill>
        <p:spPr>
          <a:xfrm>
            <a:off x="5080000" y="0"/>
            <a:ext cx="5080000" cy="7620000"/>
          </a:xfrm>
          <a:prstGeom prst="rect">
            <a:avLst/>
          </a:prstGeom>
        </p:spPr>
      </p:pic>
      <p:sp>
        <p:nvSpPr>
          <p:cNvPr id="231" name="Marguerite Naseau met Vincent de Paul during one of his Missions of Evangelization.   Her only intention was to serve God."/>
          <p:cNvSpPr txBox="1"/>
          <p:nvPr>
            <p:ph type="title"/>
          </p:nvPr>
        </p:nvSpPr>
        <p:spPr>
          <a:xfrm>
            <a:off x="444500" y="254000"/>
            <a:ext cx="3975100" cy="3238500"/>
          </a:xfrm>
          <a:prstGeom prst="rect">
            <a:avLst/>
          </a:prstGeom>
        </p:spPr>
        <p:txBody>
          <a:bodyPr/>
          <a:lstStyle/>
          <a:p>
            <a:pPr>
              <a:defRPr sz="2900">
                <a:solidFill>
                  <a:srgbClr val="F1C9FE"/>
                </a:solidFill>
                <a:latin typeface="Georgia"/>
                <a:ea typeface="Georgia"/>
                <a:cs typeface="Georgia"/>
                <a:sym typeface="Georgia"/>
              </a:defRPr>
            </a:pPr>
            <a:r>
              <a:t>Marguerite Naseau met Vincent de Paul during one of his Missions of Evangelization. </a:t>
            </a:r>
          </a:p>
          <a:p>
            <a:pPr>
              <a:defRPr sz="2900">
                <a:solidFill>
                  <a:srgbClr val="F1C9FE"/>
                </a:solidFill>
                <a:latin typeface="Georgia"/>
                <a:ea typeface="Georgia"/>
                <a:cs typeface="Georgia"/>
                <a:sym typeface="Georgia"/>
              </a:defRPr>
            </a:pPr>
          </a:p>
          <a:p>
            <a:pPr>
              <a:defRPr sz="2900">
                <a:solidFill>
                  <a:srgbClr val="F1C9FE"/>
                </a:solidFill>
                <a:latin typeface="Georgia"/>
                <a:ea typeface="Georgia"/>
                <a:cs typeface="Georgia"/>
                <a:sym typeface="Georgia"/>
              </a:defRPr>
            </a:pPr>
            <a:r>
              <a:t>Her only intention was to serve God.</a:t>
            </a:r>
          </a:p>
        </p:txBody>
      </p:sp>
      <p:sp>
        <p:nvSpPr>
          <p:cNvPr id="232" name="Marguerite was a 34 year old woman from the countryside in Suresnes, who had taught herself to read, and worked in her village with other young girls teaching children to read. In 1630 she met up with Vincent and Louise in Paris. They suggested that she help the Ladies of the Confraternities."/>
          <p:cNvSpPr txBox="1"/>
          <p:nvPr>
            <p:ph type="body" sz="quarter" idx="1"/>
          </p:nvPr>
        </p:nvSpPr>
        <p:spPr>
          <a:xfrm>
            <a:off x="444500" y="3924300"/>
            <a:ext cx="3975100" cy="3225800"/>
          </a:xfrm>
          <a:prstGeom prst="rect">
            <a:avLst/>
          </a:prstGeom>
        </p:spPr>
        <p:txBody>
          <a:bodyPr/>
          <a:lstStyle>
            <a:lvl1pPr>
              <a:defRPr>
                <a:solidFill>
                  <a:srgbClr val="FFE4A8"/>
                </a:solidFill>
              </a:defRPr>
            </a:lvl1pPr>
          </a:lstStyle>
          <a:p>
            <a:pPr/>
            <a:r>
              <a:t>Marguerite was a 34 year old woman from the countryside in Suresnes, who had taught herself to read, and worked in her village with other young girls teaching children to read. In 1630 she met up with Vincent and Louise in Paris. They suggested that she help the Ladies of the Confraternities.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31"/>
                                        </p:tgtEl>
                                        <p:attrNameLst>
                                          <p:attrName>style.visibility</p:attrName>
                                        </p:attrNameLst>
                                      </p:cBhvr>
                                      <p:to>
                                        <p:strVal val="visible"/>
                                      </p:to>
                                    </p:set>
                                    <p:animEffect filter="dissolve" transition="in">
                                      <p:cBhvr>
                                        <p:cTn id="7" dur="1000"/>
                                        <p:tgtEl>
                                          <p:spTgt spid="23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32"/>
                                        </p:tgtEl>
                                        <p:attrNameLst>
                                          <p:attrName>style.visibility</p:attrName>
                                        </p:attrNameLst>
                                      </p:cBhvr>
                                      <p:to>
                                        <p:strVal val="visible"/>
                                      </p:to>
                                    </p:set>
                                    <p:animEffect filter="dissolve" transition="in">
                                      <p:cBhvr>
                                        <p:cTn id="11"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2"/>
      <p:bldP build="whole" bldLvl="1" animBg="1" rev="0" advAuto="0" spid="23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34" name="Dames St-Sulp.jpg" descr="Dames St-Sulp.jpg"/>
          <p:cNvPicPr>
            <a:picLocks noChangeAspect="1"/>
          </p:cNvPicPr>
          <p:nvPr>
            <p:ph type="pic" idx="13"/>
          </p:nvPr>
        </p:nvPicPr>
        <p:blipFill>
          <a:blip r:embed="rId2">
            <a:extLst/>
          </a:blip>
          <a:srcRect l="25315" t="819" r="21178" b="819"/>
          <a:stretch>
            <a:fillRect/>
          </a:stretch>
        </p:blipFill>
        <p:spPr>
          <a:xfrm>
            <a:off x="5080000" y="0"/>
            <a:ext cx="5080000" cy="7620000"/>
          </a:xfrm>
          <a:prstGeom prst="rect">
            <a:avLst/>
          </a:prstGeom>
        </p:spPr>
      </p:pic>
      <p:sp>
        <p:nvSpPr>
          <p:cNvPr id="235" name="Louise had the idea that young women, like Marguerite, could assure the concrete, daily service of the poorest people."/>
          <p:cNvSpPr txBox="1"/>
          <p:nvPr>
            <p:ph type="title"/>
          </p:nvPr>
        </p:nvSpPr>
        <p:spPr>
          <a:xfrm>
            <a:off x="444500" y="203200"/>
            <a:ext cx="3975100" cy="3302000"/>
          </a:xfrm>
          <a:prstGeom prst="rect">
            <a:avLst/>
          </a:prstGeom>
        </p:spPr>
        <p:txBody>
          <a:bodyPr/>
          <a:lstStyle>
            <a:lvl1pPr>
              <a:defRPr>
                <a:solidFill>
                  <a:srgbClr val="F1C9FE"/>
                </a:solidFill>
                <a:latin typeface="Georgia"/>
                <a:ea typeface="Georgia"/>
                <a:cs typeface="Georgia"/>
                <a:sym typeface="Georgia"/>
              </a:defRPr>
            </a:lvl1pPr>
          </a:lstStyle>
          <a:p>
            <a:pPr/>
            <a:r>
              <a:t>Louise had the idea that young women, like Marguerite, could assure the concrete, daily service of the poorest people.</a:t>
            </a:r>
          </a:p>
        </p:txBody>
      </p:sp>
      <p:sp>
        <p:nvSpPr>
          <p:cNvPr id="236" name="Vincent was happy that the simple country girls could come to the aid of those in need. But the idea of creating two distinct groups from different social classes, with the Ladies on one side and the “humble country girls” on the other didn’t seem appropriate.  After three years of reflection, their ideas came together."/>
          <p:cNvSpPr txBox="1"/>
          <p:nvPr>
            <p:ph type="body" sz="quarter" idx="1"/>
          </p:nvPr>
        </p:nvSpPr>
        <p:spPr>
          <a:xfrm>
            <a:off x="444500" y="3924300"/>
            <a:ext cx="3975100" cy="3276600"/>
          </a:xfrm>
          <a:prstGeom prst="rect">
            <a:avLst/>
          </a:prstGeom>
        </p:spPr>
        <p:txBody>
          <a:bodyPr/>
          <a:lstStyle>
            <a:lvl1pPr>
              <a:defRPr>
                <a:solidFill>
                  <a:srgbClr val="FFE4A8"/>
                </a:solidFill>
              </a:defRPr>
            </a:lvl1pPr>
          </a:lstStyle>
          <a:p>
            <a:pPr/>
            <a:r>
              <a:t>Vincent was happy that the simple country girls could come to the aid of those in need. But the idea of creating two distinct groups from different social classes, with the Ladies on one side and the “humble country girls” on the other didn’t seem appropriate.  After three years of reflection, their ideas came together.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dissolve" transition="in">
                                      <p:cBhvr>
                                        <p:cTn id="7" dur="1000"/>
                                        <p:tgtEl>
                                          <p:spTgt spid="235"/>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36"/>
                                        </p:tgtEl>
                                        <p:attrNameLst>
                                          <p:attrName>style.visibility</p:attrName>
                                        </p:attrNameLst>
                                      </p:cBhvr>
                                      <p:to>
                                        <p:strVal val="visible"/>
                                      </p:to>
                                    </p:set>
                                    <p:animEffect filter="dissolve" transition="in">
                                      <p:cBhvr>
                                        <p:cTn id="11"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2"/>
      <p:bldP build="whole" bldLvl="1" animBg="1" rev="0" advAuto="0" spid="23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38" name="GALLOCHE L. Dames Charite.jpg" descr="GALLOCHE L. Dames Charite.jpg"/>
          <p:cNvPicPr>
            <a:picLocks noChangeAspect="1"/>
          </p:cNvPicPr>
          <p:nvPr>
            <p:ph type="pic" idx="13"/>
          </p:nvPr>
        </p:nvPicPr>
        <p:blipFill>
          <a:blip r:embed="rId2">
            <a:extLst/>
          </a:blip>
          <a:srcRect l="12242" t="0" r="12418" b="0"/>
          <a:stretch>
            <a:fillRect/>
          </a:stretch>
        </p:blipFill>
        <p:spPr>
          <a:xfrm>
            <a:off x="5080000" y="0"/>
            <a:ext cx="5080000" cy="7620000"/>
          </a:xfrm>
          <a:prstGeom prst="rect">
            <a:avLst/>
          </a:prstGeom>
        </p:spPr>
      </p:pic>
      <p:sp>
        <p:nvSpPr>
          <p:cNvPr id="239" name="These three stories, three vocations intersected and joined together to serve those who are poor."/>
          <p:cNvSpPr txBox="1"/>
          <p:nvPr>
            <p:ph type="title"/>
          </p:nvPr>
        </p:nvSpPr>
        <p:spPr>
          <a:xfrm>
            <a:off x="444500" y="444500"/>
            <a:ext cx="3975100" cy="3060700"/>
          </a:xfrm>
          <a:prstGeom prst="rect">
            <a:avLst/>
          </a:prstGeom>
        </p:spPr>
        <p:txBody>
          <a:bodyPr/>
          <a:lstStyle>
            <a:lvl1pPr>
              <a:defRPr>
                <a:solidFill>
                  <a:srgbClr val="D9CAFE"/>
                </a:solidFill>
                <a:latin typeface="Georgia"/>
                <a:ea typeface="Georgia"/>
                <a:cs typeface="Georgia"/>
                <a:sym typeface="Georgia"/>
              </a:defRPr>
            </a:lvl1pPr>
          </a:lstStyle>
          <a:p>
            <a:pPr/>
            <a:r>
              <a:t>These three stories, three vocations intersected and joined together to serve those who are poor.</a:t>
            </a:r>
          </a:p>
        </p:txBody>
      </p:sp>
      <p:sp>
        <p:nvSpPr>
          <p:cNvPr id="240" name="The experiences of Vincent, Louise, and Marguerite in the Confraternities opened the way to a new creation: the Company of the Daughters of Charity was born on November 29, 1633."/>
          <p:cNvSpPr txBox="1"/>
          <p:nvPr>
            <p:ph type="body" sz="quarter" idx="1"/>
          </p:nvPr>
        </p:nvSpPr>
        <p:spPr>
          <a:prstGeom prst="rect">
            <a:avLst/>
          </a:prstGeom>
        </p:spPr>
        <p:txBody>
          <a:bodyPr/>
          <a:lstStyle>
            <a:lvl1pPr>
              <a:defRPr>
                <a:solidFill>
                  <a:srgbClr val="FFE4A8"/>
                </a:solidFill>
              </a:defRPr>
            </a:lvl1pPr>
          </a:lstStyle>
          <a:p>
            <a:pPr/>
            <a:r>
              <a:t>The experiences of Vincent, Louise, and Marguerite in the Confraternities opened the way to a new creation: the Company of the Daughters of Charity was born on November 29, 1633.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dissolve" transition="in">
                                      <p:cBhvr>
                                        <p:cTn id="7" dur="1000"/>
                                        <p:tgtEl>
                                          <p:spTgt spid="239"/>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40"/>
                                        </p:tgtEl>
                                        <p:attrNameLst>
                                          <p:attrName>style.visibility</p:attrName>
                                        </p:attrNameLst>
                                      </p:cBhvr>
                                      <p:to>
                                        <p:strVal val="visible"/>
                                      </p:to>
                                    </p:set>
                                    <p:animEffect filter="dissolve" transition="in">
                                      <p:cBhvr>
                                        <p:cTn id="11"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P build="whole" bldLvl="1" animBg="1" rev="0" advAuto="0" spid="240"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0819"/>
        </a:solidFill>
      </p:bgPr>
    </p:bg>
    <p:spTree>
      <p:nvGrpSpPr>
        <p:cNvPr id="1" name=""/>
        <p:cNvGrpSpPr/>
        <p:nvPr/>
      </p:nvGrpSpPr>
      <p:grpSpPr>
        <a:xfrm>
          <a:off x="0" y="0"/>
          <a:ext cx="0" cy="0"/>
          <a:chOff x="0" y="0"/>
          <a:chExt cx="0" cy="0"/>
        </a:xfrm>
      </p:grpSpPr>
      <p:pic>
        <p:nvPicPr>
          <p:cNvPr id="242" name="FC à la pomme.jpg" descr="FC à la pomme.jpg"/>
          <p:cNvPicPr>
            <a:picLocks noChangeAspect="1"/>
          </p:cNvPicPr>
          <p:nvPr>
            <p:ph type="pic" idx="13"/>
          </p:nvPr>
        </p:nvPicPr>
        <p:blipFill>
          <a:blip r:embed="rId2">
            <a:extLst/>
          </a:blip>
          <a:srcRect l="13645" t="717" r="37274" b="717"/>
          <a:stretch>
            <a:fillRect/>
          </a:stretch>
        </p:blipFill>
        <p:spPr>
          <a:xfrm>
            <a:off x="4470400" y="0"/>
            <a:ext cx="5689600" cy="7620000"/>
          </a:xfrm>
          <a:prstGeom prst="rect">
            <a:avLst/>
          </a:prstGeom>
        </p:spPr>
      </p:pic>
      <p:sp>
        <p:nvSpPr>
          <p:cNvPr id="243" name="The Daughters of Charity differed from other religious congregations of that era"/>
          <p:cNvSpPr txBox="1"/>
          <p:nvPr>
            <p:ph type="title"/>
          </p:nvPr>
        </p:nvSpPr>
        <p:spPr>
          <a:prstGeom prst="rect">
            <a:avLst/>
          </a:prstGeom>
        </p:spPr>
        <p:txBody>
          <a:bodyPr/>
          <a:lstStyle>
            <a:lvl1pPr>
              <a:defRPr>
                <a:solidFill>
                  <a:srgbClr val="D9CAFE"/>
                </a:solidFill>
                <a:latin typeface="Georgia"/>
                <a:ea typeface="Georgia"/>
                <a:cs typeface="Georgia"/>
                <a:sym typeface="Georgia"/>
              </a:defRPr>
            </a:lvl1pPr>
          </a:lstStyle>
          <a:p>
            <a:pPr/>
            <a:r>
              <a:t>The Daughters of Charity differed from other religious congregations of that era</a:t>
            </a:r>
          </a:p>
        </p:txBody>
      </p:sp>
      <p:sp>
        <p:nvSpPr>
          <p:cNvPr id="244" name="This is because they were to encounter the poor, to see them in their homes. They maintained the necessary mobility and availability and lived among those whom they served."/>
          <p:cNvSpPr txBox="1"/>
          <p:nvPr>
            <p:ph type="body" sz="quarter" idx="1"/>
          </p:nvPr>
        </p:nvSpPr>
        <p:spPr>
          <a:xfrm>
            <a:off x="444500" y="3924300"/>
            <a:ext cx="3886200" cy="2476500"/>
          </a:xfrm>
          <a:prstGeom prst="rect">
            <a:avLst/>
          </a:prstGeom>
        </p:spPr>
        <p:txBody>
          <a:bodyPr/>
          <a:lstStyle>
            <a:lvl1pPr>
              <a:defRPr>
                <a:solidFill>
                  <a:srgbClr val="FFE4A8"/>
                </a:solidFill>
              </a:defRPr>
            </a:lvl1pPr>
          </a:lstStyle>
          <a:p>
            <a:pPr/>
            <a:r>
              <a:t>This is because they were to encounter the poor, to see them in their homes. They maintained the necessary mobility and availability and lived among those whom they served.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43"/>
                                        </p:tgtEl>
                                        <p:attrNameLst>
                                          <p:attrName>style.visibility</p:attrName>
                                        </p:attrNameLst>
                                      </p:cBhvr>
                                      <p:to>
                                        <p:strVal val="visible"/>
                                      </p:to>
                                    </p:set>
                                    <p:animEffect filter="dissolve" transition="in">
                                      <p:cBhvr>
                                        <p:cTn id="7" dur="1000"/>
                                        <p:tgtEl>
                                          <p:spTgt spid="24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44"/>
                                        </p:tgtEl>
                                        <p:attrNameLst>
                                          <p:attrName>style.visibility</p:attrName>
                                        </p:attrNameLst>
                                      </p:cBhvr>
                                      <p:to>
                                        <p:strVal val="visible"/>
                                      </p:to>
                                    </p:set>
                                    <p:animEffect filter="dissolve" transition="in">
                                      <p:cBhvr>
                                        <p:cTn id="11"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P build="whole" bldLvl="1" animBg="1" rev="0" advAuto="0" spid="244" grpId="2"/>
    </p:bldLst>
  </p:timing>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