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13" name="Shape 13"/>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Shape 115"/>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16" name="Shape 116"/>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17" name="Shape 117"/>
          <p:cNvSpPr/>
          <p:nvPr>
            <p:ph type="pic" sz="quarter" idx="13"/>
          </p:nvPr>
        </p:nvSpPr>
        <p:spPr>
          <a:xfrm>
            <a:off x="8597900" y="4356100"/>
            <a:ext cx="4038600" cy="3911600"/>
          </a:xfrm>
          <a:prstGeom prst="rect">
            <a:avLst/>
          </a:prstGeom>
        </p:spPr>
        <p:txBody>
          <a:bodyPr lIns="91439" tIns="45719" rIns="91439" bIns="45719" anchor="t">
            <a:noAutofit/>
          </a:bodyPr>
          <a:lstStyle/>
          <a:p>
            <a:pPr/>
          </a:p>
        </p:txBody>
      </p:sp>
      <p:sp>
        <p:nvSpPr>
          <p:cNvPr id="118" name="Shape 118"/>
          <p:cNvSpPr/>
          <p:nvPr>
            <p:ph type="pic" idx="14"/>
          </p:nvPr>
        </p:nvSpPr>
        <p:spPr>
          <a:xfrm>
            <a:off x="368899" y="368300"/>
            <a:ext cx="8140701" cy="7899400"/>
          </a:xfrm>
          <a:prstGeom prst="rect">
            <a:avLst/>
          </a:prstGeom>
        </p:spPr>
        <p:txBody>
          <a:bodyPr lIns="91439" tIns="45719" rIns="91439" bIns="45719" anchor="t">
            <a:noAutofit/>
          </a:bodyPr>
          <a:lstStyle/>
          <a:p>
            <a:pPr/>
          </a:p>
        </p:txBody>
      </p:sp>
      <p:sp>
        <p:nvSpPr>
          <p:cNvPr id="119" name="Shape 119"/>
          <p:cNvSpPr/>
          <p:nvPr>
            <p:ph type="pic" sz="quarter" idx="15"/>
          </p:nvPr>
        </p:nvSpPr>
        <p:spPr>
          <a:xfrm>
            <a:off x="8597900" y="368300"/>
            <a:ext cx="4038600" cy="3911600"/>
          </a:xfrm>
          <a:prstGeom prst="rect">
            <a:avLst/>
          </a:prstGeom>
        </p:spPr>
        <p:txBody>
          <a:bodyPr lIns="91439" tIns="45719" rIns="91439" bIns="45719" anchor="t">
            <a:noAutofit/>
          </a:bodyPr>
          <a:lstStyle/>
          <a:p>
            <a:pPr/>
          </a:p>
        </p:txBody>
      </p:sp>
      <p:sp>
        <p:nvSpPr>
          <p:cNvPr id="120" name="Shape 120"/>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21" name="Shape 121"/>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1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Shape 129"/>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0" name="Shape 130"/>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31" name="Shape 131"/>
          <p:cNvSpPr/>
          <p:nvPr>
            <p:ph type="pic" idx="13"/>
          </p:nvPr>
        </p:nvSpPr>
        <p:spPr>
          <a:xfrm>
            <a:off x="368899" y="368300"/>
            <a:ext cx="12268201" cy="7899400"/>
          </a:xfrm>
          <a:prstGeom prst="rect">
            <a:avLst/>
          </a:prstGeom>
        </p:spPr>
        <p:txBody>
          <a:bodyPr lIns="91439" tIns="45719" rIns="91439" bIns="45719" anchor="t">
            <a:noAutofit/>
          </a:bodyPr>
          <a:lstStyle/>
          <a:p>
            <a:pPr/>
          </a:p>
        </p:txBody>
      </p:sp>
      <p:sp>
        <p:nvSpPr>
          <p:cNvPr id="132" name="Shape 132"/>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33" name="Shape 133"/>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41" name="Shape 141"/>
          <p:cNvSpPr/>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pPr/>
            <a:r>
              <a:t>“Type a quote here.”</a:t>
            </a:r>
          </a:p>
        </p:txBody>
      </p:sp>
      <p:sp>
        <p:nvSpPr>
          <p:cNvPr id="142" name="Shape 142"/>
          <p:cNvSpPr/>
          <p:nvPr>
            <p:ph type="body" sz="quarter" idx="14"/>
          </p:nvPr>
        </p:nvSpPr>
        <p:spPr>
          <a:xfrm>
            <a:off x="1270000" y="6362700"/>
            <a:ext cx="10464800" cy="523444"/>
          </a:xfrm>
          <a:prstGeom prst="rect">
            <a:avLst/>
          </a:prstGeom>
        </p:spPr>
        <p:txBody>
          <a:bodyPr anchor="t">
            <a:spAutoFit/>
          </a:bodyPr>
          <a:lstStyle>
            <a:lvl1pPr marL="0" indent="0" algn="ctr">
              <a:spcBef>
                <a:spcPts val="2400"/>
              </a:spcBef>
              <a:buSzTx/>
              <a:buNone/>
              <a:defRPr i="1" sz="2800"/>
            </a:lvl1pPr>
          </a:lstStyle>
          <a:p>
            <a:pPr/>
            <a:r>
              <a:t>–Johnny Appleseed</a:t>
            </a: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50" name="Shape 15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1" name="Shape 1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58" name="Shape 1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2" name="Shape 22"/>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3" name="Shape 23"/>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4" name="Shape 2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25" name="Shape 25"/>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26" name="Shape 26"/>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27" name="Shape 27"/>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28" name="Shape 28"/>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29" name="Shape 29"/>
          <p:cNvSpPr/>
          <p:nvPr>
            <p:ph type="body" sz="quarter" idx="17"/>
          </p:nvPr>
        </p:nvSpPr>
        <p:spPr>
          <a:xfrm>
            <a:off x="1422400"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30" name="Shape 30"/>
          <p:cNvSpPr/>
          <p:nvPr>
            <p:ph type="pic" idx="18"/>
          </p:nvPr>
        </p:nvSpPr>
        <p:spPr>
          <a:xfrm>
            <a:off x="368300" y="355600"/>
            <a:ext cx="12268200" cy="6731000"/>
          </a:xfrm>
          <a:prstGeom prst="rect">
            <a:avLst/>
          </a:prstGeom>
        </p:spPr>
        <p:txBody>
          <a:bodyPr lIns="91439" tIns="45719" rIns="91439" bIns="45719" anchor="t">
            <a:noAutofit/>
          </a:bodyPr>
          <a:lstStyle/>
          <a:p>
            <a:pPr/>
          </a:p>
        </p:txBody>
      </p:sp>
      <p:sp>
        <p:nvSpPr>
          <p:cNvPr id="31" name="Shape 3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32" name="Shape 32"/>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4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1" name="Shape 41"/>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2" name="Shape 42"/>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3" name="Shape 43"/>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44" name="Shape 44"/>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45" name="Shape 45"/>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46" name="Shape 46"/>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47" name="Shape 47"/>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48" name="Shape 48"/>
          <p:cNvSpPr/>
          <p:nvPr>
            <p:ph type="body" sz="quarter" idx="17"/>
          </p:nvPr>
        </p:nvSpPr>
        <p:spPr>
          <a:xfrm>
            <a:off x="1419408"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49" name="Shape 49"/>
          <p:cNvSpPr/>
          <p:nvPr>
            <p:ph type="pic" sz="half" idx="18"/>
          </p:nvPr>
        </p:nvSpPr>
        <p:spPr>
          <a:xfrm>
            <a:off x="368300" y="368300"/>
            <a:ext cx="4851400" cy="6731000"/>
          </a:xfrm>
          <a:prstGeom prst="rect">
            <a:avLst/>
          </a:prstGeom>
        </p:spPr>
        <p:txBody>
          <a:bodyPr lIns="91439" tIns="45719" rIns="91439" bIns="45719" anchor="t">
            <a:noAutofit/>
          </a:bodyPr>
          <a:lstStyle/>
          <a:p>
            <a:pPr/>
          </a:p>
        </p:txBody>
      </p:sp>
      <p:sp>
        <p:nvSpPr>
          <p:cNvPr id="50" name="Shape 50"/>
          <p:cNvSpPr/>
          <p:nvPr>
            <p:ph type="pic" sz="quarter" idx="19"/>
          </p:nvPr>
        </p:nvSpPr>
        <p:spPr>
          <a:xfrm>
            <a:off x="5295900" y="368300"/>
            <a:ext cx="2413000" cy="3327400"/>
          </a:xfrm>
          <a:prstGeom prst="rect">
            <a:avLst/>
          </a:prstGeom>
        </p:spPr>
        <p:txBody>
          <a:bodyPr lIns="91439" tIns="45719" rIns="91439" bIns="45719" anchor="t">
            <a:noAutofit/>
          </a:bodyPr>
          <a:lstStyle/>
          <a:p>
            <a:pPr/>
          </a:p>
        </p:txBody>
      </p:sp>
      <p:sp>
        <p:nvSpPr>
          <p:cNvPr id="51" name="Shape 51"/>
          <p:cNvSpPr/>
          <p:nvPr>
            <p:ph type="pic" sz="quarter" idx="20"/>
          </p:nvPr>
        </p:nvSpPr>
        <p:spPr>
          <a:xfrm>
            <a:off x="5295900" y="3771900"/>
            <a:ext cx="2413000" cy="3327400"/>
          </a:xfrm>
          <a:prstGeom prst="rect">
            <a:avLst/>
          </a:prstGeom>
        </p:spPr>
        <p:txBody>
          <a:bodyPr lIns="91439" tIns="45719" rIns="91439" bIns="45719" anchor="t">
            <a:noAutofit/>
          </a:bodyPr>
          <a:lstStyle/>
          <a:p>
            <a:pPr/>
          </a:p>
        </p:txBody>
      </p:sp>
      <p:sp>
        <p:nvSpPr>
          <p:cNvPr id="52" name="Shape 52"/>
          <p:cNvSpPr/>
          <p:nvPr>
            <p:ph type="pic" sz="half" idx="21"/>
          </p:nvPr>
        </p:nvSpPr>
        <p:spPr>
          <a:xfrm>
            <a:off x="7785100" y="368300"/>
            <a:ext cx="4851400" cy="6731000"/>
          </a:xfrm>
          <a:prstGeom prst="rect">
            <a:avLst/>
          </a:prstGeom>
        </p:spPr>
        <p:txBody>
          <a:bodyPr lIns="91439" tIns="45719" rIns="91439" bIns="45719" anchor="t">
            <a:noAutofit/>
          </a:bodyPr>
          <a:lstStyle/>
          <a:p>
            <a:pPr/>
          </a:p>
        </p:txBody>
      </p:sp>
      <p:sp>
        <p:nvSpPr>
          <p:cNvPr id="53" name="Shape 53"/>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54" name="Shape 54"/>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a:r>
              <a:t>Title Text</a:t>
            </a:r>
          </a:p>
        </p:txBody>
      </p:sp>
      <p:sp>
        <p:nvSpPr>
          <p:cNvPr id="63" name="Shape 63"/>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Shape 70"/>
          <p:cNvSpPr/>
          <p:nvPr>
            <p:ph type="pic" sz="half" idx="13"/>
          </p:nvPr>
        </p:nvSpPr>
        <p:spPr>
          <a:xfrm>
            <a:off x="6921500" y="1354541"/>
            <a:ext cx="5156200" cy="7035801"/>
          </a:xfrm>
          <a:prstGeom prst="rect">
            <a:avLst/>
          </a:prstGeom>
          <a:ln w="9525">
            <a:round/>
          </a:ln>
        </p:spPr>
        <p:txBody>
          <a:bodyPr lIns="91439" tIns="45719" rIns="91439" bIns="45719" anchor="t">
            <a:noAutofit/>
          </a:bodyPr>
          <a:lstStyle/>
          <a:p>
            <a:pPr/>
          </a:p>
        </p:txBody>
      </p:sp>
      <p:sp>
        <p:nvSpPr>
          <p:cNvPr id="71" name="Shape 71"/>
          <p:cNvSpPr/>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a:r>
              <a:t>Title Text</a:t>
            </a:r>
          </a:p>
        </p:txBody>
      </p:sp>
      <p:sp>
        <p:nvSpPr>
          <p:cNvPr id="72" name="Shape 72"/>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0" name="Shape 80"/>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8" name="Shape 8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9" name="Shape 89"/>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Title, Bullets &amp; Photo">
    <p:bg>
      <p:bgPr>
        <a:solidFill>
          <a:srgbClr val="E0DED6"/>
        </a:solidFill>
      </p:bgPr>
    </p:bg>
    <p:spTree>
      <p:nvGrpSpPr>
        <p:cNvPr id="1" name=""/>
        <p:cNvGrpSpPr/>
        <p:nvPr/>
      </p:nvGrpSpPr>
      <p:grpSpPr>
        <a:xfrm>
          <a:off x="0" y="0"/>
          <a:ext cx="0" cy="0"/>
          <a:chOff x="0" y="0"/>
          <a:chExt cx="0" cy="0"/>
        </a:xfrm>
      </p:grpSpPr>
      <p:sp>
        <p:nvSpPr>
          <p:cNvPr id="97" name="Shape 97"/>
          <p:cNvSpPr/>
          <p:nvPr/>
        </p:nvSpPr>
        <p:spPr>
          <a:xfrm>
            <a:off x="279400" y="279400"/>
            <a:ext cx="12446000" cy="9220200"/>
          </a:xfrm>
          <a:prstGeom prst="rect">
            <a:avLst/>
          </a:prstGeom>
          <a:ln w="25400">
            <a:solidFill>
              <a:srgbClr val="4E9C93"/>
            </a:solidFill>
            <a:miter lim="400000"/>
          </a:ln>
        </p:spPr>
        <p:txBody>
          <a:bodyPr lIns="50800" tIns="50800" rIns="50800" bIns="50800" anchor="ctr"/>
          <a:lstStyle/>
          <a:p>
            <a:pPr>
              <a:defRPr>
                <a:solidFill>
                  <a:srgbClr val="4E9C93"/>
                </a:solidFill>
              </a:defRPr>
            </a:pPr>
          </a:p>
        </p:txBody>
      </p:sp>
      <p:sp>
        <p:nvSpPr>
          <p:cNvPr id="98" name="Shape 98"/>
          <p:cNvSpPr/>
          <p:nvPr>
            <p:ph type="pic" sz="half" idx="13"/>
          </p:nvPr>
        </p:nvSpPr>
        <p:spPr>
          <a:xfrm>
            <a:off x="7163376" y="1485106"/>
            <a:ext cx="4580670" cy="6998494"/>
          </a:xfrm>
          <a:prstGeom prst="rect">
            <a:avLst/>
          </a:prstGeom>
          <a:ln w="9525">
            <a:round/>
          </a:ln>
        </p:spPr>
        <p:txBody>
          <a:bodyPr lIns="91439" tIns="45719" rIns="91439" bIns="45719" anchor="t">
            <a:noAutofit/>
          </a:bodyPr>
          <a:lstStyle/>
          <a:p>
            <a:pPr/>
          </a:p>
        </p:txBody>
      </p:sp>
      <p:sp>
        <p:nvSpPr>
          <p:cNvPr id="99" name="Shape 99"/>
          <p:cNvSpPr/>
          <p:nvPr>
            <p:ph type="body" sz="half" idx="1"/>
          </p:nvPr>
        </p:nvSpPr>
        <p:spPr>
          <a:xfrm>
            <a:off x="1041400" y="1497806"/>
            <a:ext cx="5334000" cy="6985794"/>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07" name="Shape 10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3" name="Shape 3"/>
          <p:cNvSpPr/>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title"/>
          </p:nvPr>
        </p:nvSpPr>
        <p:spPr>
          <a:xfrm>
            <a:off x="1041400" y="254000"/>
            <a:ext cx="10922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p:nvPr>
            <p:ph type="sldNum" sz="quarter" idx="2"/>
          </p:nvPr>
        </p:nvSpPr>
        <p:spPr>
          <a:xfrm>
            <a:off x="6352743" y="9474200"/>
            <a:ext cx="312014" cy="299822"/>
          </a:xfrm>
          <a:prstGeom prst="rect">
            <a:avLst/>
          </a:prstGeom>
          <a:ln w="12700">
            <a:miter lim="400000"/>
          </a:ln>
        </p:spPr>
        <p:txBody>
          <a:bodyPr wrap="none" lIns="50800" tIns="50800" rIns="50800" bIns="50800">
            <a:spAutoFit/>
          </a:bodyPr>
          <a:lstStyle>
            <a:lvl1pPr>
              <a:defRPr sz="1400">
                <a:solidFill>
                  <a:srgbClr val="5C88A5"/>
                </a:solidFill>
                <a:latin typeface="Helvetica Neue"/>
                <a:ea typeface="Helvetica Neue"/>
                <a:cs typeface="Helvetica Neue"/>
                <a:sym typeface="Helvetica Neu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1pPr>
      <a:lvl2pPr marL="0" marR="0" indent="228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2pPr>
      <a:lvl3pPr marL="0" marR="0" indent="457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3pPr>
      <a:lvl4pPr marL="0" marR="0" indent="685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4pPr>
      <a:lvl5pPr marL="0" marR="0" indent="9144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5pPr>
      <a:lvl6pPr marL="0" marR="0" indent="11430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6pPr>
      <a:lvl7pPr marL="0" marR="0" indent="1371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7pPr>
      <a:lvl8pPr marL="0" marR="0" indent="1600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8pPr>
      <a:lvl9pPr marL="0" marR="0" indent="1828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pn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s://cmglobal.org/en/2013/09/02/vincentian-martyrs-of-the-french-revolution/" TargetMode="External"/><Relationship Id="rId3"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ng"/><Relationship Id="rId3"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 Id="rId3"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1.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7.png"/><Relationship Id="rId3" Type="http://schemas.openxmlformats.org/officeDocument/2006/relationships/image" Target="../media/image1.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 Id="rId3"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 Id="rId3"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 Id="rId3" Type="http://schemas.openxmlformats.org/officeDocument/2006/relationships/image" Target="../media/image1.png"/><Relationship Id="rId4" Type="http://schemas.openxmlformats.org/officeDocument/2006/relationships/image" Target="../media/image3.jpeg"/><Relationship Id="rId5" Type="http://schemas.openxmlformats.org/officeDocument/2006/relationships/image" Target="../media/image1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67" name=""/>
          <p:cNvPicPr>
            <a:picLocks noChangeAspect="0"/>
          </p:cNvPicPr>
          <p:nvPr>
            <p:ph type="pic" idx="13"/>
          </p:nvPr>
        </p:nvPicPr>
        <p:blipFill>
          <a:blip r:embed="rId2">
            <a:extLst/>
          </a:blip>
          <a:stretch>
            <a:fillRect/>
          </a:stretch>
        </p:blipFill>
        <p:spPr>
          <a:xfrm>
            <a:off x="7087176" y="1421606"/>
            <a:ext cx="4720370" cy="7138194"/>
          </a:xfrm>
          <a:prstGeom prst="rect">
            <a:avLst/>
          </a:prstGeom>
        </p:spPr>
      </p:pic>
      <p:sp>
        <p:nvSpPr>
          <p:cNvPr id="168" name="Shape 168"/>
          <p:cNvSpPr/>
          <p:nvPr>
            <p:ph type="body" sz="half" idx="1"/>
          </p:nvPr>
        </p:nvSpPr>
        <p:spPr>
          <a:xfrm>
            <a:off x="1041400" y="1802606"/>
            <a:ext cx="5334000" cy="6985794"/>
          </a:xfrm>
          <a:prstGeom prst="rect">
            <a:avLst/>
          </a:prstGeom>
        </p:spPr>
        <p:txBody>
          <a:bodyPr/>
          <a:lstStyle/>
          <a:p>
            <a:pPr marL="297179" indent="-297179" defTabSz="455675">
              <a:spcBef>
                <a:spcPts val="2100"/>
              </a:spcBef>
              <a:buBlip>
                <a:blip r:embed="rId3"/>
              </a:buBlip>
              <a:defRPr sz="2340"/>
            </a:pPr>
            <a:r>
              <a:t>Born in 1751 in northern France, the son of a farmer</a:t>
            </a:r>
          </a:p>
          <a:p>
            <a:pPr marL="297179" indent="-297179" defTabSz="455675">
              <a:spcBef>
                <a:spcPts val="2100"/>
              </a:spcBef>
              <a:buBlip>
                <a:blip r:embed="rId3"/>
              </a:buBlip>
              <a:defRPr sz="2340"/>
            </a:pPr>
            <a:r>
              <a:t>Joined the </a:t>
            </a:r>
            <a:r>
              <a:rPr b="1"/>
              <a:t>Congregation of the Mission </a:t>
            </a:r>
            <a:r>
              <a:t>when he finished his secondary education</a:t>
            </a:r>
          </a:p>
          <a:p>
            <a:pPr marL="297179" indent="-297179" defTabSz="455675">
              <a:spcBef>
                <a:spcPts val="2100"/>
              </a:spcBef>
              <a:buBlip>
                <a:blip r:embed="rId3"/>
              </a:buBlip>
              <a:defRPr sz="2340"/>
            </a:pPr>
            <a:r>
              <a:t>Worked in </a:t>
            </a:r>
            <a:r>
              <a:rPr b="1"/>
              <a:t>seminaries as professor and superior</a:t>
            </a:r>
            <a:endParaRPr b="1"/>
          </a:p>
          <a:p>
            <a:pPr marL="297179" indent="-297179" defTabSz="455675">
              <a:spcBef>
                <a:spcPts val="2100"/>
              </a:spcBef>
              <a:buBlip>
                <a:blip r:embed="rId3"/>
              </a:buBlip>
              <a:defRPr sz="2340"/>
            </a:pPr>
            <a:r>
              <a:t>In 1786, at the end of the 15th General Assembly, he was appointed </a:t>
            </a:r>
            <a:r>
              <a:rPr b="1"/>
              <a:t>Secretary General</a:t>
            </a:r>
            <a:endParaRPr b="1"/>
          </a:p>
          <a:p>
            <a:pPr marL="297179" indent="-297179" defTabSz="455675">
              <a:spcBef>
                <a:spcPts val="2100"/>
              </a:spcBef>
              <a:buBlip>
                <a:blip r:embed="rId3"/>
              </a:buBlip>
              <a:defRPr sz="2340"/>
            </a:pPr>
            <a:r>
              <a:t>Famous as a </a:t>
            </a:r>
            <a:r>
              <a:rPr b="1"/>
              <a:t>preacher</a:t>
            </a:r>
            <a:r>
              <a:t>; some of his sermons were printed and published. When he spoke at the Tuesday Conferences more than the usual number of priests came to hear him.</a:t>
            </a:r>
          </a:p>
        </p:txBody>
      </p:sp>
      <p:sp>
        <p:nvSpPr>
          <p:cNvPr id="169" name="Shape 169"/>
          <p:cNvSpPr/>
          <p:nvPr/>
        </p:nvSpPr>
        <p:spPr>
          <a:xfrm>
            <a:off x="618801" y="908049"/>
            <a:ext cx="6179198" cy="85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solidFill>
                  <a:srgbClr val="4E9C93"/>
                </a:solidFill>
                <a:latin typeface="TypoGraphica"/>
                <a:ea typeface="TypoGraphica"/>
                <a:cs typeface="TypoGraphica"/>
                <a:sym typeface="TypoGraphica"/>
              </a:defRPr>
            </a:lvl1pPr>
          </a:lstStyle>
          <a:p>
            <a:pPr/>
            <a:r>
              <a:t>Louis-Joseph François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nvSpPr>
        <p:spPr>
          <a:xfrm>
            <a:off x="644201" y="2797683"/>
            <a:ext cx="5651206" cy="41836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2800">
                <a:solidFill>
                  <a:srgbClr val="4E9C93"/>
                </a:solidFill>
              </a:defRPr>
            </a:pPr>
            <a:r>
              <a:t>“Fr. François was one of the most zealous and best defenders of the Catholic, Apostolic, and Roman religion against the oath demanded from priests by the French National Assembly, and also against the writings of those in favor of the oath.”</a:t>
            </a:r>
          </a:p>
          <a:p>
            <a:pPr>
              <a:defRPr sz="2800">
                <a:solidFill>
                  <a:srgbClr val="4E9C93"/>
                </a:solidFill>
              </a:defRPr>
            </a:pPr>
          </a:p>
          <a:p>
            <a:pPr>
              <a:defRPr sz="2000">
                <a:solidFill>
                  <a:srgbClr val="4E9C93"/>
                </a:solidFill>
                <a:latin typeface="Helvetica Neue Medium"/>
                <a:ea typeface="Helvetica Neue Medium"/>
                <a:cs typeface="Helvetica Neue Medium"/>
                <a:sym typeface="Helvetica Neue Medium"/>
              </a:defRPr>
            </a:pPr>
            <a:r>
              <a:t>- Joseph Boullangier, the bursar in Saint-Firmin who survived the Revolution</a:t>
            </a:r>
          </a:p>
        </p:txBody>
      </p:sp>
      <p:pic>
        <p:nvPicPr>
          <p:cNvPr id="200" name="FRANCOIS-GRUYER Mart.jpg"/>
          <p:cNvPicPr>
            <a:picLocks noChangeAspect="1"/>
          </p:cNvPicPr>
          <p:nvPr/>
        </p:nvPicPr>
        <p:blipFill>
          <a:blip r:embed="rId2">
            <a:extLst/>
          </a:blip>
          <a:srcRect l="50248" t="17666" r="15994" b="49000"/>
          <a:stretch>
            <a:fillRect/>
          </a:stretch>
        </p:blipFill>
        <p:spPr>
          <a:xfrm>
            <a:off x="6688769" y="324246"/>
            <a:ext cx="5959525" cy="9105154"/>
          </a:xfrm>
          <a:prstGeom prst="rect">
            <a:avLst/>
          </a:prstGeom>
          <a:ln w="12700">
            <a:miter lim="400000"/>
          </a:ln>
        </p:spPr>
      </p:pic>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nvSpPr>
        <p:spPr>
          <a:xfrm rot="21300000">
            <a:off x="3171059" y="-1484039"/>
            <a:ext cx="10170891" cy="95405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9709"/>
                </a:moveTo>
                <a:lnTo>
                  <a:pt x="12576" y="21600"/>
                </a:lnTo>
                <a:lnTo>
                  <a:pt x="21600" y="0"/>
                </a:lnTo>
                <a:lnTo>
                  <a:pt x="0" y="19709"/>
                </a:lnTo>
                <a:close/>
              </a:path>
            </a:pathLst>
          </a:custGeom>
          <a:solidFill>
            <a:srgbClr val="EBECE6"/>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203" name="Shape 203"/>
          <p:cNvSpPr/>
          <p:nvPr/>
        </p:nvSpPr>
        <p:spPr>
          <a:xfrm>
            <a:off x="3516262" y="6540090"/>
            <a:ext cx="5972276" cy="2751151"/>
          </a:xfrm>
          <a:prstGeom prst="ellipse">
            <a:avLst/>
          </a:prstGeom>
          <a:solidFill>
            <a:srgbClr val="EBECE6"/>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204" name="Shape 204"/>
          <p:cNvSpPr/>
          <p:nvPr>
            <p:ph type="body" idx="13"/>
          </p:nvPr>
        </p:nvSpPr>
        <p:spPr>
          <a:xfrm>
            <a:off x="1270000" y="3314700"/>
            <a:ext cx="10464800" cy="635000"/>
          </a:xfrm>
          <a:prstGeom prst="rect">
            <a:avLst/>
          </a:prstGeom>
        </p:spPr>
        <p:txBody>
          <a:bodyPr/>
          <a:lstStyle/>
          <a:p>
            <a:pPr/>
            <a:r>
              <a:t>based on a presentation by Thomas Davitt, C.M.</a:t>
            </a:r>
          </a:p>
        </p:txBody>
      </p:sp>
      <p:sp>
        <p:nvSpPr>
          <p:cNvPr id="205" name="Shape 205"/>
          <p:cNvSpPr/>
          <p:nvPr>
            <p:ph type="body" idx="14"/>
          </p:nvPr>
        </p:nvSpPr>
        <p:spPr>
          <a:xfrm>
            <a:off x="1270000" y="4616450"/>
            <a:ext cx="10464800" cy="520700"/>
          </a:xfrm>
          <a:prstGeom prst="rect">
            <a:avLst/>
          </a:prstGeom>
        </p:spPr>
        <p:txBody>
          <a:bodyPr/>
          <a:lstStyle>
            <a:lvl1pPr>
              <a:defRPr sz="2200" u="sng">
                <a:hlinkClick r:id="rId2" invalidUrl="" action="" tgtFrame="" tooltip="" history="1" highlightClick="0" endSnd="0"/>
              </a:defRPr>
            </a:lvl1pPr>
          </a:lstStyle>
          <a:p>
            <a:pPr>
              <a:defRPr u="none"/>
            </a:pPr>
            <a:r>
              <a:rPr u="sng">
                <a:hlinkClick r:id="rId2" invalidUrl="" action="" tgtFrame="" tooltip="" history="1" highlightClick="0" endSnd="0"/>
              </a:rPr>
              <a:t>https://cmglobal.org/en/2013/09/02/vincentian-martyrs-of-the-french-revolution/</a:t>
            </a:r>
          </a:p>
        </p:txBody>
      </p:sp>
      <p:sp>
        <p:nvSpPr>
          <p:cNvPr id="206" name="Shape 206"/>
          <p:cNvSpPr/>
          <p:nvPr/>
        </p:nvSpPr>
        <p:spPr>
          <a:xfrm>
            <a:off x="5256069" y="7340600"/>
            <a:ext cx="2492662" cy="6116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solidFill>
                  <a:srgbClr val="4E9C93"/>
                </a:solidFill>
                <a:latin typeface="Circo"/>
                <a:ea typeface="Circo"/>
                <a:cs typeface="Circo"/>
                <a:sym typeface="Circo"/>
              </a:defRPr>
            </a:lvl1pPr>
          </a:lstStyle>
          <a:p>
            <a:pPr/>
            <a:r>
              <a:t>presentation by</a:t>
            </a:r>
          </a:p>
        </p:txBody>
      </p:sp>
      <p:pic>
        <p:nvPicPr>
          <p:cNvPr id="207" name="dot-famvin-logo.png"/>
          <p:cNvPicPr>
            <a:picLocks noChangeAspect="1"/>
          </p:cNvPicPr>
          <p:nvPr/>
        </p:nvPicPr>
        <p:blipFill>
          <a:blip r:embed="rId3">
            <a:extLst/>
          </a:blip>
          <a:stretch>
            <a:fillRect/>
          </a:stretch>
        </p:blipFill>
        <p:spPr>
          <a:xfrm>
            <a:off x="5346874" y="7880466"/>
            <a:ext cx="2311052" cy="588748"/>
          </a:xfrm>
          <a:prstGeom prst="rect">
            <a:avLst/>
          </a:prstGeom>
          <a:ln w="12700">
            <a:miter lim="400000"/>
          </a:ln>
        </p:spPr>
      </p:pic>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71" name=""/>
          <p:cNvPicPr>
            <a:picLocks noChangeAspect="0"/>
          </p:cNvPicPr>
          <p:nvPr>
            <p:ph type="pic" idx="13"/>
          </p:nvPr>
        </p:nvPicPr>
        <p:blipFill>
          <a:blip r:embed="rId2">
            <a:extLst/>
          </a:blip>
          <a:stretch>
            <a:fillRect/>
          </a:stretch>
        </p:blipFill>
        <p:spPr>
          <a:xfrm>
            <a:off x="7087176" y="1025128"/>
            <a:ext cx="4720370" cy="7138194"/>
          </a:xfrm>
          <a:prstGeom prst="rect">
            <a:avLst/>
          </a:prstGeom>
        </p:spPr>
      </p:pic>
      <p:sp>
        <p:nvSpPr>
          <p:cNvPr id="172" name="Shape 172"/>
          <p:cNvSpPr/>
          <p:nvPr>
            <p:ph type="body" sz="half" idx="1"/>
          </p:nvPr>
        </p:nvSpPr>
        <p:spPr>
          <a:xfrm>
            <a:off x="1041400" y="1101328"/>
            <a:ext cx="5334000" cy="6985794"/>
          </a:xfrm>
          <a:prstGeom prst="rect">
            <a:avLst/>
          </a:prstGeom>
        </p:spPr>
        <p:txBody>
          <a:bodyPr/>
          <a:lstStyle/>
          <a:p>
            <a:pPr marL="270509" indent="-270509" defTabSz="414781">
              <a:spcBef>
                <a:spcPts val="1900"/>
              </a:spcBef>
              <a:buBlip>
                <a:blip r:embed="rId3"/>
              </a:buBlip>
              <a:defRPr sz="2130"/>
            </a:pPr>
            <a:r>
              <a:t>Appointed </a:t>
            </a:r>
            <a:r>
              <a:rPr b="1"/>
              <a:t>superior</a:t>
            </a:r>
            <a:r>
              <a:t> of the former Collège des Bons Enfants, known as Saint-Firmin at the time, in the summer of 1788</a:t>
            </a:r>
          </a:p>
          <a:p>
            <a:pPr marL="270509" indent="-270509" defTabSz="414781">
              <a:spcBef>
                <a:spcPts val="1900"/>
              </a:spcBef>
              <a:buBlip>
                <a:blip r:embed="rId3"/>
              </a:buBlip>
              <a:defRPr sz="2130"/>
            </a:pPr>
            <a:r>
              <a:t>Chosen as being someone who could </a:t>
            </a:r>
            <a:r>
              <a:rPr b="1"/>
              <a:t>carry on, and complete, a program of renewal </a:t>
            </a:r>
            <a:r>
              <a:t>there</a:t>
            </a:r>
          </a:p>
          <a:p>
            <a:pPr marL="270509" indent="-270509" defTabSz="414781">
              <a:spcBef>
                <a:spcPts val="1900"/>
              </a:spcBef>
              <a:buBlip>
                <a:blip r:embed="rId3"/>
              </a:buBlip>
              <a:defRPr sz="2130"/>
            </a:pPr>
            <a:r>
              <a:t>A year after his appointment to Saint-Firmin came the fall of the Bastille, on 14 July 1789; the mother-house of the Congregation, Saint-Lazare, had been attacked and vandalized the previous evening. </a:t>
            </a:r>
          </a:p>
          <a:p>
            <a:pPr marL="270509" indent="-270509" defTabSz="414781">
              <a:spcBef>
                <a:spcPts val="1900"/>
              </a:spcBef>
              <a:buBlip>
                <a:blip r:embed="rId3"/>
              </a:buBlip>
              <a:defRPr sz="2130"/>
            </a:pPr>
            <a:r>
              <a:t>In November of that year the National Assembly voted that all Church property be confiscated. François </a:t>
            </a:r>
            <a:r>
              <a:rPr b="1"/>
              <a:t>wrote and published a pamphlet </a:t>
            </a:r>
            <a:r>
              <a:t>against this decision. </a:t>
            </a:r>
          </a:p>
        </p:txBody>
      </p:sp>
      <p:sp>
        <p:nvSpPr>
          <p:cNvPr id="173" name="Shape 173"/>
          <p:cNvSpPr/>
          <p:nvPr/>
        </p:nvSpPr>
        <p:spPr>
          <a:xfrm>
            <a:off x="6357762" y="8258571"/>
            <a:ext cx="6179198" cy="850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4400">
                <a:solidFill>
                  <a:srgbClr val="4E9C93"/>
                </a:solidFill>
                <a:latin typeface="TypoGraphica"/>
                <a:ea typeface="TypoGraphica"/>
                <a:cs typeface="TypoGraphica"/>
                <a:sym typeface="TypoGraphica"/>
              </a:defRPr>
            </a:lvl1pPr>
          </a:lstStyle>
          <a:p>
            <a:pPr/>
            <a:r>
              <a:t>Saint-Firmin</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75" name=""/>
          <p:cNvPicPr>
            <a:picLocks noChangeAspect="0"/>
          </p:cNvPicPr>
          <p:nvPr>
            <p:ph type="pic" idx="13"/>
          </p:nvPr>
        </p:nvPicPr>
        <p:blipFill>
          <a:blip r:embed="rId2">
            <a:extLst/>
          </a:blip>
          <a:stretch>
            <a:fillRect/>
          </a:stretch>
        </p:blipFill>
        <p:spPr>
          <a:xfrm>
            <a:off x="7087176" y="1421606"/>
            <a:ext cx="4720370" cy="7138194"/>
          </a:xfrm>
          <a:prstGeom prst="rect">
            <a:avLst/>
          </a:prstGeom>
        </p:spPr>
      </p:pic>
      <p:sp>
        <p:nvSpPr>
          <p:cNvPr id="176" name="Shape 176"/>
          <p:cNvSpPr/>
          <p:nvPr>
            <p:ph type="body" sz="half" idx="1"/>
          </p:nvPr>
        </p:nvSpPr>
        <p:spPr>
          <a:prstGeom prst="rect">
            <a:avLst/>
          </a:prstGeom>
        </p:spPr>
        <p:txBody>
          <a:bodyPr/>
          <a:lstStyle/>
          <a:p>
            <a:pPr marL="308609" indent="-308609" defTabSz="473201">
              <a:spcBef>
                <a:spcPts val="2200"/>
              </a:spcBef>
              <a:buBlip>
                <a:blip r:embed="rId3"/>
              </a:buBlip>
              <a:defRPr sz="2430"/>
            </a:pPr>
            <a:r>
              <a:t>The Civil Constitution of the Clergy became law in July 1790. It stated that the Pope had no authority in France, and that bishops and priests would be elected by a panel of citizens.</a:t>
            </a:r>
          </a:p>
          <a:p>
            <a:pPr marL="308609" indent="-308609" defTabSz="473201">
              <a:spcBef>
                <a:spcPts val="2200"/>
              </a:spcBef>
              <a:buBlip>
                <a:blip r:embed="rId3"/>
              </a:buBlip>
              <a:defRPr sz="2430"/>
            </a:pPr>
            <a:r>
              <a:t>January 9, 1791 was the day fixed for all priests in Paris to take an oath of fidelity to this Constitution. François produced </a:t>
            </a:r>
            <a:r>
              <a:rPr b="1"/>
              <a:t>another pamphlet</a:t>
            </a:r>
            <a:r>
              <a:t> before the end of January, called </a:t>
            </a:r>
            <a:r>
              <a:rPr i="1"/>
              <a:t>Mon Apologie</a:t>
            </a:r>
            <a:r>
              <a:t>. It explained why he would not take the oath and why no priest should take it; it went through at least seven editions. He brought out </a:t>
            </a:r>
            <a:r>
              <a:rPr b="1"/>
              <a:t>six other pamphlets in three months</a:t>
            </a:r>
            <a:r>
              <a:t>.</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78" name=""/>
          <p:cNvPicPr>
            <a:picLocks noChangeAspect="0"/>
          </p:cNvPicPr>
          <p:nvPr>
            <p:ph type="pic" idx="13"/>
          </p:nvPr>
        </p:nvPicPr>
        <p:blipFill>
          <a:blip r:embed="rId2">
            <a:extLst/>
          </a:blip>
          <a:stretch>
            <a:fillRect/>
          </a:stretch>
        </p:blipFill>
        <p:spPr>
          <a:xfrm>
            <a:off x="7087176" y="1421606"/>
            <a:ext cx="4720370" cy="7138194"/>
          </a:xfrm>
          <a:prstGeom prst="rect">
            <a:avLst/>
          </a:prstGeom>
        </p:spPr>
      </p:pic>
      <p:sp>
        <p:nvSpPr>
          <p:cNvPr id="179" name="Shape 179"/>
          <p:cNvSpPr/>
          <p:nvPr>
            <p:ph type="body" sz="half" idx="1"/>
          </p:nvPr>
        </p:nvSpPr>
        <p:spPr>
          <a:prstGeom prst="rect">
            <a:avLst/>
          </a:prstGeom>
        </p:spPr>
        <p:txBody>
          <a:bodyPr/>
          <a:lstStyle/>
          <a:p>
            <a:pPr marL="331470" indent="-331470" defTabSz="508254">
              <a:spcBef>
                <a:spcPts val="2400"/>
              </a:spcBef>
              <a:buBlip>
                <a:blip r:embed="rId3"/>
              </a:buBlip>
              <a:defRPr sz="2610"/>
            </a:pPr>
            <a:r>
              <a:t>The number of priests who refused to take the oath surprised the authorities. The authorities drew up an Instruction, which they ordered to be read in all churches; François wrote </a:t>
            </a:r>
            <a:r>
              <a:rPr b="1"/>
              <a:t>another pamphlet</a:t>
            </a:r>
            <a:r>
              <a:t> against it.</a:t>
            </a:r>
          </a:p>
          <a:p>
            <a:pPr marL="331470" indent="-331470" defTabSz="508254">
              <a:spcBef>
                <a:spcPts val="2400"/>
              </a:spcBef>
              <a:buBlip>
                <a:blip r:embed="rId3"/>
              </a:buBlip>
              <a:defRPr sz="2610"/>
            </a:pPr>
            <a:r>
              <a:t>The authorities tried a new approach, inviting all priests who had not taken the oath to resign their parishes or other posts and to live in retirement on a State pension. François immediately brought out </a:t>
            </a:r>
            <a:r>
              <a:rPr b="1"/>
              <a:t>another pamphlet called </a:t>
            </a:r>
            <a:r>
              <a:rPr b="1" i="1"/>
              <a:t>No Resignation</a:t>
            </a:r>
            <a:r>
              <a:t>. </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81" name=""/>
          <p:cNvPicPr>
            <a:picLocks noChangeAspect="0"/>
          </p:cNvPicPr>
          <p:nvPr>
            <p:ph type="pic" idx="13"/>
          </p:nvPr>
        </p:nvPicPr>
        <p:blipFill>
          <a:blip r:embed="rId2">
            <a:extLst/>
          </a:blip>
          <a:stretch>
            <a:fillRect/>
          </a:stretch>
        </p:blipFill>
        <p:spPr>
          <a:xfrm>
            <a:off x="7087176" y="1421606"/>
            <a:ext cx="4720370" cy="7138194"/>
          </a:xfrm>
          <a:prstGeom prst="rect">
            <a:avLst/>
          </a:prstGeom>
        </p:spPr>
      </p:pic>
      <p:sp>
        <p:nvSpPr>
          <p:cNvPr id="182" name="Shape 182"/>
          <p:cNvSpPr/>
          <p:nvPr>
            <p:ph type="body" sz="half" idx="1"/>
          </p:nvPr>
        </p:nvSpPr>
        <p:spPr>
          <a:prstGeom prst="rect">
            <a:avLst/>
          </a:prstGeom>
        </p:spPr>
        <p:txBody>
          <a:bodyPr/>
          <a:lstStyle/>
          <a:p>
            <a:pPr marL="380999" indent="-380999">
              <a:buBlip>
                <a:blip r:embed="rId3"/>
              </a:buBlip>
              <a:defRPr sz="2500"/>
            </a:pPr>
            <a:r>
              <a:t>All his pamphlets had great effect on priests who were puzzled or hesitant about the real significance of the oaths, and helped them to make up their minds not to take the oaths. He also paid attention to those who had sworn, </a:t>
            </a:r>
            <a:r>
              <a:rPr b="1"/>
              <a:t>writing a pamphlet called </a:t>
            </a:r>
            <a:r>
              <a:rPr b="1" i="1"/>
              <a:t>There is Still Time</a:t>
            </a:r>
            <a:r>
              <a:t>. </a:t>
            </a:r>
          </a:p>
          <a:p>
            <a:pPr marL="380999" indent="-380999">
              <a:buBlip>
                <a:blip r:embed="rId3"/>
              </a:buBlip>
              <a:defRPr sz="2500"/>
            </a:pPr>
            <a:r>
              <a:t>In November 1791 there was a new form of the oath, with various penalties for those refusing to take it. The King refused to sign this into law and François brought out </a:t>
            </a:r>
            <a:r>
              <a:rPr b="1"/>
              <a:t>another pamphlet supporting the king</a:t>
            </a:r>
            <a:r>
              <a:t>; it was his last.</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84" name=""/>
          <p:cNvPicPr>
            <a:picLocks noChangeAspect="0"/>
          </p:cNvPicPr>
          <p:nvPr>
            <p:ph type="pic" idx="13"/>
          </p:nvPr>
        </p:nvPicPr>
        <p:blipFill>
          <a:blip r:embed="rId2">
            <a:extLst/>
          </a:blip>
          <a:stretch>
            <a:fillRect/>
          </a:stretch>
        </p:blipFill>
        <p:spPr>
          <a:xfrm>
            <a:off x="8350777" y="1421606"/>
            <a:ext cx="2279291" cy="7138194"/>
          </a:xfrm>
          <a:prstGeom prst="rect">
            <a:avLst/>
          </a:prstGeom>
        </p:spPr>
      </p:pic>
      <p:sp>
        <p:nvSpPr>
          <p:cNvPr id="185" name="Shape 185"/>
          <p:cNvSpPr/>
          <p:nvPr>
            <p:ph type="body" sz="half" idx="1"/>
          </p:nvPr>
        </p:nvSpPr>
        <p:spPr>
          <a:xfrm>
            <a:off x="1041400" y="1497806"/>
            <a:ext cx="5454353" cy="6985794"/>
          </a:xfrm>
          <a:prstGeom prst="rect">
            <a:avLst/>
          </a:prstGeom>
        </p:spPr>
        <p:txBody>
          <a:bodyPr/>
          <a:lstStyle/>
          <a:p>
            <a:pPr marL="365759" indent="-365759" defTabSz="560831">
              <a:spcBef>
                <a:spcPts val="2600"/>
              </a:spcBef>
              <a:buBlip>
                <a:blip r:embed="rId3"/>
              </a:buBlip>
              <a:defRPr sz="2880"/>
            </a:pPr>
            <a:r>
              <a:t>By 1792 there were, for obvious reasons, no seminarians in Saint-Firmin. </a:t>
            </a:r>
          </a:p>
          <a:p>
            <a:pPr marL="365759" indent="-365759" defTabSz="560831">
              <a:spcBef>
                <a:spcPts val="2600"/>
              </a:spcBef>
              <a:buBlip>
                <a:blip r:embed="rId3"/>
              </a:buBlip>
              <a:defRPr sz="2880"/>
            </a:pPr>
            <a:r>
              <a:t>François had kept up good relations with the civil authorities in that part of Paris, and because so much of the seminary was empty he let some rooms to the city authorities as offices. </a:t>
            </a:r>
          </a:p>
          <a:p>
            <a:pPr marL="365759" indent="-365759" defTabSz="560831">
              <a:spcBef>
                <a:spcPts val="2600"/>
              </a:spcBef>
              <a:buBlip>
                <a:blip r:embed="rId3"/>
              </a:buBlip>
              <a:defRPr sz="2880"/>
            </a:pPr>
            <a:r>
              <a:t>He made the rest of the rooms available to refugee priests who had fled from persecution in their own districts.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87" name=""/>
          <p:cNvPicPr>
            <a:picLocks noChangeAspect="0"/>
          </p:cNvPicPr>
          <p:nvPr>
            <p:ph type="pic" idx="13"/>
          </p:nvPr>
        </p:nvPicPr>
        <p:blipFill>
          <a:blip r:embed="rId2">
            <a:extLst/>
          </a:blip>
          <a:stretch>
            <a:fillRect/>
          </a:stretch>
        </p:blipFill>
        <p:spPr>
          <a:xfrm>
            <a:off x="7165103" y="1320403"/>
            <a:ext cx="4720370" cy="7138194"/>
          </a:xfrm>
          <a:prstGeom prst="rect">
            <a:avLst/>
          </a:prstGeom>
        </p:spPr>
      </p:pic>
      <p:sp>
        <p:nvSpPr>
          <p:cNvPr id="188" name="Shape 188"/>
          <p:cNvSpPr/>
          <p:nvPr>
            <p:ph type="body" sz="half" idx="1"/>
          </p:nvPr>
        </p:nvSpPr>
        <p:spPr>
          <a:xfrm>
            <a:off x="1119327" y="1396603"/>
            <a:ext cx="5334001" cy="6985794"/>
          </a:xfrm>
          <a:prstGeom prst="rect">
            <a:avLst/>
          </a:prstGeom>
        </p:spPr>
        <p:txBody>
          <a:bodyPr/>
          <a:lstStyle/>
          <a:p>
            <a:pPr marL="335279" indent="-335279" defTabSz="514095">
              <a:spcBef>
                <a:spcPts val="2400"/>
              </a:spcBef>
              <a:buBlip>
                <a:blip r:embed="rId3"/>
              </a:buBlip>
              <a:defRPr sz="2640"/>
            </a:pPr>
            <a:r>
              <a:t>On 10 August 1792 power in the city of Paris was taken over by a small radical group. They drew up a list of all priests who had not taken the oaths and decided they would be imprisoned in the Carmelite house in rue de Vaugirard and in Saint-Firmin. </a:t>
            </a:r>
          </a:p>
          <a:p>
            <a:pPr marL="335279" indent="-335279" defTabSz="514095">
              <a:spcBef>
                <a:spcPts val="2400"/>
              </a:spcBef>
              <a:buBlip>
                <a:blip r:embed="rId3"/>
              </a:buBlip>
              <a:defRPr sz="2640"/>
            </a:pPr>
            <a:r>
              <a:t>On the 13th a guard was placed on Saint-Firmin and everyone inside thus became a prisoner. New prisoners were sent there and by the end of August there were definitely ninety-seven, and possibly more, in the seminary.</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90" name=""/>
          <p:cNvPicPr>
            <a:picLocks noChangeAspect="0"/>
          </p:cNvPicPr>
          <p:nvPr>
            <p:ph type="pic" idx="13"/>
          </p:nvPr>
        </p:nvPicPr>
        <p:blipFill>
          <a:blip r:embed="rId2">
            <a:extLst/>
          </a:blip>
          <a:stretch>
            <a:fillRect/>
          </a:stretch>
        </p:blipFill>
        <p:spPr>
          <a:xfrm>
            <a:off x="7087176" y="1421606"/>
            <a:ext cx="4720370" cy="7138194"/>
          </a:xfrm>
          <a:prstGeom prst="rect">
            <a:avLst/>
          </a:prstGeom>
        </p:spPr>
      </p:pic>
      <p:sp>
        <p:nvSpPr>
          <p:cNvPr id="191" name="Shape 191"/>
          <p:cNvSpPr/>
          <p:nvPr>
            <p:ph type="body" sz="half" idx="1"/>
          </p:nvPr>
        </p:nvSpPr>
        <p:spPr>
          <a:xfrm>
            <a:off x="1041400" y="1497806"/>
            <a:ext cx="5465961" cy="6985794"/>
          </a:xfrm>
          <a:prstGeom prst="rect">
            <a:avLst/>
          </a:prstGeom>
        </p:spPr>
        <p:txBody>
          <a:bodyPr/>
          <a:lstStyle/>
          <a:p>
            <a:pPr marL="270509" indent="-270509" defTabSz="414781">
              <a:spcBef>
                <a:spcPts val="1900"/>
              </a:spcBef>
              <a:buBlip>
                <a:blip r:embed="rId3"/>
              </a:buBlip>
              <a:defRPr sz="2130"/>
            </a:pPr>
            <a:r>
              <a:t>On the evening of 2 September the butcher’s boy told them that all the priests in the house were going to be massacred the following day. </a:t>
            </a:r>
          </a:p>
          <a:p>
            <a:pPr marL="270509" indent="-270509" defTabSz="414781">
              <a:spcBef>
                <a:spcPts val="1900"/>
              </a:spcBef>
              <a:buBlip>
                <a:blip r:embed="rId3"/>
              </a:buBlip>
              <a:defRPr sz="2130"/>
            </a:pPr>
            <a:r>
              <a:t>By that time about two hundred priests imprisoned in the Carmelite house had already been killed.</a:t>
            </a:r>
          </a:p>
          <a:p>
            <a:pPr marL="270509" indent="-270509" defTabSz="414781">
              <a:spcBef>
                <a:spcPts val="1900"/>
              </a:spcBef>
              <a:buBlip>
                <a:blip r:embed="rId3"/>
              </a:buBlip>
              <a:defRPr sz="2130"/>
            </a:pPr>
            <a:r>
              <a:t>At 5.30 the next morning, 3 September, the mob attacked Saint-Firmin. François tried to plead with the civic officials, who had offices in the building, for the lives of the priests. Some of these men were against killing priests, but some of the mob went for François, because of the trouble he had caused with his writings, and threw him out of the window into the street below, where a group of women battered him to death with wooden clubs.</a:t>
            </a:r>
          </a:p>
        </p:txBody>
      </p:sp>
      <p:grpSp>
        <p:nvGrpSpPr>
          <p:cNvPr id="194" name="Group 194"/>
          <p:cNvGrpSpPr/>
          <p:nvPr/>
        </p:nvGrpSpPr>
        <p:grpSpPr>
          <a:xfrm>
            <a:off x="7087176" y="1421606"/>
            <a:ext cx="4720370" cy="7138195"/>
            <a:chOff x="0" y="0"/>
            <a:chExt cx="4720369" cy="7138193"/>
          </a:xfrm>
        </p:grpSpPr>
        <p:pic>
          <p:nvPicPr>
            <p:cNvPr id="193" name="pasted-image-enhanced.jpeg"/>
            <p:cNvPicPr>
              <a:picLocks noChangeAspect="1"/>
            </p:cNvPicPr>
            <p:nvPr/>
          </p:nvPicPr>
          <p:blipFill>
            <a:blip r:embed="rId4">
              <a:extLst/>
            </a:blip>
            <a:srcRect l="53722" t="37836" r="9652" b="25441"/>
            <a:stretch>
              <a:fillRect/>
            </a:stretch>
          </p:blipFill>
          <p:spPr>
            <a:xfrm>
              <a:off x="76200" y="63500"/>
              <a:ext cx="4580670" cy="6998494"/>
            </a:xfrm>
            <a:prstGeom prst="rect">
              <a:avLst/>
            </a:prstGeom>
            <a:ln>
              <a:noFill/>
            </a:ln>
            <a:effectLst/>
          </p:spPr>
        </p:pic>
        <p:pic>
          <p:nvPicPr>
            <p:cNvPr id="192" name=""/>
            <p:cNvPicPr>
              <a:picLocks noChangeAspect="0"/>
            </p:cNvPicPr>
            <p:nvPr/>
          </p:nvPicPr>
          <p:blipFill>
            <a:blip r:embed="rId5">
              <a:extLst/>
            </a:blip>
            <a:stretch>
              <a:fillRect/>
            </a:stretch>
          </p:blipFill>
          <p:spPr>
            <a:xfrm>
              <a:off x="-1" y="0"/>
              <a:ext cx="4720371" cy="7138194"/>
            </a:xfrm>
            <a:prstGeom prst="rect">
              <a:avLst/>
            </a:prstGeom>
            <a:effectLst/>
          </p:spPr>
        </p:pic>
      </p:gr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E0DFD3"/>
        </a:solidFill>
      </p:bgPr>
    </p:bg>
    <p:spTree>
      <p:nvGrpSpPr>
        <p:cNvPr id="1" name=""/>
        <p:cNvGrpSpPr/>
        <p:nvPr/>
      </p:nvGrpSpPr>
      <p:grpSpPr>
        <a:xfrm>
          <a:off x="0" y="0"/>
          <a:ext cx="0" cy="0"/>
          <a:chOff x="0" y="0"/>
          <a:chExt cx="0" cy="0"/>
        </a:xfrm>
      </p:grpSpPr>
      <p:pic>
        <p:nvPicPr>
          <p:cNvPr id="196" name=""/>
          <p:cNvPicPr>
            <a:picLocks noChangeAspect="0"/>
          </p:cNvPicPr>
          <p:nvPr>
            <p:ph type="pic" idx="13"/>
          </p:nvPr>
        </p:nvPicPr>
        <p:blipFill>
          <a:blip r:embed="rId2">
            <a:extLst/>
          </a:blip>
          <a:stretch>
            <a:fillRect/>
          </a:stretch>
        </p:blipFill>
        <p:spPr>
          <a:xfrm>
            <a:off x="7087176" y="1421606"/>
            <a:ext cx="4720370" cy="7138194"/>
          </a:xfrm>
          <a:prstGeom prst="rect">
            <a:avLst/>
          </a:prstGeom>
        </p:spPr>
      </p:pic>
      <p:sp>
        <p:nvSpPr>
          <p:cNvPr id="197" name="Shape 197"/>
          <p:cNvSpPr/>
          <p:nvPr>
            <p:ph type="body" sz="half" idx="1"/>
          </p:nvPr>
        </p:nvSpPr>
        <p:spPr>
          <a:prstGeom prst="rect">
            <a:avLst/>
          </a:prstGeom>
        </p:spPr>
        <p:txBody>
          <a:bodyPr/>
          <a:lstStyle/>
          <a:p>
            <a:pPr>
              <a:buBlip>
                <a:blip r:embed="rId3"/>
              </a:buBlip>
            </a:pPr>
            <a:r>
              <a:t>Seventy-two were killed in the seminary that day, and they were taken off and buried secretly in different unmarked graves.</a:t>
            </a:r>
          </a:p>
          <a:p>
            <a:pPr>
              <a:buBlip>
                <a:blip r:embed="rId3"/>
              </a:buBlip>
            </a:pPr>
            <a:r>
              <a:t>It would appear that this was not a random mob, but a carefully organized group who were paid to to do the work.</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