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Avenir Next Demi Bold"/>
          <a:ea typeface="Avenir Next Demi Bold"/>
          <a:cs typeface="Avenir Next Demi Bold"/>
        </a:font>
        <a:srgbClr val="2A2927"/>
      </a:tcTxStyle>
      <a:tcStyle>
        <a:tcBdr>
          <a:left>
            <a:ln w="12700" cap="flat">
              <a:solidFill>
                <a:srgbClr val="514F48">
                  <a:alpha val="80000"/>
                </a:srgbClr>
              </a:solidFill>
              <a:custDash>
                <a:ds d="200000" sp="200000"/>
              </a:custDash>
              <a:miter lim="400000"/>
            </a:ln>
          </a:left>
          <a:right>
            <a:ln w="12700" cap="flat">
              <a:solidFill>
                <a:srgbClr val="514F48">
                  <a:alpha val="80000"/>
                </a:srgbClr>
              </a:solidFill>
              <a:custDash>
                <a:ds d="200000" sp="200000"/>
              </a:custDash>
              <a:miter lim="400000"/>
            </a:ln>
          </a:right>
          <a:top>
            <a:ln w="12700" cap="flat">
              <a:solidFill>
                <a:srgbClr val="514F48">
                  <a:alpha val="80000"/>
                </a:srgbClr>
              </a:solidFill>
              <a:custDash>
                <a:ds d="200000" sp="200000"/>
              </a:custDash>
              <a:miter lim="400000"/>
            </a:ln>
          </a:top>
          <a:bottom>
            <a:ln w="12700" cap="flat">
              <a:solidFill>
                <a:srgbClr val="514F48">
                  <a:alpha val="80000"/>
                </a:srgbClr>
              </a:solidFill>
              <a:custDash>
                <a:ds d="200000" sp="200000"/>
              </a:custDash>
              <a:miter lim="400000"/>
            </a:ln>
          </a:bottom>
          <a:insideH>
            <a:ln w="12700" cap="flat">
              <a:solidFill>
                <a:srgbClr val="514F48">
                  <a:alpha val="80000"/>
                </a:srgbClr>
              </a:solidFill>
              <a:custDash>
                <a:ds d="200000" sp="200000"/>
              </a:custDash>
              <a:miter lim="400000"/>
            </a:ln>
          </a:insideH>
          <a:insideV>
            <a:ln w="12700" cap="flat">
              <a:solidFill>
                <a:srgbClr val="514F48">
                  <a:alpha val="80000"/>
                </a:srgbClr>
              </a:solidFill>
              <a:custDash>
                <a:ds d="200000" sp="200000"/>
              </a:custDash>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25400" cap="flat">
              <a:solidFill>
                <a:srgbClr val="514F48">
                  <a:alpha val="80000"/>
                </a:srgbClr>
              </a:solidFill>
              <a:prstDash val="solid"/>
              <a:miter lim="400000"/>
            </a:ln>
          </a:top>
          <a:bottom>
            <a:ln w="127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solidFill>
                <a:srgbClr val="514F48">
                  <a:alpha val="80000"/>
                </a:srgbClr>
              </a:solidFill>
              <a:prstDash val="solid"/>
              <a:miter lim="400000"/>
            </a:ln>
          </a:left>
          <a:right>
            <a:ln w="12700" cap="flat">
              <a:solidFill>
                <a:srgbClr val="514F48">
                  <a:alpha val="80000"/>
                </a:srgbClr>
              </a:solidFill>
              <a:prstDash val="solid"/>
              <a:miter lim="400000"/>
            </a:ln>
          </a:right>
          <a:top>
            <a:ln w="12700" cap="flat">
              <a:solidFill>
                <a:srgbClr val="514F48">
                  <a:alpha val="80000"/>
                </a:srgbClr>
              </a:solidFill>
              <a:prstDash val="solid"/>
              <a:miter lim="400000"/>
            </a:ln>
          </a:top>
          <a:bottom>
            <a:ln w="25400" cap="flat">
              <a:solidFill>
                <a:srgbClr val="514F48">
                  <a:alpha val="80000"/>
                </a:srgbClr>
              </a:solidFill>
              <a:prstDash val="solid"/>
              <a:miter lim="400000"/>
            </a:ln>
          </a:bottom>
          <a:insideH>
            <a:ln w="12700" cap="flat">
              <a:solidFill>
                <a:srgbClr val="514F48">
                  <a:alpha val="80000"/>
                </a:srgbClr>
              </a:solidFill>
              <a:prstDash val="solid"/>
              <a:miter lim="400000"/>
            </a:ln>
          </a:insideH>
          <a:insideV>
            <a:ln w="12700" cap="flat">
              <a:solidFill>
                <a:srgbClr val="514F48">
                  <a:alpha val="80000"/>
                </a:srgbClr>
              </a:solidFill>
              <a:prstDash val="solid"/>
              <a:miter lim="400000"/>
            </a:ln>
          </a:insideV>
        </a:tcBdr>
        <a:fill>
          <a:noFill/>
        </a:fill>
      </a:tcStyle>
    </a:firstRow>
  </a:tblStyle>
  <a:tblStyle styleId="{C7B018BB-80A7-4F77-B60F-C8B233D01FF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blipFill rotWithShape="1">
            <a:blip r:embed="rId1"/>
            <a:srcRect l="0" t="0" r="0" b="0"/>
            <a:tile tx="0" ty="0" sx="100000" sy="100000" flip="none" algn="tl"/>
          </a:blipFill>
        </a:fill>
      </a:tcStyle>
    </a:band2H>
    <a:firstCol>
      <a:tcTxStyle b="on" i="off">
        <a:font>
          <a:latin typeface="Avenir Next Demi Bold"/>
          <a:ea typeface="Avenir Next Demi Bold"/>
          <a:cs typeface="Avenir Next Demi Bold"/>
        </a:font>
        <a:srgbClr val="2A2927"/>
      </a:tcTxStyle>
      <a:tcStyle>
        <a:tcBdr>
          <a:left>
            <a:ln w="254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EEE7283C-3CF3-47DC-8721-378D4A62B228}" styleName="">
    <a:tblBg/>
    <a:wholeTbl>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wholeTbl>
    <a:band2H>
      <a:tcTxStyle b="def" i="def"/>
      <a:tcStyle>
        <a:tcBdr/>
        <a:fill>
          <a:solidFill>
            <a:srgbClr val="D2D1C3">
              <a:alpha val="25000"/>
            </a:srgbClr>
          </a:solidFill>
        </a:fill>
      </a:tcStyle>
    </a:band2H>
    <a:firstCol>
      <a:tcTxStyle b="off" i="off">
        <a:font>
          <a:latin typeface="Avenir Next Medium"/>
          <a:ea typeface="Avenir Next Medium"/>
          <a:cs typeface="Avenir Next Medium"/>
        </a:font>
        <a:srgbClr val="2A2927"/>
      </a:tcTxStyle>
      <a:tcStyle>
        <a:tcBdr>
          <a:left>
            <a:ln w="25400" cap="flat">
              <a:solidFill>
                <a:srgbClr val="737269">
                  <a:alpha val="80000"/>
                </a:srgbClr>
              </a:solidFill>
              <a:prstDash val="solid"/>
              <a:miter lim="400000"/>
            </a:ln>
          </a:left>
          <a:right>
            <a:ln w="25400" cap="flat">
              <a:solidFill>
                <a:srgbClr val="737269">
                  <a:alpha val="80000"/>
                </a:srgbClr>
              </a:solidFill>
              <a:prstDash val="solid"/>
              <a:miter lim="400000"/>
            </a:ln>
          </a:right>
          <a:top>
            <a:ln w="12700" cap="flat">
              <a:solidFill>
                <a:srgbClr val="737269">
                  <a:alpha val="80000"/>
                </a:srgbClr>
              </a:solidFill>
              <a:prstDash val="solid"/>
              <a:miter lim="400000"/>
            </a:ln>
          </a:top>
          <a:bottom>
            <a:ln w="127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Col>
    <a:la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lastRow>
    <a:firstRow>
      <a:tcTxStyle b="off" i="off">
        <a:font>
          <a:latin typeface="Avenir Next Medium"/>
          <a:ea typeface="Avenir Next Medium"/>
          <a:cs typeface="Avenir Next Medium"/>
        </a:font>
        <a:srgbClr val="2A2927"/>
      </a:tcTxStyle>
      <a:tcStyle>
        <a:tcBdr>
          <a:left>
            <a:ln w="12700" cap="flat">
              <a:solidFill>
                <a:srgbClr val="737269">
                  <a:alpha val="80000"/>
                </a:srgbClr>
              </a:solidFill>
              <a:prstDash val="solid"/>
              <a:miter lim="400000"/>
            </a:ln>
          </a:left>
          <a:right>
            <a:ln w="12700" cap="flat">
              <a:solidFill>
                <a:srgbClr val="737269">
                  <a:alpha val="80000"/>
                </a:srgbClr>
              </a:solidFill>
              <a:prstDash val="solid"/>
              <a:miter lim="400000"/>
            </a:ln>
          </a:right>
          <a:top>
            <a:ln w="25400" cap="flat">
              <a:solidFill>
                <a:srgbClr val="737269">
                  <a:alpha val="80000"/>
                </a:srgbClr>
              </a:solidFill>
              <a:prstDash val="solid"/>
              <a:miter lim="400000"/>
            </a:ln>
          </a:top>
          <a:bottom>
            <a:ln w="25400" cap="flat">
              <a:solidFill>
                <a:srgbClr val="737269">
                  <a:alpha val="80000"/>
                </a:srgbClr>
              </a:solidFill>
              <a:prstDash val="solid"/>
              <a:miter lim="400000"/>
            </a:ln>
          </a:bottom>
          <a:insideH>
            <a:ln w="12700" cap="flat">
              <a:solidFill>
                <a:srgbClr val="737269">
                  <a:alpha val="80000"/>
                </a:srgbClr>
              </a:solidFill>
              <a:prstDash val="solid"/>
              <a:miter lim="400000"/>
            </a:ln>
          </a:insideH>
          <a:insideV>
            <a:ln w="12700" cap="flat">
              <a:solidFill>
                <a:srgbClr val="737269">
                  <a:alpha val="80000"/>
                </a:srgbClr>
              </a:solidFill>
              <a:prstDash val="solid"/>
              <a:miter lim="400000"/>
            </a:ln>
          </a:insideV>
        </a:tcBdr>
        <a:fill>
          <a:noFill/>
        </a:fill>
      </a:tcStyle>
    </a:firstRow>
  </a:tblStyle>
  <a:tblStyle styleId="{CF821DB8-F4EB-4A41-A1BA-3FCAFE7338EE}"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wholeTbl>
    <a:band2H>
      <a:tcTxStyle b="def" i="def"/>
      <a:tcStyle>
        <a:tcBdr/>
        <a:fill>
          <a:solidFill>
            <a:srgbClr val="D2D1C3">
              <a:alpha val="25000"/>
            </a:srgbClr>
          </a:solidFill>
        </a:fill>
      </a:tcStyle>
    </a:band2H>
    <a:firstCol>
      <a:tcTxStyle b="on" i="off">
        <a:font>
          <a:latin typeface="Avenir Next Demi Bold"/>
          <a:ea typeface="Avenir Next Demi Bold"/>
          <a:cs typeface="Avenir Next Demi Bold"/>
        </a:font>
        <a:srgbClr val="FFFFFF"/>
      </a:tcTxStyle>
      <a:tcStyle>
        <a:tcBdr>
          <a:left>
            <a:ln w="12700" cap="flat">
              <a:solidFill>
                <a:srgbClr val="000000">
                  <a:alpha val="70000"/>
                </a:srgbClr>
              </a:solidFill>
              <a:prstDash val="solid"/>
              <a:miter lim="400000"/>
            </a:ln>
          </a:left>
          <a:right>
            <a:ln w="25400" cap="flat">
              <a:solidFill>
                <a:srgbClr val="000000">
                  <a:alpha val="70000"/>
                </a:srgbClr>
              </a:solidFill>
              <a:prstDash val="solid"/>
              <a:miter lim="400000"/>
            </a:ln>
          </a:right>
          <a:top>
            <a:ln w="127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25400" cap="flat">
              <a:solidFill>
                <a:srgbClr val="000000">
                  <a:alpha val="70000"/>
                </a:srgbClr>
              </a:solidFill>
              <a:prstDash val="solid"/>
              <a:miter lim="400000"/>
            </a:ln>
          </a:top>
          <a:bottom>
            <a:ln w="127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FFFFFF"/>
      </a:tcTxStyle>
      <a:tcStyle>
        <a:tcBdr>
          <a:left>
            <a:ln w="12700" cap="flat">
              <a:noFill/>
              <a:miter lim="400000"/>
            </a:ln>
          </a:left>
          <a:right>
            <a:ln w="12700" cap="flat">
              <a:noFill/>
              <a:miter lim="400000"/>
            </a:ln>
          </a:right>
          <a:top>
            <a:ln w="12700" cap="flat">
              <a:solidFill>
                <a:srgbClr val="000000">
                  <a:alpha val="70000"/>
                </a:srgbClr>
              </a:solidFill>
              <a:prstDash val="solid"/>
              <a:miter lim="400000"/>
            </a:ln>
          </a:top>
          <a:bottom>
            <a:ln w="25400" cap="flat">
              <a:solidFill>
                <a:srgbClr val="000000">
                  <a:alpha val="70000"/>
                </a:srgbClr>
              </a:solidFill>
              <a:prstDash val="solid"/>
              <a:miter lim="400000"/>
            </a:ln>
          </a:bottom>
          <a:insideH>
            <a:ln w="12700" cap="flat">
              <a:solidFill>
                <a:srgbClr val="000000">
                  <a:alpha val="70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Avenir Next Demi Bold"/>
          <a:ea typeface="Avenir Next Demi Bold"/>
          <a:cs typeface="Avenir Next Demi Bold"/>
        </a:font>
        <a:srgbClr val="FFFFFF"/>
      </a:tcTxStyle>
      <a:tcStyle>
        <a:tcBdr>
          <a:left>
            <a:ln w="12700" cap="flat">
              <a:solidFill>
                <a:srgbClr val="F8F8F6">
                  <a:alpha val="80000"/>
                </a:srgbClr>
              </a:solidFill>
              <a:custDash>
                <a:ds d="200000" sp="200000"/>
              </a:custDash>
              <a:miter lim="400000"/>
            </a:ln>
          </a:left>
          <a:right>
            <a:ln w="12700" cap="flat">
              <a:solidFill>
                <a:srgbClr val="F8F8F6">
                  <a:alpha val="80000"/>
                </a:srgbClr>
              </a:solidFill>
              <a:custDash>
                <a:ds d="200000" sp="200000"/>
              </a:custDash>
              <a:miter lim="400000"/>
            </a:ln>
          </a:right>
          <a:top>
            <a:ln w="12700" cap="flat">
              <a:solidFill>
                <a:srgbClr val="F8F8F6">
                  <a:alpha val="80000"/>
                </a:srgbClr>
              </a:solidFill>
              <a:custDash>
                <a:ds d="200000" sp="200000"/>
              </a:custDash>
              <a:miter lim="400000"/>
            </a:ln>
          </a:top>
          <a:bottom>
            <a:ln w="12700" cap="flat">
              <a:solidFill>
                <a:srgbClr val="F8F8F6">
                  <a:alpha val="80000"/>
                </a:srgbClr>
              </a:solidFill>
              <a:custDash>
                <a:ds d="200000" sp="200000"/>
              </a:custDash>
              <a:miter lim="400000"/>
            </a:ln>
          </a:bottom>
          <a:insideH>
            <a:ln w="12700" cap="flat">
              <a:solidFill>
                <a:srgbClr val="F8F8F6">
                  <a:alpha val="80000"/>
                </a:srgbClr>
              </a:solidFill>
              <a:custDash>
                <a:ds d="200000" sp="200000"/>
              </a:custDash>
              <a:miter lim="400000"/>
            </a:ln>
          </a:insideH>
          <a:insideV>
            <a:ln w="12700" cap="flat">
              <a:solidFill>
                <a:srgbClr val="F8F8F6">
                  <a:alpha val="80000"/>
                </a:srgbClr>
              </a:solidFill>
              <a:custDash>
                <a:ds d="200000" sp="200000"/>
              </a:custDash>
              <a:miter lim="400000"/>
            </a:ln>
          </a:insideV>
        </a:tcBdr>
        <a:fill>
          <a:solidFill>
            <a:srgbClr val="67665E">
              <a:alpha val="30000"/>
            </a:srgbClr>
          </a:solidFill>
        </a:fill>
      </a:tcStyle>
    </a:wholeTbl>
    <a:band2H>
      <a:tcTxStyle b="def" i="def"/>
      <a:tcStyle>
        <a:tcBdr/>
        <a:fill>
          <a:solidFill>
            <a:srgbClr val="67665E">
              <a:alpha val="40000"/>
            </a:srgbClr>
          </a:solidFill>
        </a:fill>
      </a:tcStyle>
    </a:band2H>
    <a:firstCol>
      <a:tcTxStyle b="on" i="off">
        <a:font>
          <a:latin typeface="Avenir Next Demi Bold"/>
          <a:ea typeface="Avenir Next Demi Bold"/>
          <a:cs typeface="Avenir Next Demi Bold"/>
        </a:font>
        <a:srgbClr val="FFFFFF"/>
      </a:tcTxStyle>
      <a:tcStyle>
        <a:tcBdr>
          <a:left>
            <a:ln w="25400" cap="flat">
              <a:solidFill>
                <a:srgbClr val="F8F8F6">
                  <a:alpha val="80000"/>
                </a:srgbClr>
              </a:solidFill>
              <a:prstDash val="solid"/>
              <a:miter lim="400000"/>
            </a:ln>
          </a:left>
          <a:right>
            <a:ln w="25400" cap="flat">
              <a:solidFill>
                <a:srgbClr val="F8F8F6">
                  <a:alpha val="80000"/>
                </a:srgbClr>
              </a:solidFill>
              <a:prstDash val="solid"/>
              <a:miter lim="400000"/>
            </a:ln>
          </a:right>
          <a:top>
            <a:ln w="12700" cap="flat">
              <a:solidFill>
                <a:srgbClr val="F8F8F6">
                  <a:alpha val="30000"/>
                </a:srgbClr>
              </a:solidFill>
              <a:prstDash val="solid"/>
              <a:miter lim="400000"/>
            </a:ln>
          </a:top>
          <a:bottom>
            <a:ln w="12700" cap="flat">
              <a:solidFill>
                <a:srgbClr val="F8F8F6">
                  <a:alpha val="3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67665E">
              <a:alpha val="50000"/>
            </a:srgbClr>
          </a:solidFill>
        </a:fill>
      </a:tcStyle>
    </a:firstCol>
    <a:la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lastRow>
    <a:firstRow>
      <a:tcTxStyle b="on" i="off">
        <a:font>
          <a:latin typeface="Avenir Next Demi Bold"/>
          <a:ea typeface="Avenir Next Demi Bold"/>
          <a:cs typeface="Avenir Next Demi Bold"/>
        </a:font>
        <a:srgbClr val="FFFFFF"/>
      </a:tcTxStyle>
      <a:tcStyle>
        <a:tcBdr>
          <a:left>
            <a:ln w="12700" cap="flat">
              <a:solidFill>
                <a:srgbClr val="F8F8F6">
                  <a:alpha val="30000"/>
                </a:srgbClr>
              </a:solidFill>
              <a:prstDash val="solid"/>
              <a:miter lim="400000"/>
            </a:ln>
          </a:left>
          <a:right>
            <a:ln w="12700" cap="flat">
              <a:solidFill>
                <a:srgbClr val="F8F8F6">
                  <a:alpha val="30000"/>
                </a:srgbClr>
              </a:solidFill>
              <a:prstDash val="solid"/>
              <a:miter lim="400000"/>
            </a:ln>
          </a:right>
          <a:top>
            <a:ln w="25400" cap="flat">
              <a:solidFill>
                <a:srgbClr val="F8F8F6">
                  <a:alpha val="80000"/>
                </a:srgbClr>
              </a:solidFill>
              <a:prstDash val="solid"/>
              <a:miter lim="400000"/>
            </a:ln>
          </a:top>
          <a:bottom>
            <a:ln w="25400" cap="flat">
              <a:solidFill>
                <a:srgbClr val="F8F8F6">
                  <a:alpha val="80000"/>
                </a:srgbClr>
              </a:solidFill>
              <a:prstDash val="solid"/>
              <a:miter lim="400000"/>
            </a:ln>
          </a:bottom>
          <a:insideH>
            <a:ln w="12700" cap="flat">
              <a:solidFill>
                <a:srgbClr val="F8F8F6">
                  <a:alpha val="30000"/>
                </a:srgbClr>
              </a:solidFill>
              <a:prstDash val="solid"/>
              <a:miter lim="400000"/>
            </a:ln>
          </a:insideH>
          <a:insideV>
            <a:ln w="12700" cap="flat">
              <a:solidFill>
                <a:srgbClr val="F8F8F6">
                  <a:alpha val="30000"/>
                </a:srgbClr>
              </a:solidFill>
              <a:prstDash val="solid"/>
              <a:miter lim="400000"/>
            </a:ln>
          </a:insideV>
        </a:tcBdr>
        <a:fill>
          <a:solidFill>
            <a:srgbClr val="53534A">
              <a:alpha val="60000"/>
            </a:srgbClr>
          </a:solidFill>
        </a:fill>
      </a:tcStyle>
    </a:firstRow>
  </a:tblStyle>
  <a:tblStyle styleId="{2708684C-4D16-4618-839F-0558EEFCDFE6}" styleName="">
    <a:tblBg/>
    <a:wholeTbl>
      <a:tcTxStyle b="off" i="off">
        <a:font>
          <a:latin typeface="Avenir Next Medium"/>
          <a:ea typeface="Avenir Next Medium"/>
          <a:cs typeface="Avenir Next Medium"/>
        </a:font>
        <a:srgbClr val="2A2927"/>
      </a:tcTxStyle>
      <a:tcStyle>
        <a:tcBdr>
          <a:left>
            <a:ln w="12700" cap="flat">
              <a:noFill/>
              <a:miter lim="400000"/>
            </a:ln>
          </a:left>
          <a:right>
            <a:ln w="12700" cap="flat">
              <a:noFill/>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wholeTbl>
    <a:band2H>
      <a:tcTxStyle b="def" i="def"/>
      <a:tcStyle>
        <a:tcBdr/>
        <a:fill>
          <a:solidFill>
            <a:srgbClr val="67665E">
              <a:alpha val="15000"/>
            </a:srgbClr>
          </a:solidFill>
        </a:fill>
      </a:tcStyle>
    </a:band2H>
    <a:firstCol>
      <a:tcTxStyle b="on" i="off">
        <a:font>
          <a:latin typeface="Avenir Next Demi Bold"/>
          <a:ea typeface="Avenir Next Demi Bold"/>
          <a:cs typeface="Avenir Next Demi Bold"/>
        </a:font>
        <a:srgbClr val="2A2927"/>
      </a:tcTxStyle>
      <a:tcStyle>
        <a:tcBdr>
          <a:left>
            <a:ln w="12700" cap="flat">
              <a:noFill/>
              <a:miter lim="400000"/>
            </a:ln>
          </a:left>
          <a:right>
            <a:ln w="25400" cap="flat">
              <a:solidFill>
                <a:srgbClr val="34342F">
                  <a:alpha val="80000"/>
                </a:srgbClr>
              </a:solidFill>
              <a:prstDash val="solid"/>
              <a:miter lim="400000"/>
            </a:ln>
          </a:right>
          <a:top>
            <a:ln w="12700" cap="flat">
              <a:solidFill>
                <a:srgbClr val="34342F">
                  <a:alpha val="80000"/>
                </a:srgbClr>
              </a:solidFill>
              <a:prstDash val="solid"/>
              <a:miter lim="400000"/>
            </a:ln>
          </a:top>
          <a:bottom>
            <a:ln w="127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Col>
    <a:la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25400" cap="flat">
              <a:solidFill>
                <a:srgbClr val="34342F">
                  <a:alpha val="80000"/>
                </a:srgbClr>
              </a:solidFill>
              <a:prstDash val="solid"/>
              <a:miter lim="400000"/>
            </a:ln>
          </a:top>
          <a:bottom>
            <a:ln w="12700" cap="flat">
              <a:noFill/>
              <a:miter lim="400000"/>
            </a:ln>
          </a:bottom>
          <a:insideH>
            <a:ln w="12700" cap="flat">
              <a:solidFill>
                <a:srgbClr val="34342F">
                  <a:alpha val="80000"/>
                </a:srgbClr>
              </a:solidFill>
              <a:prstDash val="solid"/>
              <a:miter lim="400000"/>
            </a:ln>
          </a:insideH>
          <a:insideV>
            <a:ln w="12700" cap="flat">
              <a:noFill/>
              <a:miter lim="400000"/>
            </a:ln>
          </a:insideV>
        </a:tcBdr>
        <a:fill>
          <a:noFill/>
        </a:fill>
      </a:tcStyle>
    </a:lastRow>
    <a:firstRow>
      <a:tcTxStyle b="on" i="off">
        <a:font>
          <a:latin typeface="Avenir Next Demi Bold"/>
          <a:ea typeface="Avenir Next Demi Bold"/>
          <a:cs typeface="Avenir Next Demi Bold"/>
        </a:font>
        <a:srgbClr val="2A2927"/>
      </a:tcTxStyle>
      <a:tcStyle>
        <a:tcBdr>
          <a:left>
            <a:ln w="12700" cap="flat">
              <a:noFill/>
              <a:miter lim="400000"/>
            </a:ln>
          </a:left>
          <a:right>
            <a:ln w="12700" cap="flat">
              <a:noFill/>
              <a:miter lim="400000"/>
            </a:ln>
          </a:right>
          <a:top>
            <a:ln w="12700" cap="flat">
              <a:noFill/>
              <a:miter lim="400000"/>
            </a:ln>
          </a:top>
          <a:bottom>
            <a:ln w="25400" cap="flat">
              <a:solidFill>
                <a:srgbClr val="34342F">
                  <a:alpha val="80000"/>
                </a:srgbClr>
              </a:solidFill>
              <a:prstDash val="solid"/>
              <a:miter lim="400000"/>
            </a:ln>
          </a:bottom>
          <a:insideH>
            <a:ln w="12700" cap="flat">
              <a:solidFill>
                <a:srgbClr val="34342F">
                  <a:alpha val="80000"/>
                </a:srgbClr>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s>

</file>

<file path=ppt/_rels/tableStyles.xml.rels><?xml version="1.0" encoding="UTF-8" standalone="yes"?><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p:nvPr>
            <p:ph type="sldImg"/>
          </p:nvPr>
        </p:nvSpPr>
        <p:spPr>
          <a:xfrm>
            <a:off x="1143000" y="685800"/>
            <a:ext cx="4572000" cy="3429000"/>
          </a:xfrm>
          <a:prstGeom prst="rect">
            <a:avLst/>
          </a:prstGeom>
        </p:spPr>
        <p:txBody>
          <a:bodyPr/>
          <a:lstStyle/>
          <a:p>
            <a:pPr/>
          </a:p>
        </p:txBody>
      </p:sp>
      <p:sp>
        <p:nvSpPr>
          <p:cNvPr id="119" name="Shape 11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2" name="Shape 12"/>
          <p:cNvSpPr/>
          <p:nvPr>
            <p:ph type="title"/>
          </p:nvPr>
        </p:nvSpPr>
        <p:spPr>
          <a:xfrm>
            <a:off x="901700" y="3060700"/>
            <a:ext cx="11201400" cy="1714500"/>
          </a:xfrm>
          <a:prstGeom prst="rect">
            <a:avLst/>
          </a:prstGeom>
        </p:spPr>
        <p:txBody>
          <a:bodyPr anchor="b"/>
          <a:lstStyle/>
          <a:p>
            <a:pPr/>
            <a:r>
              <a:t>Title Text</a:t>
            </a:r>
          </a:p>
        </p:txBody>
      </p:sp>
      <p:sp>
        <p:nvSpPr>
          <p:cNvPr id="13" name="Shape 13"/>
          <p:cNvSpPr/>
          <p:nvPr>
            <p:ph type="body" sz="quarter" idx="1"/>
          </p:nvPr>
        </p:nvSpPr>
        <p:spPr>
          <a:xfrm>
            <a:off x="901700" y="4775200"/>
            <a:ext cx="11201400" cy="15367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14" name="Shape 14"/>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5" name="Shape 95"/>
          <p:cNvSpPr/>
          <p:nvPr>
            <p:ph type="body" sz="quarter" idx="13"/>
          </p:nvPr>
        </p:nvSpPr>
        <p:spPr>
          <a:xfrm>
            <a:off x="1270000" y="6362700"/>
            <a:ext cx="10464800" cy="660400"/>
          </a:xfrm>
          <a:prstGeom prst="rect">
            <a:avLst/>
          </a:prstGeom>
        </p:spPr>
        <p:txBody>
          <a:bodyPr>
            <a:spAutoFit/>
          </a:bodyPr>
          <a:lstStyle>
            <a:lvl1pPr marL="0" indent="0" algn="ctr">
              <a:lnSpc>
                <a:spcPct val="90000"/>
              </a:lnSpc>
              <a:spcBef>
                <a:spcPts val="1200"/>
              </a:spcBef>
              <a:buSzTx/>
              <a:buNone/>
              <a:defRPr i="1" sz="3200"/>
            </a:lvl1pPr>
          </a:lstStyle>
          <a:p>
            <a:pPr/>
            <a:r>
              <a:t>–Johnny Appleseed</a:t>
            </a:r>
          </a:p>
        </p:txBody>
      </p:sp>
      <p:sp>
        <p:nvSpPr>
          <p:cNvPr id="96" name="Shape 96"/>
          <p:cNvSpPr/>
          <p:nvPr>
            <p:ph type="body" sz="quarter" idx="14"/>
          </p:nvPr>
        </p:nvSpPr>
        <p:spPr>
          <a:xfrm>
            <a:off x="1270000" y="4248150"/>
            <a:ext cx="10464800" cy="723900"/>
          </a:xfrm>
          <a:prstGeom prst="rect">
            <a:avLst/>
          </a:prstGeom>
        </p:spPr>
        <p:txBody>
          <a:bodyPr>
            <a:spAutoFit/>
          </a:bodyPr>
          <a:lstStyle>
            <a:lvl1pPr marL="0" indent="0" algn="ctr">
              <a:lnSpc>
                <a:spcPct val="90000"/>
              </a:lnSpc>
              <a:buSzTx/>
              <a:buNone/>
              <a:defRPr>
                <a:latin typeface="Avenir Next Demi Bold"/>
                <a:ea typeface="Avenir Next Demi Bold"/>
                <a:cs typeface="Avenir Next Demi Bold"/>
                <a:sym typeface="Avenir Next Demi Bold"/>
              </a:defRPr>
            </a:lvl1pPr>
          </a:lstStyle>
          <a:p>
            <a:pPr/>
            <a:r>
              <a:t>“Type a quote here.” </a:t>
            </a:r>
          </a:p>
        </p:txBody>
      </p:sp>
      <p:sp>
        <p:nvSpPr>
          <p:cNvPr id="97" name="Shape 9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0" showMasterPhAnim="1">
  <p:cSld name="Photo">
    <p:spTree>
      <p:nvGrpSpPr>
        <p:cNvPr id="1" name=""/>
        <p:cNvGrpSpPr/>
        <p:nvPr/>
      </p:nvGrpSpPr>
      <p:grpSpPr>
        <a:xfrm>
          <a:off x="0" y="0"/>
          <a:ext cx="0" cy="0"/>
          <a:chOff x="0" y="0"/>
          <a:chExt cx="0" cy="0"/>
        </a:xfrm>
      </p:grpSpPr>
      <p:sp>
        <p:nvSpPr>
          <p:cNvPr id="104" name="Shape 104"/>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2" name="Shape 112"/>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spTree>
      <p:nvGrpSpPr>
        <p:cNvPr id="1" name=""/>
        <p:cNvGrpSpPr/>
        <p:nvPr/>
      </p:nvGrpSpPr>
      <p:grpSpPr>
        <a:xfrm>
          <a:off x="0" y="0"/>
          <a:ext cx="0" cy="0"/>
          <a:chOff x="0" y="0"/>
          <a:chExt cx="0" cy="0"/>
        </a:xfrm>
      </p:grpSpPr>
      <p:pic>
        <p:nvPicPr>
          <p:cNvPr id="21" name="chalk_line_box_10x7.png"/>
          <p:cNvPicPr>
            <a:picLocks noChangeAspect="0"/>
          </p:cNvPicPr>
          <p:nvPr/>
        </p:nvPicPr>
        <p:blipFill>
          <a:blip r:embed="rId2">
            <a:alphaModFix amt="45000"/>
            <a:extLst/>
          </a:blip>
          <a:stretch>
            <a:fillRect/>
          </a:stretch>
        </p:blipFill>
        <p:spPr>
          <a:xfrm>
            <a:off x="317500" y="6794500"/>
            <a:ext cx="12344400" cy="2336800"/>
          </a:xfrm>
          <a:prstGeom prst="rect">
            <a:avLst/>
          </a:prstGeom>
          <a:ln w="12700">
            <a:miter lim="400000"/>
          </a:ln>
        </p:spPr>
      </p:pic>
      <p:sp>
        <p:nvSpPr>
          <p:cNvPr id="22" name="Shape 22"/>
          <p:cNvSpPr/>
          <p:nvPr>
            <p:ph type="pic" idx="13"/>
          </p:nvPr>
        </p:nvSpPr>
        <p:spPr>
          <a:xfrm>
            <a:off x="393700" y="381000"/>
            <a:ext cx="12217400" cy="6146800"/>
          </a:xfrm>
          <a:prstGeom prst="rect">
            <a:avLst/>
          </a:prstGeom>
          <a:ln w="9525">
            <a:round/>
          </a:ln>
        </p:spPr>
        <p:txBody>
          <a:bodyPr lIns="91439" tIns="45719" rIns="91439" bIns="45719" anchor="t">
            <a:noAutofit/>
          </a:bodyPr>
          <a:lstStyle/>
          <a:p>
            <a:pPr/>
          </a:p>
        </p:txBody>
      </p:sp>
      <p:sp>
        <p:nvSpPr>
          <p:cNvPr id="23" name="Shape 23"/>
          <p:cNvSpPr/>
          <p:nvPr>
            <p:ph type="title"/>
          </p:nvPr>
        </p:nvSpPr>
        <p:spPr>
          <a:xfrm>
            <a:off x="901700" y="6934200"/>
            <a:ext cx="11201400" cy="952500"/>
          </a:xfrm>
          <a:prstGeom prst="rect">
            <a:avLst/>
          </a:prstGeom>
        </p:spPr>
        <p:txBody>
          <a:bodyPr anchor="b"/>
          <a:lstStyle/>
          <a:p>
            <a:pPr/>
            <a:r>
              <a:t>Title Text</a:t>
            </a:r>
          </a:p>
        </p:txBody>
      </p:sp>
      <p:sp>
        <p:nvSpPr>
          <p:cNvPr id="24" name="Shape 24"/>
          <p:cNvSpPr/>
          <p:nvPr>
            <p:ph type="body" sz="quarter" idx="1"/>
          </p:nvPr>
        </p:nvSpPr>
        <p:spPr>
          <a:xfrm>
            <a:off x="901700" y="7823200"/>
            <a:ext cx="11201400" cy="12065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2" name="Shape 32"/>
          <p:cNvSpPr/>
          <p:nvPr>
            <p:ph type="title"/>
          </p:nvPr>
        </p:nvSpPr>
        <p:spPr>
          <a:xfrm>
            <a:off x="901700" y="3898900"/>
            <a:ext cx="11201400" cy="1943100"/>
          </a:xfrm>
          <a:prstGeom prst="rect">
            <a:avLst/>
          </a:prstGeom>
        </p:spPr>
        <p:txBody>
          <a:bodyPr anchor="ctr"/>
          <a:lstStyle/>
          <a:p>
            <a:pPr/>
            <a:r>
              <a:t>Title Text</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40" name="Shape 40"/>
          <p:cNvSpPr/>
          <p:nvPr>
            <p:ph type="pic" sz="half" idx="13"/>
          </p:nvPr>
        </p:nvSpPr>
        <p:spPr>
          <a:xfrm>
            <a:off x="6451600" y="1066800"/>
            <a:ext cx="5626100" cy="7632700"/>
          </a:xfrm>
          <a:prstGeom prst="rect">
            <a:avLst/>
          </a:prstGeom>
          <a:ln w="9525">
            <a:round/>
          </a:ln>
        </p:spPr>
        <p:txBody>
          <a:bodyPr lIns="91439" tIns="45719" rIns="91439" bIns="45719" anchor="t">
            <a:noAutofit/>
          </a:bodyPr>
          <a:lstStyle/>
          <a:p>
            <a:pPr/>
          </a:p>
        </p:txBody>
      </p:sp>
      <p:sp>
        <p:nvSpPr>
          <p:cNvPr id="41" name="Shape 41"/>
          <p:cNvSpPr/>
          <p:nvPr>
            <p:ph type="title"/>
          </p:nvPr>
        </p:nvSpPr>
        <p:spPr>
          <a:xfrm>
            <a:off x="901700" y="927100"/>
            <a:ext cx="5080000" cy="4102100"/>
          </a:xfrm>
          <a:prstGeom prst="rect">
            <a:avLst/>
          </a:prstGeom>
        </p:spPr>
        <p:txBody>
          <a:bodyPr anchor="b"/>
          <a:lstStyle/>
          <a:p>
            <a:pPr/>
            <a:r>
              <a:t>Title Text</a:t>
            </a:r>
          </a:p>
        </p:txBody>
      </p:sp>
      <p:sp>
        <p:nvSpPr>
          <p:cNvPr id="42" name="Shape 42"/>
          <p:cNvSpPr/>
          <p:nvPr>
            <p:ph type="body" sz="quarter" idx="1"/>
          </p:nvPr>
        </p:nvSpPr>
        <p:spPr>
          <a:xfrm>
            <a:off x="901700" y="5029200"/>
            <a:ext cx="5080000" cy="3683000"/>
          </a:xfrm>
          <a:prstGeom prst="rect">
            <a:avLst/>
          </a:prstGeom>
        </p:spPr>
        <p:txBody>
          <a:bodyPr anchor="t"/>
          <a:lstStyle>
            <a:lvl1pPr marL="0" indent="0">
              <a:lnSpc>
                <a:spcPct val="80000"/>
              </a:lnSpc>
              <a:spcBef>
                <a:spcPts val="0"/>
              </a:spcBef>
              <a:buSzTx/>
              <a:buNone/>
              <a:defRPr cap="all" spc="288">
                <a:solidFill>
                  <a:srgbClr val="3E3B39"/>
                </a:solidFill>
                <a:latin typeface="+mn-lt"/>
                <a:ea typeface="+mn-ea"/>
                <a:cs typeface="+mn-cs"/>
                <a:sym typeface="Avenir Next"/>
              </a:defRPr>
            </a:lvl1pPr>
            <a:lvl2pPr marL="0" indent="228600">
              <a:lnSpc>
                <a:spcPct val="80000"/>
              </a:lnSpc>
              <a:spcBef>
                <a:spcPts val="0"/>
              </a:spcBef>
              <a:buSzTx/>
              <a:buNone/>
              <a:defRPr cap="all" spc="288">
                <a:solidFill>
                  <a:srgbClr val="3E3B39"/>
                </a:solidFill>
                <a:latin typeface="+mn-lt"/>
                <a:ea typeface="+mn-ea"/>
                <a:cs typeface="+mn-cs"/>
                <a:sym typeface="Avenir Next"/>
              </a:defRPr>
            </a:lvl2pPr>
            <a:lvl3pPr marL="0" indent="457200">
              <a:lnSpc>
                <a:spcPct val="80000"/>
              </a:lnSpc>
              <a:spcBef>
                <a:spcPts val="0"/>
              </a:spcBef>
              <a:buSzTx/>
              <a:buNone/>
              <a:defRPr cap="all" spc="288">
                <a:solidFill>
                  <a:srgbClr val="3E3B39"/>
                </a:solidFill>
                <a:latin typeface="+mn-lt"/>
                <a:ea typeface="+mn-ea"/>
                <a:cs typeface="+mn-cs"/>
                <a:sym typeface="Avenir Next"/>
              </a:defRPr>
            </a:lvl3pPr>
            <a:lvl4pPr marL="0" indent="685800">
              <a:lnSpc>
                <a:spcPct val="80000"/>
              </a:lnSpc>
              <a:spcBef>
                <a:spcPts val="0"/>
              </a:spcBef>
              <a:buSzTx/>
              <a:buNone/>
              <a:defRPr cap="all" spc="288">
                <a:solidFill>
                  <a:srgbClr val="3E3B39"/>
                </a:solidFill>
                <a:latin typeface="+mn-lt"/>
                <a:ea typeface="+mn-ea"/>
                <a:cs typeface="+mn-cs"/>
                <a:sym typeface="Avenir Next"/>
              </a:defRPr>
            </a:lvl4pPr>
            <a:lvl5pPr marL="0" indent="914400">
              <a:lnSpc>
                <a:spcPct val="80000"/>
              </a:lnSpc>
              <a:spcBef>
                <a:spcPts val="0"/>
              </a:spcBef>
              <a:buSzTx/>
              <a:buNone/>
              <a:defRPr cap="all" spc="288">
                <a:solidFill>
                  <a:srgbClr val="3E3B39"/>
                </a:solidFill>
                <a:latin typeface="+mn-lt"/>
                <a:ea typeface="+mn-ea"/>
                <a:cs typeface="+mn-cs"/>
                <a:sym typeface="Avenir Next"/>
              </a:defRPr>
            </a:lvl5pPr>
          </a:lstStyle>
          <a:p>
            <a:pPr/>
            <a:r>
              <a:t>Body Level One</a:t>
            </a:r>
          </a:p>
          <a:p>
            <a:pPr lvl="1"/>
            <a:r>
              <a:t>Body Level Two</a:t>
            </a:r>
          </a:p>
          <a:p>
            <a:pPr lvl="2"/>
            <a:r>
              <a:t>Body Level Three</a:t>
            </a:r>
          </a:p>
          <a:p>
            <a:pPr lvl="3"/>
            <a:r>
              <a:t>Body Level Four</a:t>
            </a:r>
          </a:p>
          <a:p>
            <a:pPr lvl="4"/>
            <a:r>
              <a:t>Body Level Five</a:t>
            </a:r>
          </a:p>
        </p:txBody>
      </p:sp>
      <p:sp>
        <p:nvSpPr>
          <p:cNvPr id="43" name="Shape 43"/>
          <p:cNvSpPr/>
          <p:nvPr>
            <p:ph type="sldNum" sz="quarter" idx="2"/>
          </p:nvPr>
        </p:nvSpPr>
        <p:spPr>
          <a:xfrm>
            <a:off x="6303924" y="9258300"/>
            <a:ext cx="409652" cy="4191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50" name="Shape 50"/>
          <p:cNvSpPr/>
          <p:nvPr>
            <p:ph type="title"/>
          </p:nvPr>
        </p:nvSpPr>
        <p:spPr>
          <a:prstGeom prst="rect">
            <a:avLst/>
          </a:prstGeom>
        </p:spPr>
        <p:txBody>
          <a:bodyPr/>
          <a:lstStyle/>
          <a:p>
            <a:pPr/>
            <a:r>
              <a:t>Title Text</a:t>
            </a:r>
          </a:p>
        </p:txBody>
      </p:sp>
      <p:sp>
        <p:nvSpPr>
          <p:cNvPr id="51" name="Shape 51"/>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8" name="Shape 58"/>
          <p:cNvSpPr/>
          <p:nvPr>
            <p:ph type="title"/>
          </p:nvPr>
        </p:nvSpPr>
        <p:spPr>
          <a:prstGeom prst="rect">
            <a:avLst/>
          </a:prstGeom>
        </p:spPr>
        <p:txBody>
          <a:bodyPr/>
          <a:lstStyle/>
          <a:p>
            <a:pPr/>
            <a:r>
              <a:t>Title Text</a:t>
            </a:r>
          </a:p>
        </p:txBody>
      </p:sp>
      <p:sp>
        <p:nvSpPr>
          <p:cNvPr id="59" name="Shape 59"/>
          <p:cNvSpPr/>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0" name="Shape 6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7" name="Shape 67"/>
          <p:cNvSpPr/>
          <p:nvPr>
            <p:ph type="pic" sz="half" idx="13"/>
          </p:nvPr>
        </p:nvSpPr>
        <p:spPr>
          <a:xfrm>
            <a:off x="6769100" y="2603500"/>
            <a:ext cx="5308600" cy="5969000"/>
          </a:xfrm>
          <a:prstGeom prst="rect">
            <a:avLst/>
          </a:prstGeom>
          <a:ln w="9525">
            <a:round/>
          </a:ln>
        </p:spPr>
        <p:txBody>
          <a:bodyPr lIns="91439" tIns="45719" rIns="91439" bIns="45719" anchor="t">
            <a:noAutofit/>
          </a:bodyPr>
          <a:lstStyle/>
          <a:p>
            <a:pPr/>
          </a:p>
        </p:txBody>
      </p:sp>
      <p:sp>
        <p:nvSpPr>
          <p:cNvPr id="68" name="Shape 68"/>
          <p:cNvSpPr/>
          <p:nvPr>
            <p:ph type="title"/>
          </p:nvPr>
        </p:nvSpPr>
        <p:spPr>
          <a:prstGeom prst="rect">
            <a:avLst/>
          </a:prstGeom>
        </p:spPr>
        <p:txBody>
          <a:bodyPr/>
          <a:lstStyle/>
          <a:p>
            <a:pPr/>
            <a:r>
              <a:t>Title Text</a:t>
            </a:r>
          </a:p>
        </p:txBody>
      </p:sp>
      <p:sp>
        <p:nvSpPr>
          <p:cNvPr id="69" name="Shape 69"/>
          <p:cNvSpPr/>
          <p:nvPr>
            <p:ph type="body" sz="half" idx="1"/>
          </p:nvPr>
        </p:nvSpPr>
        <p:spPr>
          <a:xfrm>
            <a:off x="901700" y="2603500"/>
            <a:ext cx="5334000" cy="5969000"/>
          </a:xfrm>
          <a:prstGeom prst="rect">
            <a:avLst/>
          </a:prstGeom>
        </p:spPr>
        <p:txBody>
          <a:bodyPr/>
          <a:lstStyle>
            <a:lvl1pPr marL="393700" indent="-393700">
              <a:lnSpc>
                <a:spcPct val="90000"/>
              </a:lnSpc>
              <a:spcBef>
                <a:spcPts val="2800"/>
              </a:spcBef>
              <a:defRPr sz="3200"/>
            </a:lvl1pPr>
            <a:lvl2pPr marL="787400" indent="-393700">
              <a:lnSpc>
                <a:spcPct val="90000"/>
              </a:lnSpc>
              <a:spcBef>
                <a:spcPts val="2800"/>
              </a:spcBef>
              <a:defRPr sz="3200"/>
            </a:lvl2pPr>
            <a:lvl3pPr marL="1181100" indent="-393700">
              <a:lnSpc>
                <a:spcPct val="90000"/>
              </a:lnSpc>
              <a:spcBef>
                <a:spcPts val="2800"/>
              </a:spcBef>
              <a:defRPr sz="3200"/>
            </a:lvl3pPr>
            <a:lvl4pPr marL="1574800" indent="-393700">
              <a:lnSpc>
                <a:spcPct val="90000"/>
              </a:lnSpc>
              <a:spcBef>
                <a:spcPts val="2800"/>
              </a:spcBef>
              <a:defRPr sz="3200"/>
            </a:lvl4pPr>
            <a:lvl5pPr marL="1968500" indent="-393700">
              <a:lnSpc>
                <a:spcPct val="90000"/>
              </a:lnSpc>
              <a:spcBef>
                <a:spcPts val="2800"/>
              </a:spcBef>
              <a:defRPr sz="3200"/>
            </a:lvl5pPr>
          </a:lstStyle>
          <a:p>
            <a:pPr/>
            <a:r>
              <a:t>Body Level One</a:t>
            </a:r>
          </a:p>
          <a:p>
            <a:pPr lvl="1"/>
            <a:r>
              <a:t>Body Level Two</a:t>
            </a:r>
          </a:p>
          <a:p>
            <a:pPr lvl="2"/>
            <a:r>
              <a:t>Body Level Three</a:t>
            </a:r>
          </a:p>
          <a:p>
            <a:pPr lvl="3"/>
            <a:r>
              <a:t>Body Level Four</a:t>
            </a:r>
          </a:p>
          <a:p>
            <a:pPr lvl="4"/>
            <a:r>
              <a:t>Body Level Five</a:t>
            </a:r>
          </a:p>
        </p:txBody>
      </p:sp>
      <p:sp>
        <p:nvSpPr>
          <p:cNvPr id="70" name="Shape 7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7" name="Shape 77"/>
          <p:cNvSpPr/>
          <p:nvPr>
            <p:ph type="body" idx="1"/>
          </p:nvPr>
        </p:nvSpPr>
        <p:spPr>
          <a:xfrm>
            <a:off x="901700" y="1727200"/>
            <a:ext cx="11201400" cy="62865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hoto - 3 Up">
    <p:spTree>
      <p:nvGrpSpPr>
        <p:cNvPr id="1" name=""/>
        <p:cNvGrpSpPr/>
        <p:nvPr/>
      </p:nvGrpSpPr>
      <p:grpSpPr>
        <a:xfrm>
          <a:off x="0" y="0"/>
          <a:ext cx="0" cy="0"/>
          <a:chOff x="0" y="0"/>
          <a:chExt cx="0" cy="0"/>
        </a:xfrm>
      </p:grpSpPr>
      <p:sp>
        <p:nvSpPr>
          <p:cNvPr id="85" name="Shape 85"/>
          <p:cNvSpPr/>
          <p:nvPr>
            <p:ph type="pic" sz="quarter" idx="13"/>
          </p:nvPr>
        </p:nvSpPr>
        <p:spPr>
          <a:xfrm>
            <a:off x="6654800" y="482600"/>
            <a:ext cx="5981700" cy="3911600"/>
          </a:xfrm>
          <a:prstGeom prst="rect">
            <a:avLst/>
          </a:prstGeom>
          <a:ln w="9525">
            <a:round/>
          </a:ln>
        </p:spPr>
        <p:txBody>
          <a:bodyPr lIns="91439" tIns="45719" rIns="91439" bIns="45719" anchor="t">
            <a:noAutofit/>
          </a:bodyPr>
          <a:lstStyle/>
          <a:p>
            <a:pPr/>
          </a:p>
        </p:txBody>
      </p:sp>
      <p:sp>
        <p:nvSpPr>
          <p:cNvPr id="86" name="Shape 86"/>
          <p:cNvSpPr/>
          <p:nvPr>
            <p:ph type="pic" sz="half" idx="14"/>
          </p:nvPr>
        </p:nvSpPr>
        <p:spPr>
          <a:xfrm>
            <a:off x="6654800" y="4673600"/>
            <a:ext cx="5981700" cy="4597400"/>
          </a:xfrm>
          <a:prstGeom prst="rect">
            <a:avLst/>
          </a:prstGeom>
          <a:ln w="9525">
            <a:round/>
          </a:ln>
        </p:spPr>
        <p:txBody>
          <a:bodyPr lIns="91439" tIns="45719" rIns="91439" bIns="45719" anchor="t">
            <a:noAutofit/>
          </a:bodyPr>
          <a:lstStyle/>
          <a:p>
            <a:pPr/>
          </a:p>
        </p:txBody>
      </p:sp>
      <p:sp>
        <p:nvSpPr>
          <p:cNvPr id="87" name="Shape 87"/>
          <p:cNvSpPr/>
          <p:nvPr>
            <p:ph type="pic" idx="15"/>
          </p:nvPr>
        </p:nvSpPr>
        <p:spPr>
          <a:xfrm>
            <a:off x="406400" y="482600"/>
            <a:ext cx="5981700" cy="8788400"/>
          </a:xfrm>
          <a:prstGeom prst="rect">
            <a:avLst/>
          </a:prstGeom>
          <a:ln w="9525">
            <a:round/>
          </a:ln>
        </p:spPr>
        <p:txBody>
          <a:bodyPr lIns="91439" tIns="45719" rIns="91439" bIns="45719" anchor="t">
            <a:noAutofit/>
          </a:bodyPr>
          <a:lstStyle/>
          <a:p>
            <a:pPr/>
          </a:p>
        </p:txBody>
      </p:sp>
      <p:sp>
        <p:nvSpPr>
          <p:cNvPr id="88" name="Shape 8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chalk_line_10x7.png"/>
          <p:cNvPicPr>
            <a:picLocks noChangeAspect="0"/>
          </p:cNvPicPr>
          <p:nvPr/>
        </p:nvPicPr>
        <p:blipFill>
          <a:blip r:embed="rId3">
            <a:alphaModFix amt="45000"/>
            <a:extLst/>
          </a:blip>
          <a:stretch>
            <a:fillRect/>
          </a:stretch>
        </p:blipFill>
        <p:spPr>
          <a:xfrm>
            <a:off x="393700" y="355600"/>
            <a:ext cx="12217400" cy="8775700"/>
          </a:xfrm>
          <a:prstGeom prst="rect">
            <a:avLst/>
          </a:prstGeom>
          <a:ln w="12700">
            <a:miter lim="400000"/>
          </a:ln>
        </p:spPr>
      </p:pic>
      <p:sp>
        <p:nvSpPr>
          <p:cNvPr id="3" name="Shape 3"/>
          <p:cNvSpPr/>
          <p:nvPr>
            <p:ph type="title"/>
          </p:nvPr>
        </p:nvSpPr>
        <p:spPr>
          <a:xfrm>
            <a:off x="901700" y="635000"/>
            <a:ext cx="11201400" cy="1714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hape 4"/>
          <p:cNvSpPr/>
          <p:nvPr>
            <p:ph type="body" idx="1"/>
          </p:nvPr>
        </p:nvSpPr>
        <p:spPr>
          <a:xfrm>
            <a:off x="901700" y="2603500"/>
            <a:ext cx="11201400" cy="596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hape 5"/>
          <p:cNvSpPr/>
          <p:nvPr>
            <p:ph type="sldNum" sz="quarter" idx="2"/>
          </p:nvPr>
        </p:nvSpPr>
        <p:spPr>
          <a:xfrm>
            <a:off x="6299199" y="9258300"/>
            <a:ext cx="409652" cy="419100"/>
          </a:xfrm>
          <a:prstGeom prst="rect">
            <a:avLst/>
          </a:prstGeom>
          <a:ln w="12700">
            <a:miter lim="400000"/>
          </a:ln>
        </p:spPr>
        <p:txBody>
          <a:bodyPr wrap="none" lIns="50800" tIns="50800" rIns="50800" bIns="50800">
            <a:spAutoFit/>
          </a:bodyPr>
          <a:lstStyle>
            <a:lvl1pPr>
              <a:defRPr b="1" cap="all" i="0" sz="1800">
                <a:latin typeface="+mn-lt"/>
                <a:ea typeface="+mn-ea"/>
                <a:cs typeface="+mn-cs"/>
                <a:sym typeface="Avenir Nex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1pPr>
      <a:lvl2pPr marL="0" marR="0" indent="2286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2pPr>
      <a:lvl3pPr marL="0" marR="0" indent="4572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3pPr>
      <a:lvl4pPr marL="0" marR="0" indent="6858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4pPr>
      <a:lvl5pPr marL="0" marR="0" indent="9144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5pPr>
      <a:lvl6pPr marL="0" marR="0" indent="11430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6pPr>
      <a:lvl7pPr marL="0" marR="0" indent="13716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7pPr>
      <a:lvl8pPr marL="0" marR="0" indent="16002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8pPr>
      <a:lvl9pPr marL="0" marR="0" indent="1828800" algn="l" defTabSz="584200" rtl="0" latinLnBrk="0">
        <a:lnSpc>
          <a:spcPct val="80000"/>
        </a:lnSpc>
        <a:spcBef>
          <a:spcPts val="0"/>
        </a:spcBef>
        <a:spcAft>
          <a:spcPts val="0"/>
        </a:spcAft>
        <a:buClrTx/>
        <a:buSzTx/>
        <a:buFontTx/>
        <a:buNone/>
        <a:tabLst/>
        <a:defRPr b="1" baseline="0" cap="all" i="0" spc="384" strike="noStrike" sz="4800" u="none">
          <a:ln>
            <a:noFill/>
          </a:ln>
          <a:solidFill>
            <a:srgbClr val="3E3B39"/>
          </a:solidFill>
          <a:effectLst>
            <a:outerShdw sx="100000" sy="100000" kx="0" ky="0" algn="b" rotWithShape="0" blurRad="25400" dist="25400" dir="5520000">
              <a:srgbClr val="FFFFFF">
                <a:alpha val="72000"/>
              </a:srgbClr>
            </a:outerShdw>
          </a:effectLst>
          <a:uFillTx/>
          <a:latin typeface="+mn-lt"/>
          <a:ea typeface="+mn-ea"/>
          <a:cs typeface="+mn-cs"/>
          <a:sym typeface="Avenir Next"/>
        </a:defRPr>
      </a:lvl9pPr>
    </p:titleStyle>
    <p:bodyStyle>
      <a:lvl1pPr marL="444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1pPr>
      <a:lvl2pPr marL="889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2pPr>
      <a:lvl3pPr marL="1333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3pPr>
      <a:lvl4pPr marL="1778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4pPr>
      <a:lvl5pPr marL="2222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5pPr>
      <a:lvl6pPr marL="2667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6pPr>
      <a:lvl7pPr marL="3111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7pPr>
      <a:lvl8pPr marL="35560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8pPr>
      <a:lvl9pPr marL="4000500" marR="0" indent="-444500" algn="l" defTabSz="584200" rtl="0" latinLnBrk="0">
        <a:lnSpc>
          <a:spcPct val="100000"/>
        </a:lnSpc>
        <a:spcBef>
          <a:spcPts val="3200"/>
        </a:spcBef>
        <a:spcAft>
          <a:spcPts val="0"/>
        </a:spcAft>
        <a:buClrTx/>
        <a:buSzPct val="75000"/>
        <a:buFontTx/>
        <a:buChar char="•"/>
        <a:tabLst/>
        <a:defRPr b="0" baseline="0" cap="none" i="0" spc="0" strike="noStrike" sz="3600" u="none">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lvl9pPr>
    </p:bodyStyle>
    <p:otherStyle>
      <a:lvl1pPr marL="0" marR="0" indent="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1pPr>
      <a:lvl2pPr marL="0" marR="0" indent="2286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2pPr>
      <a:lvl3pPr marL="0" marR="0" indent="4572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3pPr>
      <a:lvl4pPr marL="0" marR="0" indent="6858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4pPr>
      <a:lvl5pPr marL="0" marR="0" indent="9144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5pPr>
      <a:lvl6pPr marL="0" marR="0" indent="11430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6pPr>
      <a:lvl7pPr marL="0" marR="0" indent="13716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7pPr>
      <a:lvl8pPr marL="0" marR="0" indent="16002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8pPr>
      <a:lvl9pPr marL="0" marR="0" indent="1828800" algn="ctr" defTabSz="584200" rtl="0" latinLnBrk="0">
        <a:lnSpc>
          <a:spcPct val="100000"/>
        </a:lnSpc>
        <a:spcBef>
          <a:spcPts val="0"/>
        </a:spcBef>
        <a:spcAft>
          <a:spcPts val="0"/>
        </a:spcAft>
        <a:buClrTx/>
        <a:buSzTx/>
        <a:buFontTx/>
        <a:buNone/>
        <a:tabLst/>
        <a:defRPr b="1" baseline="0" cap="all" i="0" spc="0" strike="noStrike" sz="1800" u="none">
          <a:ln>
            <a:noFill/>
          </a:ln>
          <a:solidFill>
            <a:schemeClr val="tx1"/>
          </a:solidFill>
          <a:effectLst>
            <a:outerShdw sx="100000" sy="100000" kx="0" ky="0" algn="b" rotWithShape="0" blurRad="25400" dist="25400" dir="5520000">
              <a:srgbClr val="FFFFFF">
                <a:alpha val="71999"/>
              </a:srgbClr>
            </a:outerShdw>
          </a:effectLst>
          <a:uFillTx/>
          <a:latin typeface="+mn-lt"/>
          <a:ea typeface="+mn-ea"/>
          <a:cs typeface="+mn-cs"/>
          <a:sym typeface="Avenir N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Shape 121"/>
          <p:cNvSpPr/>
          <p:nvPr>
            <p:ph type="title"/>
          </p:nvPr>
        </p:nvSpPr>
        <p:spPr>
          <a:xfrm>
            <a:off x="2909192" y="2905943"/>
            <a:ext cx="7186416" cy="3675014"/>
          </a:xfrm>
          <a:prstGeom prst="rect">
            <a:avLst/>
          </a:prstGeom>
        </p:spPr>
        <p:txBody>
          <a:bodyPr anchor="ctr"/>
          <a:lstStyle>
            <a:lvl1pPr>
              <a:lnSpc>
                <a:spcPct val="100000"/>
              </a:lnSpc>
              <a:defRPr b="0" cap="none" spc="224" sz="2800">
                <a:latin typeface="AppleGothic"/>
                <a:ea typeface="AppleGothic"/>
                <a:cs typeface="AppleGothic"/>
                <a:sym typeface="AppleGothic"/>
              </a:defRPr>
            </a:lvl1pPr>
          </a:lstStyle>
          <a:p>
            <a:pPr>
              <a:defRPr>
                <a:effectLst/>
              </a:defRPr>
            </a:pPr>
            <a:r>
              <a:t>The first American Lady of Charity was a 23-year-old wife and mother named Catherine Harkins.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0" name=""/>
          <p:cNvPicPr>
            <a:picLocks noChangeAspect="0"/>
          </p:cNvPicPr>
          <p:nvPr>
            <p:ph type="pic" idx="13"/>
          </p:nvPr>
        </p:nvPicPr>
        <p:blipFill>
          <a:blip r:embed="rId2">
            <a:extLst/>
          </a:blip>
          <a:stretch>
            <a:fillRect/>
          </a:stretch>
        </p:blipFill>
        <p:spPr>
          <a:xfrm>
            <a:off x="6413500" y="2886025"/>
            <a:ext cx="5702301" cy="3994250"/>
          </a:xfrm>
          <a:prstGeom prst="rect">
            <a:avLst/>
          </a:prstGeom>
        </p:spPr>
      </p:pic>
      <p:sp>
        <p:nvSpPr>
          <p:cNvPr id="151" name="Shape 151"/>
          <p:cNvSpPr/>
          <p:nvPr>
            <p:ph type="title"/>
          </p:nvPr>
        </p:nvSpPr>
        <p:spPr>
          <a:xfrm>
            <a:off x="901700" y="927100"/>
            <a:ext cx="5080000" cy="7734300"/>
          </a:xfrm>
          <a:prstGeom prst="rect">
            <a:avLst/>
          </a:prstGeom>
        </p:spPr>
        <p:txBody>
          <a:bodyPr anchor="ctr"/>
          <a:lstStyle>
            <a:lvl1pPr>
              <a:lnSpc>
                <a:spcPct val="100000"/>
              </a:lnSpc>
              <a:defRPr b="0" cap="none" spc="224" sz="2800">
                <a:latin typeface="AppleGothic"/>
                <a:ea typeface="AppleGothic"/>
                <a:cs typeface="AppleGothic"/>
                <a:sym typeface="AppleGothic"/>
              </a:defRPr>
            </a:lvl1pPr>
          </a:lstStyle>
          <a:p>
            <a:pPr>
              <a:defRPr>
                <a:effectLst/>
              </a:defRPr>
            </a:pPr>
            <a:r>
              <a:t>Catherine was especially concerned about educational opportunities for orphans and neglected youngsters, and involved herself in promoting healthy child development for underprivileged children living in the city.</a:t>
            </a:r>
          </a:p>
        </p:txBody>
      </p:sp>
    </p:spTree>
  </p:cSld>
  <p:clrMapOvr>
    <a:masterClrMapping/>
  </p:clrMapOvr>
  <p:transition xmlns:p14="http://schemas.microsoft.com/office/powerpoint/2010/main" spd="med" advClick="1" p14:dur="1000"/>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3" name=""/>
          <p:cNvPicPr>
            <a:picLocks noChangeAspect="0"/>
          </p:cNvPicPr>
          <p:nvPr>
            <p:ph type="pic" idx="13"/>
          </p:nvPr>
        </p:nvPicPr>
        <p:blipFill>
          <a:blip r:embed="rId2">
            <a:extLst/>
          </a:blip>
          <a:stretch>
            <a:fillRect/>
          </a:stretch>
        </p:blipFill>
        <p:spPr>
          <a:xfrm>
            <a:off x="7502574" y="1016000"/>
            <a:ext cx="3524152" cy="7734301"/>
          </a:xfrm>
          <a:prstGeom prst="rect">
            <a:avLst/>
          </a:prstGeom>
        </p:spPr>
      </p:pic>
      <p:sp>
        <p:nvSpPr>
          <p:cNvPr id="154" name="Shape 154"/>
          <p:cNvSpPr/>
          <p:nvPr>
            <p:ph type="title"/>
          </p:nvPr>
        </p:nvSpPr>
        <p:spPr>
          <a:xfrm>
            <a:off x="901700" y="927100"/>
            <a:ext cx="5080000" cy="7734300"/>
          </a:xfrm>
          <a:prstGeom prst="rect">
            <a:avLst/>
          </a:prstGeom>
        </p:spPr>
        <p:txBody>
          <a:bodyPr anchor="ctr"/>
          <a:lstStyle>
            <a:lvl1pPr defTabSz="508254">
              <a:lnSpc>
                <a:spcPct val="100000"/>
              </a:lnSpc>
              <a:defRPr b="0" cap="none" spc="194" sz="2436">
                <a:latin typeface="AppleGothic"/>
                <a:ea typeface="AppleGothic"/>
                <a:cs typeface="AppleGothic"/>
                <a:sym typeface="AppleGothic"/>
              </a:defRPr>
            </a:lvl1pPr>
          </a:lstStyle>
          <a:p>
            <a:pPr>
              <a:defRPr>
                <a:effectLst/>
              </a:defRPr>
            </a:pPr>
            <a:r>
              <a:t>Later, death claimed many members of the original founding group, so that in 1893, a reorganization of the Ladies of Charity was necessary. Fr. Stephen Paul Hueber, CM, undertook this work of reanimating the society. As years passed, the meetings of the Ladies of Charity in St. Louis transferred to the newly reorganized Guardian Angel Settlement House administered by the Daughters of Charity. With this change, the Ladies of Charity spread throughout St. Louis and the county with a membership of more than 1200 members. </a:t>
            </a:r>
          </a:p>
        </p:txBody>
      </p:sp>
    </p:spTree>
  </p:cSld>
  <p:clrMapOvr>
    <a:masterClrMapping/>
  </p:clrMapOvr>
  <p:transition xmlns:p14="http://schemas.microsoft.com/office/powerpoint/2010/main" spd="med" advClick="1" p14:dur="1000"/>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56" name=""/>
          <p:cNvPicPr>
            <a:picLocks noChangeAspect="0"/>
          </p:cNvPicPr>
          <p:nvPr>
            <p:ph type="pic" idx="13"/>
          </p:nvPr>
        </p:nvPicPr>
        <p:blipFill>
          <a:blip r:embed="rId2">
            <a:extLst/>
          </a:blip>
          <a:stretch>
            <a:fillRect/>
          </a:stretch>
        </p:blipFill>
        <p:spPr>
          <a:xfrm>
            <a:off x="6516473" y="1016000"/>
            <a:ext cx="5496354" cy="7454901"/>
          </a:xfrm>
          <a:prstGeom prst="rect">
            <a:avLst/>
          </a:prstGeom>
        </p:spPr>
      </p:pic>
      <p:sp>
        <p:nvSpPr>
          <p:cNvPr id="157" name="Shape 157"/>
          <p:cNvSpPr/>
          <p:nvPr>
            <p:ph type="title"/>
          </p:nvPr>
        </p:nvSpPr>
        <p:spPr>
          <a:xfrm>
            <a:off x="901700" y="927100"/>
            <a:ext cx="5080000" cy="7734300"/>
          </a:xfrm>
          <a:prstGeom prst="rect">
            <a:avLst/>
          </a:prstGeom>
        </p:spPr>
        <p:txBody>
          <a:bodyPr anchor="ctr"/>
          <a:lstStyle>
            <a:lvl1pPr defTabSz="525779">
              <a:lnSpc>
                <a:spcPct val="100000"/>
              </a:lnSpc>
              <a:defRPr b="0" cap="none" spc="201" sz="2520">
                <a:latin typeface="AppleGothic"/>
                <a:ea typeface="AppleGothic"/>
                <a:cs typeface="AppleGothic"/>
                <a:sym typeface="AppleGothic"/>
              </a:defRPr>
            </a:lvl1pPr>
          </a:lstStyle>
          <a:p>
            <a:pPr>
              <a:defRPr>
                <a:effectLst/>
              </a:defRPr>
            </a:pPr>
            <a:r>
              <a:t>Interestingly enough, the granddaughter of Mrs. Catherine Harkins, held the office of President of the Ladies of Charity for 19 years. Fr. Martin Hanley, CM and Father Francis Moser, CM served in turn as spiritual directors with the Ladies of Charity assisting the Daughters of Charity in their work. In the DePaul archives, there is correspondence between Catherine Harkins and her granddaughter, Marie Harkins, regarding their charity work within the Association. Catherine Harkins died in 1911.</a:t>
            </a:r>
          </a:p>
        </p:txBody>
      </p:sp>
      <p:sp>
        <p:nvSpPr>
          <p:cNvPr id="158" name="Shape 158"/>
          <p:cNvSpPr/>
          <p:nvPr/>
        </p:nvSpPr>
        <p:spPr>
          <a:xfrm>
            <a:off x="7355890" y="8407400"/>
            <a:ext cx="3804820" cy="660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1600">
                <a:solidFill>
                  <a:srgbClr val="000000"/>
                </a:solidFill>
                <a:effectLst/>
              </a:defRPr>
            </a:pPr>
            <a:r>
              <a:rPr>
                <a:latin typeface="Avenir Next Demi Bold"/>
                <a:ea typeface="Avenir Next Demi Bold"/>
                <a:cs typeface="Avenir Next Demi Bold"/>
                <a:sym typeface="Avenir Next Demi Bold"/>
              </a:rPr>
              <a:t>Artist’s impression of Catherine Harkins</a:t>
            </a:r>
            <a:endParaRPr>
              <a:latin typeface="Avenir Next Demi Bold"/>
              <a:ea typeface="Avenir Next Demi Bold"/>
              <a:cs typeface="Avenir Next Demi Bold"/>
              <a:sym typeface="Avenir Next Demi Bold"/>
            </a:endParaRPr>
          </a:p>
          <a:p>
            <a:pPr>
              <a:defRPr sz="1600">
                <a:solidFill>
                  <a:srgbClr val="000000"/>
                </a:solidFill>
                <a:effectLst/>
              </a:defRPr>
            </a:pPr>
            <a:r>
              <a:rPr>
                <a:latin typeface="Avenir Next Demi Bold"/>
                <a:ea typeface="Avenir Next Demi Bold"/>
                <a:cs typeface="Avenir Next Demi Bold"/>
                <a:sym typeface="Avenir Next Demi Bold"/>
              </a:rPr>
              <a:t> (based on newspaper obituary photo)</a:t>
            </a:r>
          </a:p>
        </p:txBody>
      </p:sp>
    </p:spTree>
  </p:cSld>
  <p:clrMapOvr>
    <a:masterClrMapping/>
  </p:clrMapOvr>
  <p:transition xmlns:p14="http://schemas.microsoft.com/office/powerpoint/2010/main" spd="med" advClick="1" p14:dur="1000"/>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0" name="Shape 160"/>
          <p:cNvSpPr/>
          <p:nvPr>
            <p:ph type="body" idx="14"/>
          </p:nvPr>
        </p:nvSpPr>
        <p:spPr>
          <a:xfrm>
            <a:off x="1579289" y="2073274"/>
            <a:ext cx="9846222" cy="939801"/>
          </a:xfrm>
          <a:prstGeom prst="rect">
            <a:avLst/>
          </a:prstGeom>
        </p:spPr>
        <p:txBody>
          <a:bodyPr/>
          <a:lstStyle>
            <a:lvl1pPr>
              <a:lnSpc>
                <a:spcPct val="100000"/>
              </a:lnSpc>
              <a:spcBef>
                <a:spcPts val="0"/>
              </a:spcBef>
              <a:defRPr sz="2400"/>
            </a:lvl1pPr>
          </a:lstStyle>
          <a:p>
            <a:pPr/>
            <a:r>
              <a:t>text prepared by Sister Frances Ryan, DC, LCUSA Spiritual Moderator, DePaul University</a:t>
            </a:r>
          </a:p>
        </p:txBody>
      </p:sp>
      <p:sp>
        <p:nvSpPr>
          <p:cNvPr id="161" name="Shape 161"/>
          <p:cNvSpPr/>
          <p:nvPr/>
        </p:nvSpPr>
        <p:spPr>
          <a:xfrm>
            <a:off x="2295588" y="4086225"/>
            <a:ext cx="8413624" cy="359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defRPr sz="1800">
                <a:effectLst/>
              </a:defRPr>
            </a:pPr>
            <a:r>
              <a:t>References:</a:t>
            </a:r>
          </a:p>
          <a:p>
            <a:pPr algn="l">
              <a:defRPr sz="1800">
                <a:effectLst/>
              </a:defRPr>
            </a:pPr>
            <a:r>
              <a:t>Betty Ann McNeil, DC (2000) Paper presented to the Ladies of Charity of the</a:t>
            </a:r>
          </a:p>
          <a:p>
            <a:pPr algn="l">
              <a:defRPr sz="1800">
                <a:effectLst/>
              </a:defRPr>
            </a:pPr>
            <a:r>
              <a:t>United States, “Vincentian Women of Faith and Mission’ – September 19 – 2000</a:t>
            </a:r>
          </a:p>
          <a:p>
            <a:pPr algn="l">
              <a:defRPr sz="1800">
                <a:effectLst/>
              </a:defRPr>
            </a:pPr>
            <a:r>
              <a:t>ALCUS Annual Meeting, St. Louis, Missouri, USA. pp:1-11</a:t>
            </a:r>
          </a:p>
          <a:p>
            <a:pPr algn="l">
              <a:defRPr sz="1800">
                <a:effectLst/>
              </a:defRPr>
            </a:pPr>
            <a:r>
              <a:t>http://famvin.org/wiki/Vincentian_Women_of_Faith_and_Mission</a:t>
            </a:r>
          </a:p>
          <a:p>
            <a:pPr algn="l">
              <a:defRPr sz="1800">
                <a:effectLst/>
              </a:defRPr>
            </a:pPr>
            <a:r>
              <a:t>Obituary: Catherine Harkins Drake, 1911- DePaul University Special Collections,</a:t>
            </a:r>
          </a:p>
          <a:p>
            <a:pPr algn="l">
              <a:defRPr sz="1800">
                <a:effectLst/>
              </a:defRPr>
            </a:pPr>
            <a:r>
              <a:t>Ladies of Charity (LCUSA-AIC archives)</a:t>
            </a:r>
          </a:p>
          <a:p>
            <a:pPr algn="l">
              <a:defRPr sz="1800">
                <a:effectLst/>
              </a:defRPr>
            </a:pPr>
            <a:r>
              <a:t>John Zimmerman, CM, (1982). ‘Homily for the One Hundred Twenty-Fifth</a:t>
            </a:r>
          </a:p>
          <a:p>
            <a:pPr algn="l">
              <a:defRPr sz="1800">
                <a:effectLst/>
              </a:defRPr>
            </a:pPr>
            <a:r>
              <a:t>Anniversary of Service to the Poor by the Ladies of Charity’ (unpublished)</a:t>
            </a:r>
          </a:p>
          <a:p>
            <a:pPr algn="l">
              <a:defRPr sz="1800">
                <a:effectLst/>
              </a:defRPr>
            </a:pPr>
            <a:r>
              <a:t>St. Vincent DePaul Church, St. Louis, Missouri, November 27, 1982-DePaul</a:t>
            </a:r>
          </a:p>
          <a:p>
            <a:pPr algn="l">
              <a:defRPr sz="1800">
                <a:effectLst/>
              </a:defRPr>
            </a:pPr>
            <a:r>
              <a:t>University: Ladies of Charity Archives (LCUSA)- pp.1-8.</a:t>
            </a:r>
          </a:p>
        </p:txBody>
      </p:sp>
    </p:spTree>
  </p:cSld>
  <p:clrMapOvr>
    <a:masterClrMapping/>
  </p:clrMapOvr>
  <p:transition xmlns:p14="http://schemas.microsoft.com/office/powerpoint/2010/main" spd="med" advClick="1" p14:dur="1000"/>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3" name=""/>
          <p:cNvPicPr>
            <a:picLocks noChangeAspect="0"/>
          </p:cNvPicPr>
          <p:nvPr>
            <p:ph type="pic" idx="13"/>
          </p:nvPr>
        </p:nvPicPr>
        <p:blipFill>
          <a:blip r:embed="rId2">
            <a:extLst/>
          </a:blip>
          <a:stretch>
            <a:fillRect/>
          </a:stretch>
        </p:blipFill>
        <p:spPr>
          <a:xfrm>
            <a:off x="1202256" y="445243"/>
            <a:ext cx="10600288" cy="5363917"/>
          </a:xfrm>
          <a:prstGeom prst="rect">
            <a:avLst/>
          </a:prstGeom>
        </p:spPr>
      </p:pic>
      <p:sp>
        <p:nvSpPr>
          <p:cNvPr id="124" name="Shape 124"/>
          <p:cNvSpPr/>
          <p:nvPr>
            <p:ph type="title"/>
          </p:nvPr>
        </p:nvSpPr>
        <p:spPr>
          <a:xfrm>
            <a:off x="1104949" y="5919564"/>
            <a:ext cx="10794902" cy="3112741"/>
          </a:xfrm>
          <a:prstGeom prst="rect">
            <a:avLst/>
          </a:prstGeom>
        </p:spPr>
        <p:txBody>
          <a:bodyPr anchor="ctr"/>
          <a:lstStyle>
            <a:lvl1pPr defTabSz="502412">
              <a:lnSpc>
                <a:spcPct val="100000"/>
              </a:lnSpc>
              <a:defRPr b="0" cap="none" spc="192" sz="2408">
                <a:latin typeface="AppleGothic"/>
                <a:ea typeface="AppleGothic"/>
                <a:cs typeface="AppleGothic"/>
                <a:sym typeface="AppleGothic"/>
              </a:defRPr>
            </a:lvl1pPr>
          </a:lstStyle>
          <a:p>
            <a:pPr>
              <a:defRPr>
                <a:effectLst/>
              </a:defRPr>
            </a:pPr>
            <a:r>
              <a:t>Once again, we see how apparently ordinary circumstances were the indications of God’s Providence. Catherine Harkins was born in the Cove of Cork, Ireland. She was educated at St. Ann’s School in Pottsville, Pennsylvania, at that time conducted by Mother Seton’s Sisters from Emmitsburg, Maryland. From the Sisters, she certainly learned about St. Vincent de Paul and his works of charity towards the poor, whom he always referred to as “Our Lords and Masters”.</a:t>
            </a:r>
          </a:p>
        </p:txBody>
      </p:sp>
      <p:sp>
        <p:nvSpPr>
          <p:cNvPr id="125" name="Shape 125"/>
          <p:cNvSpPr/>
          <p:nvPr/>
        </p:nvSpPr>
        <p:spPr>
          <a:xfrm>
            <a:off x="8639454" y="5251450"/>
            <a:ext cx="3015692" cy="520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6F5F4"/>
                </a:solidFill>
                <a:latin typeface="Avenir Next Demi Bold"/>
                <a:ea typeface="Avenir Next Demi Bold"/>
                <a:cs typeface="Avenir Next Demi Bold"/>
                <a:sym typeface="Avenir Next Demi Bold"/>
              </a:defRPr>
            </a:lvl1pPr>
          </a:lstStyle>
          <a:p>
            <a:pPr>
              <a:defRPr>
                <a:latin typeface="Avenir Next Medium"/>
                <a:ea typeface="Avenir Next Medium"/>
                <a:cs typeface="Avenir Next Medium"/>
                <a:sym typeface="Avenir Next Medium"/>
              </a:defRPr>
            </a:pPr>
            <a:r>
              <a:rPr>
                <a:latin typeface="Avenir Next Demi Bold"/>
                <a:ea typeface="Avenir Next Demi Bold"/>
                <a:cs typeface="Avenir Next Demi Bold"/>
                <a:sym typeface="Avenir Next Demi Bold"/>
              </a:rPr>
              <a:t>View of Pottsville, PA</a:t>
            </a:r>
          </a:p>
        </p:txBody>
      </p:sp>
    </p:spTree>
  </p:cSld>
  <p:clrMapOvr>
    <a:masterClrMapping/>
  </p:clrMapOvr>
  <p:transition xmlns:p14="http://schemas.microsoft.com/office/powerpoint/2010/main" spd="med" advClick="1" p14:dur="1000"/>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27" name=""/>
          <p:cNvPicPr>
            <a:picLocks noChangeAspect="0"/>
          </p:cNvPicPr>
          <p:nvPr>
            <p:ph type="pic" idx="13"/>
          </p:nvPr>
        </p:nvPicPr>
        <p:blipFill>
          <a:blip r:embed="rId2">
            <a:extLst/>
          </a:blip>
          <a:stretch>
            <a:fillRect/>
          </a:stretch>
        </p:blipFill>
        <p:spPr>
          <a:xfrm>
            <a:off x="6413500" y="1016000"/>
            <a:ext cx="5702300" cy="7734300"/>
          </a:xfrm>
          <a:prstGeom prst="rect">
            <a:avLst/>
          </a:prstGeom>
        </p:spPr>
      </p:pic>
      <p:sp>
        <p:nvSpPr>
          <p:cNvPr id="128" name="Shape 128"/>
          <p:cNvSpPr/>
          <p:nvPr>
            <p:ph type="title"/>
          </p:nvPr>
        </p:nvSpPr>
        <p:spPr>
          <a:xfrm>
            <a:off x="901700" y="927100"/>
            <a:ext cx="5080000" cy="7734300"/>
          </a:xfrm>
          <a:prstGeom prst="rect">
            <a:avLst/>
          </a:prstGeom>
        </p:spPr>
        <p:txBody>
          <a:bodyPr anchor="ctr"/>
          <a:lstStyle>
            <a:lvl1pPr>
              <a:lnSpc>
                <a:spcPct val="100000"/>
              </a:lnSpc>
              <a:defRPr b="0" cap="none" spc="224" sz="2800">
                <a:latin typeface="AppleGothic"/>
                <a:ea typeface="AppleGothic"/>
                <a:cs typeface="AppleGothic"/>
                <a:sym typeface="AppleGothic"/>
              </a:defRPr>
            </a:lvl1pPr>
          </a:lstStyle>
          <a:p>
            <a:pPr>
              <a:defRPr>
                <a:effectLst/>
              </a:defRPr>
            </a:pPr>
            <a:r>
              <a:t>After her marriage to Captain Hugh Harkins, a Mississippi steamboat owner, in 1853, she and her husband settled in St. Louis in 1857, residing in St. Vincent de Paul parish.</a:t>
            </a:r>
          </a:p>
        </p:txBody>
      </p:sp>
      <p:sp>
        <p:nvSpPr>
          <p:cNvPr id="129" name="Shape 129"/>
          <p:cNvSpPr/>
          <p:nvPr/>
        </p:nvSpPr>
        <p:spPr>
          <a:xfrm>
            <a:off x="7069683" y="8381999"/>
            <a:ext cx="181183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rgbClr val="C8C1B8"/>
                </a:solidFill>
                <a:effectLst>
                  <a:outerShdw sx="100000" sy="100000" kx="0" ky="0" algn="b" rotWithShape="0" blurRad="76200" dist="63500" dir="18900000">
                    <a:srgbClr val="000000"/>
                  </a:outerShdw>
                </a:effectLst>
                <a:latin typeface="Avenir Next Demi Bold"/>
                <a:ea typeface="Avenir Next Demi Bold"/>
                <a:cs typeface="Avenir Next Demi Bold"/>
                <a:sym typeface="Avenir Next Demi Bold"/>
              </a:defRPr>
            </a:lvl1pPr>
          </a:lstStyle>
          <a:p>
            <a:pPr>
              <a:defRPr>
                <a:latin typeface="Avenir Next Medium"/>
                <a:ea typeface="Avenir Next Medium"/>
                <a:cs typeface="Avenir Next Medium"/>
                <a:sym typeface="Avenir Next Medium"/>
              </a:defRPr>
            </a:pPr>
            <a:r>
              <a:rPr>
                <a:latin typeface="Avenir Next Demi Bold"/>
                <a:ea typeface="Avenir Next Demi Bold"/>
                <a:cs typeface="Avenir Next Demi Bold"/>
                <a:sym typeface="Avenir Next Demi Bold"/>
              </a:rPr>
              <a:t>Artist’s impression</a:t>
            </a:r>
          </a:p>
        </p:txBody>
      </p:sp>
    </p:spTree>
  </p:cSld>
  <p:clrMapOvr>
    <a:masterClrMapping/>
  </p:clrMapOvr>
  <p:transition xmlns:p14="http://schemas.microsoft.com/office/powerpoint/2010/main" spd="med" advClick="1" p14:dur="1000"/>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1" name=""/>
          <p:cNvPicPr>
            <a:picLocks noChangeAspect="0"/>
          </p:cNvPicPr>
          <p:nvPr>
            <p:ph type="pic" idx="13"/>
          </p:nvPr>
        </p:nvPicPr>
        <p:blipFill>
          <a:blip r:embed="rId2">
            <a:extLst/>
          </a:blip>
          <a:stretch>
            <a:fillRect/>
          </a:stretch>
        </p:blipFill>
        <p:spPr>
          <a:xfrm>
            <a:off x="6407149" y="1948557"/>
            <a:ext cx="5702301" cy="5691386"/>
          </a:xfrm>
          <a:prstGeom prst="rect">
            <a:avLst/>
          </a:prstGeom>
        </p:spPr>
      </p:pic>
      <p:sp>
        <p:nvSpPr>
          <p:cNvPr id="132" name="Shape 132"/>
          <p:cNvSpPr/>
          <p:nvPr>
            <p:ph type="title"/>
          </p:nvPr>
        </p:nvSpPr>
        <p:spPr>
          <a:xfrm>
            <a:off x="901700" y="927100"/>
            <a:ext cx="5080000" cy="7734300"/>
          </a:xfrm>
          <a:prstGeom prst="rect">
            <a:avLst/>
          </a:prstGeom>
        </p:spPr>
        <p:txBody>
          <a:bodyPr anchor="ctr"/>
          <a:lstStyle>
            <a:lvl1pPr defTabSz="525779">
              <a:lnSpc>
                <a:spcPct val="100000"/>
              </a:lnSpc>
              <a:defRPr b="0" cap="none" spc="201" sz="2520">
                <a:latin typeface="AppleGothic"/>
                <a:ea typeface="AppleGothic"/>
                <a:cs typeface="AppleGothic"/>
                <a:sym typeface="AppleGothic"/>
              </a:defRPr>
            </a:lvl1pPr>
          </a:lstStyle>
          <a:p>
            <a:pPr>
              <a:defRPr>
                <a:effectLst/>
              </a:defRPr>
            </a:pPr>
            <a:r>
              <a:t>Shortly after the move to St. Louis, Mrs. Harkins had a dream of St. Vincent walking through snow-covered streets and gathering neglected children under his cloak. He spoke to her and directed her to help the poor also. Three times, the dream was repeated, so Catherine decided to mention it in confession. The confessor, probably Father Peter O’Neill, CM, told her to pray for enlightenment, that he would offer Mass for this same intention, and that she should come back to the same confessional on the next day.</a:t>
            </a:r>
          </a:p>
        </p:txBody>
      </p:sp>
    </p:spTree>
  </p:cSld>
  <p:clrMapOvr>
    <a:masterClrMapping/>
  </p:clrMapOvr>
  <p:transition xmlns:p14="http://schemas.microsoft.com/office/powerpoint/2010/main" spd="med" advClick="1" p14:dur="1000"/>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4" name=""/>
          <p:cNvPicPr>
            <a:picLocks noChangeAspect="0"/>
          </p:cNvPicPr>
          <p:nvPr>
            <p:ph type="pic" idx="13"/>
          </p:nvPr>
        </p:nvPicPr>
        <p:blipFill>
          <a:blip r:embed="rId2">
            <a:extLst/>
          </a:blip>
          <a:stretch>
            <a:fillRect/>
          </a:stretch>
        </p:blipFill>
        <p:spPr>
          <a:xfrm>
            <a:off x="8535044" y="624730"/>
            <a:ext cx="3526285" cy="8237440"/>
          </a:xfrm>
          <a:prstGeom prst="rect">
            <a:avLst/>
          </a:prstGeom>
        </p:spPr>
      </p:pic>
      <p:sp>
        <p:nvSpPr>
          <p:cNvPr id="135" name="Shape 135"/>
          <p:cNvSpPr/>
          <p:nvPr>
            <p:ph type="title"/>
          </p:nvPr>
        </p:nvSpPr>
        <p:spPr>
          <a:xfrm>
            <a:off x="901700" y="927100"/>
            <a:ext cx="6258570" cy="7734300"/>
          </a:xfrm>
          <a:prstGeom prst="rect">
            <a:avLst/>
          </a:prstGeom>
        </p:spPr>
        <p:txBody>
          <a:bodyPr anchor="ctr"/>
          <a:lstStyle/>
          <a:p>
            <a:pPr>
              <a:lnSpc>
                <a:spcPct val="100000"/>
              </a:lnSpc>
              <a:defRPr b="0" cap="none" spc="224" sz="2800">
                <a:effectLst/>
                <a:latin typeface="AppleGothic"/>
                <a:ea typeface="AppleGothic"/>
                <a:cs typeface="AppleGothic"/>
                <a:sym typeface="AppleGothic"/>
              </a:defRPr>
            </a:pPr>
            <a:r>
              <a:t>She did as directed, but found that the confessor of the previous day had been missioned to New Orleans. In his place was Father Urban Gagnepain, CM, who listened to her story with interest, promised to offer Mass for guidance, and asked her to continue her prayers. Later, he advised her to gather together some assistants to form a society to care for the poor, adding that:</a:t>
            </a:r>
          </a:p>
          <a:p>
            <a:pPr>
              <a:lnSpc>
                <a:spcPct val="100000"/>
              </a:lnSpc>
              <a:defRPr b="0" cap="none" spc="224" sz="2800">
                <a:effectLst/>
                <a:latin typeface="AppleGothic"/>
                <a:ea typeface="AppleGothic"/>
                <a:cs typeface="AppleGothic"/>
                <a:sym typeface="AppleGothic"/>
              </a:defRPr>
            </a:pPr>
          </a:p>
          <a:p>
            <a:pPr>
              <a:lnSpc>
                <a:spcPct val="100000"/>
              </a:lnSpc>
              <a:defRPr b="0" cap="none" spc="224" sz="2800">
                <a:effectLst/>
                <a:latin typeface="AppleGothic"/>
                <a:ea typeface="AppleGothic"/>
                <a:cs typeface="AppleGothic"/>
                <a:sym typeface="AppleGothic"/>
              </a:defRPr>
            </a:pPr>
            <a:r>
              <a:t>“If the work is not from God, it will not progress.”</a:t>
            </a:r>
          </a:p>
        </p:txBody>
      </p:sp>
    </p:spTree>
  </p:cSld>
  <p:clrMapOvr>
    <a:masterClrMapping/>
  </p:clrMapOvr>
  <p:transition xmlns:p14="http://schemas.microsoft.com/office/powerpoint/2010/main" spd="med" advClick="1" p14:dur="1000"/>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37" name=""/>
          <p:cNvPicPr>
            <a:picLocks noChangeAspect="0"/>
          </p:cNvPicPr>
          <p:nvPr>
            <p:ph type="pic" idx="13"/>
          </p:nvPr>
        </p:nvPicPr>
        <p:blipFill>
          <a:blip r:embed="rId2">
            <a:extLst/>
          </a:blip>
          <a:stretch>
            <a:fillRect/>
          </a:stretch>
        </p:blipFill>
        <p:spPr>
          <a:xfrm>
            <a:off x="6413500" y="1016000"/>
            <a:ext cx="5702300" cy="7734300"/>
          </a:xfrm>
          <a:prstGeom prst="rect">
            <a:avLst/>
          </a:prstGeom>
        </p:spPr>
      </p:pic>
      <p:sp>
        <p:nvSpPr>
          <p:cNvPr id="138" name="Shape 138"/>
          <p:cNvSpPr/>
          <p:nvPr>
            <p:ph type="title"/>
          </p:nvPr>
        </p:nvSpPr>
        <p:spPr>
          <a:xfrm>
            <a:off x="901700" y="927100"/>
            <a:ext cx="5080000" cy="7734300"/>
          </a:xfrm>
          <a:prstGeom prst="rect">
            <a:avLst/>
          </a:prstGeom>
        </p:spPr>
        <p:txBody>
          <a:bodyPr anchor="ctr"/>
          <a:lstStyle>
            <a:lvl1pPr defTabSz="525779">
              <a:lnSpc>
                <a:spcPct val="100000"/>
              </a:lnSpc>
              <a:defRPr b="0" cap="none" spc="201" sz="2520">
                <a:latin typeface="AppleGothic"/>
                <a:ea typeface="AppleGothic"/>
                <a:cs typeface="AppleGothic"/>
                <a:sym typeface="AppleGothic"/>
              </a:defRPr>
            </a:lvl1pPr>
          </a:lstStyle>
          <a:p>
            <a:pPr>
              <a:defRPr>
                <a:effectLst/>
              </a:defRPr>
            </a:pPr>
            <a:r>
              <a:t>This Association was formed on December 8, 1857, and called the Association of the Ladies of Charity. It consisted, at the beginning, of 12 members. Mrs. Catherine Harkins was the first President. Providentially, this association was founded at the same time of the Panic of 1857 causing a depression which was to continue until the beginning of the Civil War. There were many hungry poor in those days, and so, the Ladies of Charity found many unfortunates to be the beneficiaries of their charitable services.</a:t>
            </a:r>
          </a:p>
        </p:txBody>
      </p:sp>
    </p:spTree>
  </p:cSld>
  <p:clrMapOvr>
    <a:masterClrMapping/>
  </p:clrMapOvr>
  <p:transition xmlns:p14="http://schemas.microsoft.com/office/powerpoint/2010/main" spd="med" advClick="1" p14:dur="1000"/>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0" name=""/>
          <p:cNvPicPr>
            <a:picLocks noChangeAspect="0"/>
          </p:cNvPicPr>
          <p:nvPr>
            <p:ph type="pic" idx="13"/>
          </p:nvPr>
        </p:nvPicPr>
        <p:blipFill>
          <a:blip r:embed="rId2">
            <a:extLst/>
          </a:blip>
          <a:stretch>
            <a:fillRect/>
          </a:stretch>
        </p:blipFill>
        <p:spPr>
          <a:xfrm>
            <a:off x="6413500" y="1016000"/>
            <a:ext cx="5702300" cy="7734300"/>
          </a:xfrm>
          <a:prstGeom prst="rect">
            <a:avLst/>
          </a:prstGeom>
        </p:spPr>
      </p:pic>
      <p:sp>
        <p:nvSpPr>
          <p:cNvPr id="141" name="Shape 141"/>
          <p:cNvSpPr/>
          <p:nvPr>
            <p:ph type="title"/>
          </p:nvPr>
        </p:nvSpPr>
        <p:spPr>
          <a:xfrm>
            <a:off x="901700" y="927100"/>
            <a:ext cx="5080000" cy="7734300"/>
          </a:xfrm>
          <a:prstGeom prst="rect">
            <a:avLst/>
          </a:prstGeom>
        </p:spPr>
        <p:txBody>
          <a:bodyPr anchor="ctr"/>
          <a:lstStyle>
            <a:lvl1pPr defTabSz="543305">
              <a:lnSpc>
                <a:spcPct val="100000"/>
              </a:lnSpc>
              <a:defRPr b="0" cap="none" spc="208" sz="2604">
                <a:latin typeface="AppleGothic"/>
                <a:ea typeface="AppleGothic"/>
                <a:cs typeface="AppleGothic"/>
                <a:sym typeface="AppleGothic"/>
              </a:defRPr>
            </a:lvl1pPr>
          </a:lstStyle>
          <a:p>
            <a:pPr>
              <a:defRPr>
                <a:effectLst/>
              </a:defRPr>
            </a:pPr>
            <a:r>
              <a:t>When in 1859, Archbishop Peter Richard Kenrick asked the Daughters of Charity to staff the House of the Guardian Angel for orphan girls, the Ladies of Charity immediately began to aid and assist them in their work. In that same year of 1859, Father Gagnepain was missioned to New Orleans. In a letter to Catherine Harkins in January, 1860, he tells of founding the Ladies of Charity at St. Joseph parish in New Orleans with 22 members in the founding group.</a:t>
            </a:r>
          </a:p>
        </p:txBody>
      </p:sp>
    </p:spTree>
  </p:cSld>
  <p:clrMapOvr>
    <a:masterClrMapping/>
  </p:clrMapOvr>
  <p:transition xmlns:p14="http://schemas.microsoft.com/office/powerpoint/2010/main" spd="med" advClick="1" p14:dur="1000"/>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3" name=""/>
          <p:cNvPicPr>
            <a:picLocks noChangeAspect="0"/>
          </p:cNvPicPr>
          <p:nvPr>
            <p:ph type="pic" idx="13"/>
          </p:nvPr>
        </p:nvPicPr>
        <p:blipFill>
          <a:blip r:embed="rId2">
            <a:extLst/>
          </a:blip>
          <a:stretch>
            <a:fillRect/>
          </a:stretch>
        </p:blipFill>
        <p:spPr>
          <a:xfrm>
            <a:off x="6413500" y="1016000"/>
            <a:ext cx="5702300" cy="7734300"/>
          </a:xfrm>
          <a:prstGeom prst="rect">
            <a:avLst/>
          </a:prstGeom>
        </p:spPr>
      </p:pic>
      <p:sp>
        <p:nvSpPr>
          <p:cNvPr id="144" name="Shape 144"/>
          <p:cNvSpPr/>
          <p:nvPr>
            <p:ph type="title"/>
          </p:nvPr>
        </p:nvSpPr>
        <p:spPr>
          <a:xfrm>
            <a:off x="901700" y="927100"/>
            <a:ext cx="5080000" cy="7734300"/>
          </a:xfrm>
          <a:prstGeom prst="rect">
            <a:avLst/>
          </a:prstGeom>
        </p:spPr>
        <p:txBody>
          <a:bodyPr anchor="ctr"/>
          <a:lstStyle/>
          <a:p>
            <a:pPr defTabSz="578358">
              <a:lnSpc>
                <a:spcPct val="100000"/>
              </a:lnSpc>
              <a:defRPr b="0" cap="none" spc="221" sz="2772">
                <a:effectLst/>
                <a:latin typeface="AppleGothic"/>
                <a:ea typeface="AppleGothic"/>
                <a:cs typeface="AppleGothic"/>
                <a:sym typeface="AppleGothic"/>
              </a:defRPr>
            </a:pPr>
            <a:r>
              <a:t>Later, Catherine as wife and mother was widowed and remarried to Mr. Elmer Drake in 1884. She continued to work with the Daughters of Charity in St. Louis. Twice widowed, she raised three children, was a grandmother with</a:t>
            </a:r>
          </a:p>
          <a:p>
            <a:pPr defTabSz="578358">
              <a:lnSpc>
                <a:spcPct val="100000"/>
              </a:lnSpc>
              <a:defRPr b="0" cap="none" spc="221" sz="2772">
                <a:effectLst/>
                <a:latin typeface="AppleGothic"/>
                <a:ea typeface="AppleGothic"/>
                <a:cs typeface="AppleGothic"/>
                <a:sym typeface="AppleGothic"/>
              </a:defRPr>
            </a:pPr>
            <a:r>
              <a:t>18 grandchildren and great grandmother having 4 great grandchildren, yet she maintained a zeal in serving her neighbor.</a:t>
            </a:r>
          </a:p>
          <a:p>
            <a:pPr defTabSz="578358">
              <a:lnSpc>
                <a:spcPct val="100000"/>
              </a:lnSpc>
              <a:defRPr b="0" cap="none" spc="221" sz="2772">
                <a:effectLst/>
                <a:latin typeface="AppleGothic"/>
                <a:ea typeface="AppleGothic"/>
                <a:cs typeface="AppleGothic"/>
                <a:sym typeface="AppleGothic"/>
              </a:defRPr>
            </a:pPr>
            <a:r>
              <a:t>Her children were Hugh C., Urban V., and Marie Victorine Harkins.</a:t>
            </a:r>
          </a:p>
        </p:txBody>
      </p:sp>
      <p:sp>
        <p:nvSpPr>
          <p:cNvPr id="145" name="Shape 145"/>
          <p:cNvSpPr/>
          <p:nvPr/>
        </p:nvSpPr>
        <p:spPr>
          <a:xfrm>
            <a:off x="6574383" y="8356599"/>
            <a:ext cx="1811834" cy="381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600">
                <a:solidFill>
                  <a:schemeClr val="accent4"/>
                </a:solidFill>
                <a:latin typeface="Avenir Next Demi Bold"/>
                <a:ea typeface="Avenir Next Demi Bold"/>
                <a:cs typeface="Avenir Next Demi Bold"/>
                <a:sym typeface="Avenir Next Demi Bold"/>
              </a:defRPr>
            </a:lvl1pPr>
          </a:lstStyle>
          <a:p>
            <a:pPr>
              <a:defRPr>
                <a:effectLst/>
                <a:latin typeface="Avenir Next Medium"/>
                <a:ea typeface="Avenir Next Medium"/>
                <a:cs typeface="Avenir Next Medium"/>
                <a:sym typeface="Avenir Next Medium"/>
              </a:defRPr>
            </a:pPr>
            <a:r>
              <a:rPr>
                <a:latin typeface="Avenir Next Demi Bold"/>
                <a:ea typeface="Avenir Next Demi Bold"/>
                <a:cs typeface="Avenir Next Demi Bold"/>
                <a:sym typeface="Avenir Next Demi Bold"/>
              </a:rPr>
              <a:t>Artist’s impression</a:t>
            </a:r>
          </a:p>
        </p:txBody>
      </p:sp>
    </p:spTree>
  </p:cSld>
  <p:clrMapOvr>
    <a:masterClrMapping/>
  </p:clrMapOvr>
  <p:transition xmlns:p14="http://schemas.microsoft.com/office/powerpoint/2010/main" spd="med" advClick="1" p14:dur="1000"/>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147" name=""/>
          <p:cNvPicPr>
            <a:picLocks noChangeAspect="0"/>
          </p:cNvPicPr>
          <p:nvPr>
            <p:ph type="pic" idx="13"/>
          </p:nvPr>
        </p:nvPicPr>
        <p:blipFill>
          <a:blip r:embed="rId2">
            <a:extLst/>
          </a:blip>
          <a:stretch>
            <a:fillRect/>
          </a:stretch>
        </p:blipFill>
        <p:spPr>
          <a:xfrm>
            <a:off x="6413500" y="2474019"/>
            <a:ext cx="5702300" cy="4805562"/>
          </a:xfrm>
          <a:prstGeom prst="rect">
            <a:avLst/>
          </a:prstGeom>
        </p:spPr>
      </p:pic>
      <p:sp>
        <p:nvSpPr>
          <p:cNvPr id="148" name="Shape 148"/>
          <p:cNvSpPr/>
          <p:nvPr>
            <p:ph type="title"/>
          </p:nvPr>
        </p:nvSpPr>
        <p:spPr>
          <a:xfrm>
            <a:off x="901700" y="927100"/>
            <a:ext cx="5080000" cy="7734300"/>
          </a:xfrm>
          <a:prstGeom prst="rect">
            <a:avLst/>
          </a:prstGeom>
        </p:spPr>
        <p:txBody>
          <a:bodyPr anchor="ctr"/>
          <a:lstStyle/>
          <a:p>
            <a:pPr defTabSz="525779">
              <a:lnSpc>
                <a:spcPct val="100000"/>
              </a:lnSpc>
              <a:defRPr b="0" cap="none" spc="201" sz="2520">
                <a:effectLst/>
                <a:latin typeface="AppleGothic"/>
                <a:ea typeface="AppleGothic"/>
                <a:cs typeface="AppleGothic"/>
                <a:sym typeface="AppleGothic"/>
              </a:defRPr>
            </a:pPr>
            <a:r>
              <a:t>Catherine collaborated with Vincentian priests and Daughters of Charity in establishing the Ladies of Charity in the United States and became the founding president. She launched its early social ministry outreach projects in collaboration with the Vincentian Family.</a:t>
            </a:r>
          </a:p>
          <a:p>
            <a:pPr defTabSz="525779">
              <a:lnSpc>
                <a:spcPct val="100000"/>
              </a:lnSpc>
              <a:defRPr b="0" cap="none" spc="201" sz="2520">
                <a:effectLst/>
                <a:latin typeface="AppleGothic"/>
                <a:ea typeface="AppleGothic"/>
                <a:cs typeface="AppleGothic"/>
                <a:sym typeface="AppleGothic"/>
              </a:defRPr>
            </a:pPr>
            <a:r>
              <a:t>As a widow who became a leader in charity, Catherine had a keen interest in the education of young children and social supports for orphans, the elderly and needy families living at the brink of poverty, especially the most vulnerable like widows with young children.</a:t>
            </a:r>
          </a:p>
        </p:txBody>
      </p:sp>
    </p:spTree>
  </p:cSld>
  <p:clrMapOvr>
    <a:masterClrMapping/>
  </p:clrMapOvr>
  <p:transition xmlns:p14="http://schemas.microsoft.com/office/powerpoint/2010/main" spd="med" advClick="1" p14:dur="1000"/>
</p:sld>
</file>

<file path=ppt/theme/_rels/theme1.xml.rels><?xml version="1.0" encoding="UTF-8" standalone="yes"?><Relationships xmlns="http://schemas.openxmlformats.org/package/2006/relationships"><Relationship Id="rId1" Type="http://schemas.openxmlformats.org/officeDocument/2006/relationships/image" Target="../media/image2.png"/></Relationships>

</file>

<file path=ppt/theme/_rels/theme2.xml.rels><?xml version="1.0" encoding="UTF-8" standalone="yes"?><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xmlns:r="http://schemas.openxmlformats.org/officeDocument/2006/relationships" name="New_Template5">
  <a:themeElements>
    <a:clrScheme name="New_Template5">
      <a:dk1>
        <a:srgbClr val="5E524C"/>
      </a:dk1>
      <a:lt1>
        <a:srgbClr val="12455E"/>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5">
  <a:themeElements>
    <a:clrScheme name="New_Template5">
      <a:dk1>
        <a:srgbClr val="000000"/>
      </a:dk1>
      <a:lt1>
        <a:srgbClr val="FFFFFF"/>
      </a:lt1>
      <a:dk2>
        <a:srgbClr val="615E5A"/>
      </a:dk2>
      <a:lt2>
        <a:srgbClr val="C8C1B8"/>
      </a:lt2>
      <a:accent1>
        <a:srgbClr val="899DBD"/>
      </a:accent1>
      <a:accent2>
        <a:srgbClr val="74A198"/>
      </a:accent2>
      <a:accent3>
        <a:srgbClr val="8A9759"/>
      </a:accent3>
      <a:accent4>
        <a:srgbClr val="CBA466"/>
      </a:accent4>
      <a:accent5>
        <a:srgbClr val="BB7B3F"/>
      </a:accent5>
      <a:accent6>
        <a:srgbClr val="BA6C5B"/>
      </a:accent6>
      <a:hlink>
        <a:srgbClr val="0000FF"/>
      </a:hlink>
      <a:folHlink>
        <a:srgbClr val="FF00FF"/>
      </a:folHlink>
    </a:clrScheme>
    <a:fontScheme name="New_Template5">
      <a:majorFont>
        <a:latin typeface="Avenir Next"/>
        <a:ea typeface="Avenir Next"/>
        <a:cs typeface="Avenir Next"/>
      </a:majorFont>
      <a:minorFont>
        <a:latin typeface="Avenir Next"/>
        <a:ea typeface="Avenir Next"/>
        <a:cs typeface="Avenir Next"/>
      </a:minorFont>
    </a:fontScheme>
    <a:fmtScheme name="New_Templat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
          <a:effectLst>
            <a:outerShdw sx="100000" sy="100000" kx="0" ky="0" algn="b" rotWithShape="0" blurRad="38100" dist="25400" dir="5760000">
              <a:srgbClr val="FFFFFF">
                <a:alpha val="3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760000">
            <a:srgbClr val="FFFFFF">
              <a:alpha val="3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3E3B39"/>
            </a:solidFill>
            <a:effectLst>
              <a:outerShdw sx="100000" sy="100000" kx="0" ky="0" algn="b" rotWithShape="0" blurRad="25400" dist="12700" dir="4920000">
                <a:srgbClr val="FFFFFF">
                  <a:alpha val="50000"/>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575451">
              <a:alpha val="90000"/>
            </a:srgbClr>
          </a:solidFill>
          <a:prstDash val="solid"/>
          <a:miter lim="400000"/>
        </a:ln>
        <a:effectLst>
          <a:outerShdw sx="100000" sy="100000" kx="0" ky="0" algn="b" rotWithShape="0" blurRad="25400" dist="25400" dir="5520000">
            <a:srgbClr val="FFFFFF">
              <a:alpha val="7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1" spc="0" strike="noStrike" sz="3200" u="none" kumimoji="0" normalizeH="0">
            <a:ln>
              <a:noFill/>
            </a:ln>
            <a:solidFill>
              <a:srgbClr val="5E524C"/>
            </a:solidFill>
            <a:effectLst>
              <a:outerShdw sx="100000" sy="100000" kx="0" ky="0" algn="b" rotWithShape="0" blurRad="25400" dist="25400" dir="5520000">
                <a:srgbClr val="FFFFFF">
                  <a:alpha val="71999"/>
                </a:srgbClr>
              </a:outerShdw>
            </a:effectLst>
            <a:uFillTx/>
            <a:latin typeface="Avenir Next Medium"/>
            <a:ea typeface="Avenir Next Medium"/>
            <a:cs typeface="Avenir Next Medium"/>
            <a:sym typeface="Avenir Next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