
<file path=[Content_Types].xml><?xml version="1.0" encoding="utf-8"?>
<Types xmlns="http://schemas.openxmlformats.org/package/2006/content-types">
  <Default Extension="xml" ContentType="application/xml"/>
  <Default Extension="jpeg" ContentType="image/jpeg"/>
  <Default Extension="tif" ContentType="image/tif"/>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072" y="-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79815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2" name="Shape 102"/>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0" name="Shape 110"/>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Shape 111"/>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Shape 25"/>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hape 34"/>
          <p:cNvSpPr>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Title Text</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vincentians.com/en/a-short-life-of-blessed-marcantonio-durando-1801-1880/" TargetMode="Externa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1901"/>
        </a:solidFill>
        <a:effectLst/>
      </p:bgPr>
    </p:bg>
    <p:spTree>
      <p:nvGrpSpPr>
        <p:cNvPr id="1" name=""/>
        <p:cNvGrpSpPr/>
        <p:nvPr/>
      </p:nvGrpSpPr>
      <p:grpSpPr>
        <a:xfrm>
          <a:off x="0" y="0"/>
          <a:ext cx="0" cy="0"/>
          <a:chOff x="0" y="0"/>
          <a:chExt cx="0" cy="0"/>
        </a:xfrm>
      </p:grpSpPr>
      <p:pic>
        <p:nvPicPr>
          <p:cNvPr id="127" name="pasted-image.tiff"/>
          <p:cNvPicPr>
            <a:picLocks noGrp="1" noChangeAspect="1"/>
          </p:cNvPicPr>
          <p:nvPr>
            <p:ph type="pic" idx="13"/>
          </p:nvPr>
        </p:nvPicPr>
        <p:blipFill>
          <a:blip r:embed="rId2">
            <a:extLst/>
          </a:blip>
          <a:srcRect l="8820" t="13932" r="8820"/>
          <a:stretch>
            <a:fillRect/>
          </a:stretch>
        </p:blipFill>
        <p:spPr>
          <a:xfrm>
            <a:off x="3245246" y="0"/>
            <a:ext cx="6514308" cy="8394701"/>
          </a:xfrm>
          <a:prstGeom prst="rect">
            <a:avLst/>
          </a:prstGeom>
        </p:spPr>
      </p:pic>
      <p:sp>
        <p:nvSpPr>
          <p:cNvPr id="128" name="Shape 128"/>
          <p:cNvSpPr>
            <a:spLocks noGrp="1"/>
          </p:cNvSpPr>
          <p:nvPr>
            <p:ph type="body" idx="14"/>
          </p:nvPr>
        </p:nvSpPr>
        <p:spPr>
          <a:xfrm>
            <a:off x="0" y="5892796"/>
            <a:ext cx="13004800" cy="2819404"/>
          </a:xfrm>
          <a:prstGeom prst="rect">
            <a:avLst/>
          </a:prstGeom>
          <a:solidFill>
            <a:srgbClr val="793200"/>
          </a:solidFill>
        </p:spPr>
        <p:txBody>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129" name="Shape 129"/>
          <p:cNvSpPr>
            <a:spLocks noGrp="1"/>
          </p:cNvSpPr>
          <p:nvPr>
            <p:ph type="body" idx="15"/>
          </p:nvPr>
        </p:nvSpPr>
        <p:spPr>
          <a:xfrm flipV="1">
            <a:off x="571500" y="7302496"/>
            <a:ext cx="11874500" cy="4"/>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0" name="Shape 130"/>
          <p:cNvSpPr>
            <a:spLocks noGrp="1"/>
          </p:cNvSpPr>
          <p:nvPr>
            <p:ph type="title"/>
          </p:nvPr>
        </p:nvSpPr>
        <p:spPr>
          <a:xfrm>
            <a:off x="571500" y="5245100"/>
            <a:ext cx="11861800" cy="2209800"/>
          </a:xfrm>
          <a:prstGeom prst="rect">
            <a:avLst/>
          </a:prstGeom>
        </p:spPr>
        <p:txBody>
          <a:bodyPr>
            <a:noAutofit/>
          </a:bodyPr>
          <a:lstStyle>
            <a:lvl1pPr>
              <a:defRPr sz="7500">
                <a:solidFill>
                  <a:schemeClr val="accent3">
                    <a:hueOff val="278599"/>
                    <a:satOff val="19149"/>
                    <a:lumOff val="6862"/>
                  </a:schemeClr>
                </a:solidFill>
              </a:defRPr>
            </a:lvl1pPr>
          </a:lstStyle>
          <a:p>
            <a:r>
              <a:t>Blessed Marcantonio Durando, C.M.</a:t>
            </a:r>
          </a:p>
        </p:txBody>
      </p:sp>
      <p:sp>
        <p:nvSpPr>
          <p:cNvPr id="131" name="Shape 131"/>
          <p:cNvSpPr>
            <a:spLocks noGrp="1"/>
          </p:cNvSpPr>
          <p:nvPr>
            <p:ph type="body" sz="quarter" idx="1"/>
          </p:nvPr>
        </p:nvSpPr>
        <p:spPr>
          <a:xfrm>
            <a:off x="571500" y="7353300"/>
            <a:ext cx="11861800" cy="1231900"/>
          </a:xfrm>
          <a:prstGeom prst="rect">
            <a:avLst/>
          </a:prstGeom>
        </p:spPr>
        <p:txBody>
          <a:bodyPr/>
          <a:lstStyle>
            <a:lvl1pPr>
              <a:defRPr>
                <a:solidFill>
                  <a:srgbClr val="CBCBCB"/>
                </a:solidFill>
              </a:defRPr>
            </a:lvl1pPr>
          </a:lstStyle>
          <a:p>
            <a:r>
              <a:t>the story of the “Mercy Units” of Turin, Italy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body" idx="1"/>
          </p:nvPr>
        </p:nvSpPr>
        <p:spPr>
          <a:xfrm>
            <a:off x="2687017" y="723899"/>
            <a:ext cx="7630766" cy="8305801"/>
          </a:xfrm>
          <a:prstGeom prst="rect">
            <a:avLst/>
          </a:prstGeom>
        </p:spPr>
        <p:txBody>
          <a:bodyPr anchor="ctr"/>
          <a:lstStyle>
            <a:lvl1pPr algn="ctr">
              <a:lnSpc>
                <a:spcPct val="90000"/>
              </a:lnSpc>
              <a:defRPr sz="3600">
                <a:latin typeface="Iowan Old Style Roman"/>
                <a:ea typeface="Iowan Old Style Roman"/>
                <a:cs typeface="Iowan Old Style Roman"/>
                <a:sym typeface="Iowan Old Style Roman"/>
              </a:defRPr>
            </a:lvl1pPr>
          </a:lstStyle>
          <a:p>
            <a:r>
              <a:t>One of the best all-round Mercy Units was the first one, that of San Massimo and the Madonna of the Angels. It was established in 1854 and was directed by the Servant of God Sr. Maria Clarac. Over the winter this unit would give out up to 14,000 helpings of soup. Its refuge cared for up to 400 children.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asted-image-filtered.jpeg"/>
          <p:cNvPicPr>
            <a:picLocks noGrp="1" noChangeAspect="1"/>
          </p:cNvPicPr>
          <p:nvPr>
            <p:ph type="pic" idx="13"/>
          </p:nvPr>
        </p:nvPicPr>
        <p:blipFill>
          <a:blip r:embed="rId2">
            <a:extLst/>
          </a:blip>
          <a:srcRect t="4473" b="35758"/>
          <a:stretch>
            <a:fillRect/>
          </a:stretch>
        </p:blipFill>
        <p:spPr>
          <a:prstGeom prst="rect">
            <a:avLst/>
          </a:prstGeom>
        </p:spPr>
      </p:pic>
      <p:sp>
        <p:nvSpPr>
          <p:cNvPr id="157" name="Shape 157"/>
          <p:cNvSpPr>
            <a:spLocks noGrp="1"/>
          </p:cNvSpPr>
          <p:nvPr>
            <p:ph type="body" idx="1"/>
          </p:nvPr>
        </p:nvSpPr>
        <p:spPr>
          <a:xfrm>
            <a:off x="571500" y="723900"/>
            <a:ext cx="6451600" cy="8305800"/>
          </a:xfrm>
          <a:prstGeom prst="rect">
            <a:avLst/>
          </a:prstGeom>
        </p:spPr>
        <p:txBody>
          <a:bodyPr/>
          <a:lstStyle/>
          <a:p>
            <a:pPr algn="l" defTabSz="572516">
              <a:lnSpc>
                <a:spcPct val="90000"/>
              </a:lnSpc>
              <a:spcBef>
                <a:spcPts val="500"/>
              </a:spcBef>
              <a:defRPr sz="3528">
                <a:latin typeface="Iowan Old Style Roman"/>
                <a:ea typeface="Iowan Old Style Roman"/>
                <a:cs typeface="Iowan Old Style Roman"/>
                <a:sym typeface="Iowan Old Style Roman"/>
              </a:defRPr>
            </a:pPr>
            <a:r>
              <a:t>Four more Mercy Units were opened after that, with the final one opened by Fr. Durando in 1879, shortly before his death. Thus Turin had a network of works of charity to which the poor could freely come, knowing that they would be welcomed and helped.</a:t>
            </a:r>
          </a:p>
          <a:p>
            <a:pPr algn="l" defTabSz="572516">
              <a:lnSpc>
                <a:spcPct val="90000"/>
              </a:lnSpc>
              <a:spcBef>
                <a:spcPts val="500"/>
              </a:spcBef>
              <a:defRPr sz="3528">
                <a:latin typeface="Iowan Old Style Roman"/>
                <a:ea typeface="Iowan Old Style Roman"/>
                <a:cs typeface="Iowan Old Style Roman"/>
                <a:sym typeface="Iowan Old Style Roman"/>
              </a:defRPr>
            </a:pPr>
            <a:endParaRPr/>
          </a:p>
          <a:p>
            <a:pPr algn="l" defTabSz="572516">
              <a:lnSpc>
                <a:spcPct val="90000"/>
              </a:lnSpc>
              <a:spcBef>
                <a:spcPts val="500"/>
              </a:spcBef>
              <a:defRPr sz="3528">
                <a:latin typeface="Iowan Old Style Roman"/>
                <a:ea typeface="Iowan Old Style Roman"/>
                <a:cs typeface="Iowan Old Style Roman"/>
                <a:sym typeface="Iowan Old Style Roman"/>
              </a:defRPr>
            </a:pPr>
            <a:r>
              <a:t>For this and other reasons Bl. Durando rightly became known as “the little St. Vincent of Italy.”</a:t>
            </a:r>
          </a:p>
        </p:txBody>
      </p:sp>
      <p:pic>
        <p:nvPicPr>
          <p:cNvPr id="158" name="pasted-image.tiff"/>
          <p:cNvPicPr>
            <a:picLocks noChangeAspect="1"/>
          </p:cNvPicPr>
          <p:nvPr/>
        </p:nvPicPr>
        <p:blipFill>
          <a:blip r:embed="rId3">
            <a:extLst/>
          </a:blip>
          <a:srcRect l="21727" t="4725" r="33791" b="79589"/>
          <a:stretch>
            <a:fillRect/>
          </a:stretch>
        </p:blipFill>
        <p:spPr>
          <a:xfrm>
            <a:off x="8720419" y="41175"/>
            <a:ext cx="2434761" cy="255963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4"/>
                  <a:pt x="2881" y="3014"/>
                </a:cubicBezTo>
                <a:cubicBezTo>
                  <a:pt x="-961" y="7036"/>
                  <a:pt x="-961" y="13558"/>
                  <a:pt x="2881" y="17579"/>
                </a:cubicBezTo>
                <a:cubicBezTo>
                  <a:pt x="6724" y="21600"/>
                  <a:pt x="12954" y="21600"/>
                  <a:pt x="16797" y="17579"/>
                </a:cubicBezTo>
                <a:cubicBezTo>
                  <a:pt x="20639" y="13558"/>
                  <a:pt x="20639" y="7036"/>
                  <a:pt x="16797" y="3014"/>
                </a:cubicBezTo>
                <a:cubicBezTo>
                  <a:pt x="14875" y="1004"/>
                  <a:pt x="12357" y="0"/>
                  <a:pt x="9839" y="0"/>
                </a:cubicBezTo>
                <a:close/>
              </a:path>
            </a:pathLst>
          </a:custGeom>
          <a:ln w="12700">
            <a:miter lim="400000"/>
          </a:ln>
        </p:spPr>
      </p:pic>
      <p:sp>
        <p:nvSpPr>
          <p:cNvPr id="159" name="Shape 159"/>
          <p:cNvSpPr/>
          <p:nvPr/>
        </p:nvSpPr>
        <p:spPr>
          <a:xfrm>
            <a:off x="7658975" y="8699499"/>
            <a:ext cx="529861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0"/>
              </a:spcBef>
              <a:defRPr sz="2400" spc="24">
                <a:solidFill>
                  <a:srgbClr val="FFFFFF"/>
                </a:solidFill>
              </a:defRPr>
            </a:pPr>
            <a:r>
              <a:t>Durando from an 1861 General Assembly</a:t>
            </a:r>
          </a:p>
          <a:p>
            <a:pPr>
              <a:spcBef>
                <a:spcPts val="0"/>
              </a:spcBef>
              <a:defRPr sz="2400" spc="24">
                <a:solidFill>
                  <a:srgbClr val="FFFFFF"/>
                </a:solidFill>
              </a:defRPr>
            </a:pPr>
            <a:r>
              <a:t>Group Photo</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3"/>
          </p:nvPr>
        </p:nvSpPr>
        <p:spPr>
          <a:xfrm>
            <a:off x="1257300" y="2463800"/>
            <a:ext cx="10490200" cy="4575612"/>
          </a:xfrm>
          <a:prstGeom prst="rect">
            <a:avLst/>
          </a:prstGeom>
        </p:spPr>
        <p:txBody>
          <a:bodyPr/>
          <a:lstStyle/>
          <a:p>
            <a:pPr>
              <a:defRPr sz="2800">
                <a:latin typeface="Iowan Old Style Bold"/>
                <a:ea typeface="Iowan Old Style Bold"/>
                <a:cs typeface="Iowan Old Style Bold"/>
                <a:sym typeface="Iowan Old Style Bold"/>
              </a:defRPr>
            </a:pPr>
            <a:r>
              <a:rPr dirty="0"/>
              <a:t>CREDITS</a:t>
            </a:r>
          </a:p>
          <a:p>
            <a:pPr>
              <a:defRPr sz="2800"/>
            </a:pPr>
            <a:r>
              <a:rPr dirty="0"/>
              <a:t>AUTHOR: A GROUP OF NAZARENE SISTERS, TURIN, ITALY </a:t>
            </a:r>
            <a:r>
              <a:rPr dirty="0" smtClean="0"/>
              <a:t> </a:t>
            </a:r>
            <a:endParaRPr dirty="0"/>
          </a:p>
          <a:p>
            <a:pPr>
              <a:defRPr sz="2800"/>
            </a:pPr>
            <a:r>
              <a:rPr dirty="0"/>
              <a:t>TRANSLATOR: THOMAS DAVITT, C.M.</a:t>
            </a:r>
          </a:p>
          <a:p>
            <a:pPr>
              <a:defRPr sz="2800"/>
            </a:pPr>
            <a:r>
              <a:rPr dirty="0"/>
              <a:t>YEAR OF FIRST PUBLICATION: 2009 </a:t>
            </a:r>
          </a:p>
          <a:p>
            <a:pPr>
              <a:defRPr sz="2800"/>
            </a:pPr>
            <a:r>
              <a:rPr dirty="0"/>
              <a:t>SOURCE: VINCENTIANA</a:t>
            </a:r>
          </a:p>
          <a:p>
            <a:pPr>
              <a:defRPr sz="2800"/>
            </a:pPr>
            <a:r>
              <a:rPr dirty="0"/>
              <a:t>read more at: </a:t>
            </a:r>
            <a:r>
              <a:rPr u="sng" dirty="0">
                <a:hlinkClick r:id="rId2"/>
              </a:rPr>
              <a:t>http://vincentians.com/en/a-short-life-of-blessed-marcantonio-durando-1801-1880/</a:t>
            </a:r>
            <a:r>
              <a:rPr dirty="0"/>
              <a:t> </a:t>
            </a:r>
          </a:p>
        </p:txBody>
      </p:sp>
      <p:pic>
        <p:nvPicPr>
          <p:cNvPr id="162" name="dot-famvin-logo.png"/>
          <p:cNvPicPr>
            <a:picLocks noChangeAspect="1"/>
          </p:cNvPicPr>
          <p:nvPr/>
        </p:nvPicPr>
        <p:blipFill>
          <a:blip r:embed="rId3">
            <a:extLst/>
          </a:blip>
          <a:stretch>
            <a:fillRect/>
          </a:stretch>
        </p:blipFill>
        <p:spPr>
          <a:xfrm>
            <a:off x="4832350" y="7816850"/>
            <a:ext cx="3340100" cy="8509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asted-image.tiff"/>
          <p:cNvPicPr>
            <a:picLocks noGrp="1" noChangeAspect="1"/>
          </p:cNvPicPr>
          <p:nvPr>
            <p:ph type="pic" idx="13"/>
          </p:nvPr>
        </p:nvPicPr>
        <p:blipFill>
          <a:blip r:embed="rId2">
            <a:extLst/>
          </a:blip>
          <a:srcRect l="11627" r="11627"/>
          <a:stretch>
            <a:fillRect/>
          </a:stretch>
        </p:blipFill>
        <p:spPr>
          <a:prstGeom prst="rect">
            <a:avLst/>
          </a:prstGeom>
        </p:spPr>
      </p:pic>
      <p:sp>
        <p:nvSpPr>
          <p:cNvPr id="134" name="Shape 134"/>
          <p:cNvSpPr>
            <a:spLocks noGrp="1"/>
          </p:cNvSpPr>
          <p:nvPr>
            <p:ph type="body" idx="1"/>
          </p:nvPr>
        </p:nvSpPr>
        <p:spPr>
          <a:xfrm>
            <a:off x="571500" y="723899"/>
            <a:ext cx="6451600" cy="8305801"/>
          </a:xfrm>
          <a:prstGeom prst="rect">
            <a:avLst/>
          </a:prstGeom>
        </p:spPr>
        <p:txBody>
          <a:bodyPr/>
          <a:lstStyle>
            <a:lvl1pPr algn="l">
              <a:lnSpc>
                <a:spcPct val="90000"/>
              </a:lnSpc>
              <a:defRPr sz="3600">
                <a:latin typeface="Iowan Old Style Roman"/>
                <a:ea typeface="Iowan Old Style Roman"/>
                <a:cs typeface="Iowan Old Style Roman"/>
                <a:sym typeface="Iowan Old Style Roman"/>
              </a:defRPr>
            </a:lvl1pPr>
          </a:lstStyle>
          <a:p>
            <a:r>
              <a:t>The Mercy Units, Le Misericordie, were, in 19th century Turin, the equivalent of les charités in St. Vincent’s Paris. Just as the first sisters took their name from those, and were called Les Filles de la Charité, the sisters in Turin became known as Le Suore della Misericordia.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asted-image.tiff"/>
          <p:cNvPicPr>
            <a:picLocks noGrp="1" noChangeAspect="1"/>
          </p:cNvPicPr>
          <p:nvPr>
            <p:ph type="pic" idx="13"/>
          </p:nvPr>
        </p:nvPicPr>
        <p:blipFill>
          <a:blip r:embed="rId2">
            <a:extLst/>
          </a:blip>
          <a:srcRect l="36683" t="6546" r="28845" b="48537"/>
          <a:stretch>
            <a:fillRect/>
          </a:stretch>
        </p:blipFill>
        <p:spPr>
          <a:prstGeom prst="rect">
            <a:avLst/>
          </a:prstGeom>
        </p:spPr>
      </p:pic>
      <p:sp>
        <p:nvSpPr>
          <p:cNvPr id="137" name="Shape 137"/>
          <p:cNvSpPr>
            <a:spLocks noGrp="1"/>
          </p:cNvSpPr>
          <p:nvPr>
            <p:ph type="body" idx="1"/>
          </p:nvPr>
        </p:nvSpPr>
        <p:spPr>
          <a:xfrm>
            <a:off x="571500" y="723900"/>
            <a:ext cx="6451600" cy="8305800"/>
          </a:xfrm>
          <a:prstGeom prst="rect">
            <a:avLst/>
          </a:prstGeom>
        </p:spPr>
        <p:txBody>
          <a:bodyPr/>
          <a:lstStyle>
            <a:lvl1pPr algn="l">
              <a:lnSpc>
                <a:spcPct val="90000"/>
              </a:lnSpc>
              <a:defRPr sz="3600">
                <a:latin typeface="Iowan Old Style Roman"/>
                <a:ea typeface="Iowan Old Style Roman"/>
                <a:cs typeface="Iowan Old Style Roman"/>
                <a:sym typeface="Iowan Old Style Roman"/>
              </a:defRPr>
            </a:lvl1pPr>
          </a:lstStyle>
          <a:p>
            <a:r>
              <a:t>The Mercy Units were mainly the work of the Ladies of Charity, who supported them financially. The Daughters of Charity were the arm which pushed them forward, and Blessed Durando was the mind behind it.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
          </p:nvPr>
        </p:nvSpPr>
        <p:spPr>
          <a:xfrm>
            <a:off x="1818828" y="1263649"/>
            <a:ext cx="9367144" cy="7226301"/>
          </a:xfrm>
          <a:prstGeom prst="rect">
            <a:avLst/>
          </a:prstGeom>
        </p:spPr>
        <p:txBody>
          <a:bodyPr anchor="ctr"/>
          <a:lstStyle/>
          <a:p>
            <a:pPr marL="0" indent="0" algn="ctr">
              <a:lnSpc>
                <a:spcPct val="90000"/>
              </a:lnSpc>
              <a:spcBef>
                <a:spcPts val="600"/>
              </a:spcBef>
              <a:buSzTx/>
              <a:buFontTx/>
              <a:buNone/>
              <a:defRPr sz="3600">
                <a:solidFill>
                  <a:srgbClr val="747676"/>
                </a:solidFill>
              </a:defRPr>
            </a:pPr>
            <a:r>
              <a:t>The Mercy Units were private centers of social assistance, where a poor person found not only hot soup in winter, a wardrobe of clothes to choose from, and basic medical treatment, but also often a job. </a:t>
            </a:r>
          </a:p>
          <a:p>
            <a:pPr marL="0" indent="0" algn="ctr">
              <a:lnSpc>
                <a:spcPct val="90000"/>
              </a:lnSpc>
              <a:spcBef>
                <a:spcPts val="600"/>
              </a:spcBef>
              <a:buSzTx/>
              <a:buFontTx/>
              <a:buNone/>
              <a:defRPr sz="3600">
                <a:solidFill>
                  <a:srgbClr val="747676"/>
                </a:solidFill>
              </a:defRPr>
            </a:pPr>
            <a:endParaRPr/>
          </a:p>
          <a:p>
            <a:pPr marL="0" indent="0" algn="ctr">
              <a:lnSpc>
                <a:spcPct val="90000"/>
              </a:lnSpc>
              <a:spcBef>
                <a:spcPts val="600"/>
              </a:spcBef>
              <a:buSzTx/>
              <a:buFontTx/>
              <a:buNone/>
              <a:defRPr sz="3600">
                <a:solidFill>
                  <a:srgbClr val="747676"/>
                </a:solidFill>
              </a:defRPr>
            </a:pPr>
            <a:r>
              <a:t>Above all, though, what the person encountered was so much Christian friendliness and charity. It was not help given with a hidden motive, but Christian love, which leveled social differences.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1"/>
          </p:nvPr>
        </p:nvSpPr>
        <p:spPr>
          <a:xfrm>
            <a:off x="1919337" y="1263650"/>
            <a:ext cx="9166126" cy="7226300"/>
          </a:xfrm>
          <a:prstGeom prst="rect">
            <a:avLst/>
          </a:prstGeom>
        </p:spPr>
        <p:txBody>
          <a:bodyPr anchor="ctr"/>
          <a:lstStyle>
            <a:lvl1pPr marL="0" indent="0" algn="ctr">
              <a:lnSpc>
                <a:spcPct val="90000"/>
              </a:lnSpc>
              <a:spcBef>
                <a:spcPts val="600"/>
              </a:spcBef>
              <a:buSzTx/>
              <a:buFontTx/>
              <a:buNone/>
              <a:defRPr sz="3600">
                <a:solidFill>
                  <a:srgbClr val="747676"/>
                </a:solidFill>
              </a:defRPr>
            </a:lvl1pPr>
          </a:lstStyle>
          <a:p>
            <a:r>
              <a:t>As time went on various other works developed around these centers, such as refuges for children from poor backgrounds or who were neglected because their mothers were working, orphanages, small nursing homes for the elderly, home visits to the poor and sick, etc.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tiff"/>
          <p:cNvPicPr>
            <a:picLocks noGrp="1" noChangeAspect="1"/>
          </p:cNvPicPr>
          <p:nvPr>
            <p:ph type="pic" idx="13"/>
          </p:nvPr>
        </p:nvPicPr>
        <p:blipFill>
          <a:blip r:embed="rId2">
            <a:extLst/>
          </a:blip>
          <a:srcRect l="43860" t="33778" r="11669" b="8277"/>
          <a:stretch>
            <a:fillRect/>
          </a:stretch>
        </p:blipFill>
        <p:spPr>
          <a:prstGeom prst="rect">
            <a:avLst/>
          </a:prstGeom>
        </p:spPr>
      </p:pic>
      <p:sp>
        <p:nvSpPr>
          <p:cNvPr id="144" name="Shape 144"/>
          <p:cNvSpPr>
            <a:spLocks noGrp="1"/>
          </p:cNvSpPr>
          <p:nvPr>
            <p:ph type="body" idx="1"/>
          </p:nvPr>
        </p:nvSpPr>
        <p:spPr>
          <a:xfrm>
            <a:off x="571500" y="723900"/>
            <a:ext cx="6451600" cy="8305800"/>
          </a:xfrm>
          <a:prstGeom prst="rect">
            <a:avLst/>
          </a:prstGeom>
        </p:spPr>
        <p:txBody>
          <a:bodyPr/>
          <a:lstStyle>
            <a:lvl1pPr algn="l">
              <a:lnSpc>
                <a:spcPct val="90000"/>
              </a:lnSpc>
              <a:defRPr sz="3600">
                <a:latin typeface="Iowan Old Style Roman"/>
                <a:ea typeface="Iowan Old Style Roman"/>
                <a:cs typeface="Iowan Old Style Roman"/>
                <a:sym typeface="Iowan Old Style Roman"/>
              </a:defRPr>
            </a:lvl1pPr>
          </a:lstStyle>
          <a:p>
            <a:r>
              <a:t>The full-time sisters, who lived in the Mercy Units so as to be always on call for those who needed them, were poor like those whom they helped.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sz="half" idx="1"/>
          </p:nvPr>
        </p:nvSpPr>
        <p:spPr>
          <a:xfrm>
            <a:off x="1894234" y="2312020"/>
            <a:ext cx="9216332" cy="5129560"/>
          </a:xfrm>
          <a:prstGeom prst="rect">
            <a:avLst/>
          </a:prstGeom>
        </p:spPr>
        <p:txBody>
          <a:bodyPr anchor="ctr"/>
          <a:lstStyle>
            <a:lvl1pPr algn="ctr">
              <a:lnSpc>
                <a:spcPct val="90000"/>
              </a:lnSpc>
              <a:defRPr sz="3600">
                <a:latin typeface="Iowan Old Style Roman"/>
                <a:ea typeface="Iowan Old Style Roman"/>
                <a:cs typeface="Iowan Old Style Roman"/>
                <a:sym typeface="Iowan Old Style Roman"/>
              </a:defRPr>
            </a:lvl1pPr>
          </a:lstStyle>
          <a:p>
            <a:r>
              <a:t>Visiting the poor in their homes made the Daughters of Charity aware of other needs which had to be met. There were in particular two types of persons who needed above all a home and a family. These were elderly women with no one to care for them, and young girls whose working mothers could not look after them.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asted-image.tiff"/>
          <p:cNvPicPr>
            <a:picLocks noGrp="1" noChangeAspect="1"/>
          </p:cNvPicPr>
          <p:nvPr>
            <p:ph type="pic" idx="13"/>
          </p:nvPr>
        </p:nvPicPr>
        <p:blipFill>
          <a:blip r:embed="rId2">
            <a:extLst/>
          </a:blip>
          <a:srcRect l="23625" t="5242" r="23625" b="32486"/>
          <a:stretch>
            <a:fillRect/>
          </a:stretch>
        </p:blipFill>
        <p:spPr>
          <a:xfrm>
            <a:off x="7531099" y="0"/>
            <a:ext cx="5473701" cy="9753600"/>
          </a:xfrm>
          <a:prstGeom prst="rect">
            <a:avLst/>
          </a:prstGeom>
        </p:spPr>
      </p:pic>
      <p:sp>
        <p:nvSpPr>
          <p:cNvPr id="149" name="Shape 149"/>
          <p:cNvSpPr>
            <a:spLocks noGrp="1"/>
          </p:cNvSpPr>
          <p:nvPr>
            <p:ph type="body" idx="1"/>
          </p:nvPr>
        </p:nvSpPr>
        <p:spPr>
          <a:xfrm>
            <a:off x="571500" y="723900"/>
            <a:ext cx="6451600" cy="8305800"/>
          </a:xfrm>
          <a:prstGeom prst="rect">
            <a:avLst/>
          </a:prstGeom>
        </p:spPr>
        <p:txBody>
          <a:bodyPr/>
          <a:lstStyle>
            <a:lvl1pPr algn="l">
              <a:lnSpc>
                <a:spcPct val="90000"/>
              </a:lnSpc>
              <a:defRPr sz="3600">
                <a:latin typeface="Iowan Old Style Roman"/>
                <a:ea typeface="Iowan Old Style Roman"/>
                <a:cs typeface="Iowan Old Style Roman"/>
                <a:sym typeface="Iowan Old Style Roman"/>
              </a:defRPr>
            </a:lvl1pPr>
          </a:lstStyle>
          <a:p>
            <a:r>
              <a:t>At the suggestion of Marcantonio Durando the Countess Alfieri was pleased to provide a remedy for these needs, and she set up, in her own home, a “mini-hospital” for the old women, and a combined refuge, school and workshop for the girls, both children and teenagers.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sted-image.tiff"/>
          <p:cNvPicPr>
            <a:picLocks noGrp="1" noChangeAspect="1"/>
          </p:cNvPicPr>
          <p:nvPr>
            <p:ph type="pic" idx="13"/>
          </p:nvPr>
        </p:nvPicPr>
        <p:blipFill>
          <a:blip r:embed="rId2">
            <a:extLst/>
          </a:blip>
          <a:srcRect l="1637" r="23248"/>
          <a:stretch>
            <a:fillRect/>
          </a:stretch>
        </p:blipFill>
        <p:spPr>
          <a:prstGeom prst="rect">
            <a:avLst/>
          </a:prstGeom>
        </p:spPr>
      </p:pic>
      <p:sp>
        <p:nvSpPr>
          <p:cNvPr id="152" name="Shape 152"/>
          <p:cNvSpPr>
            <a:spLocks noGrp="1"/>
          </p:cNvSpPr>
          <p:nvPr>
            <p:ph type="body" idx="1"/>
          </p:nvPr>
        </p:nvSpPr>
        <p:spPr>
          <a:xfrm>
            <a:off x="571500" y="723900"/>
            <a:ext cx="6451600" cy="8305800"/>
          </a:xfrm>
          <a:prstGeom prst="rect">
            <a:avLst/>
          </a:prstGeom>
        </p:spPr>
        <p:txBody>
          <a:bodyPr/>
          <a:lstStyle/>
          <a:p>
            <a:pPr algn="l">
              <a:lnSpc>
                <a:spcPct val="90000"/>
              </a:lnSpc>
              <a:defRPr sz="3600">
                <a:latin typeface="Iowan Old Style Roman"/>
                <a:ea typeface="Iowan Old Style Roman"/>
                <a:cs typeface="Iowan Old Style Roman"/>
                <a:sym typeface="Iowan Old Style Roman"/>
              </a:defRPr>
            </a:pPr>
            <a:r>
              <a:t>The driving force behind all this activity was Fr. Durando, and he was often also the most generous benefactor. Sr. Mattaccheo wrote about these beginnings:</a:t>
            </a:r>
          </a:p>
          <a:p>
            <a:pPr algn="l">
              <a:lnSpc>
                <a:spcPct val="90000"/>
              </a:lnSpc>
              <a:defRPr sz="3600">
                <a:latin typeface="Iowan Old Style Roman"/>
                <a:ea typeface="Iowan Old Style Roman"/>
                <a:cs typeface="Iowan Old Style Roman"/>
                <a:sym typeface="Iowan Old Style Roman"/>
              </a:defRPr>
            </a:pPr>
            <a:endParaRPr/>
          </a:p>
          <a:p>
            <a:pPr algn="l">
              <a:lnSpc>
                <a:spcPct val="90000"/>
              </a:lnSpc>
              <a:defRPr sz="3600"/>
            </a:pPr>
            <a:r>
              <a:t>He was the president of the Misericordia house. I remember that all those women, busy about the works of the house, would not move a leaf without Father noticing.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Application>Microsoft Macintosh PowerPoint</Application>
  <PresentationFormat>Custom</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New_Template9</vt:lpstr>
      <vt:lpstr>Blessed Marcantonio Durando, 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Marcantonio Durando, C.M.</dc:title>
  <cp:lastModifiedBy>Monica Watson</cp:lastModifiedBy>
  <cp:revision>1</cp:revision>
  <dcterms:modified xsi:type="dcterms:W3CDTF">2017-12-11T14:53:49Z</dcterms:modified>
</cp:coreProperties>
</file>