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lvl1pPr>
    <a:lvl2pPr marL="0" marR="0" indent="26670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lvl2pPr>
    <a:lvl3pPr marL="0" marR="0" indent="53340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lvl3pPr>
    <a:lvl4pPr marL="0" marR="0" indent="80010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lvl4pPr>
    <a:lvl5pPr marL="0" marR="0" indent="106680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lvl5pPr>
    <a:lvl6pPr marL="0" marR="0" indent="133350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lvl6pPr>
    <a:lvl7pPr marL="0" marR="0" indent="161290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lvl7pPr>
    <a:lvl8pPr marL="0" marR="0" indent="187960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lvl8pPr>
    <a:lvl9pPr marL="0" marR="0" indent="214630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19100" latinLnBrk="0">
      <a:defRPr sz="1600">
        <a:latin typeface="Lucida Grande"/>
        <a:ea typeface="Lucida Grande"/>
        <a:cs typeface="Lucida Grande"/>
        <a:sym typeface="Lucida Grande"/>
      </a:defRPr>
    </a:lvl1pPr>
    <a:lvl2pPr indent="228600" defTabSz="419100" latinLnBrk="0">
      <a:defRPr sz="1600">
        <a:latin typeface="Lucida Grande"/>
        <a:ea typeface="Lucida Grande"/>
        <a:cs typeface="Lucida Grande"/>
        <a:sym typeface="Lucida Grande"/>
      </a:defRPr>
    </a:lvl2pPr>
    <a:lvl3pPr indent="457200" defTabSz="419100" latinLnBrk="0">
      <a:defRPr sz="1600">
        <a:latin typeface="Lucida Grande"/>
        <a:ea typeface="Lucida Grande"/>
        <a:cs typeface="Lucida Grande"/>
        <a:sym typeface="Lucida Grande"/>
      </a:defRPr>
    </a:lvl3pPr>
    <a:lvl4pPr indent="685800" defTabSz="419100" latinLnBrk="0">
      <a:defRPr sz="1600">
        <a:latin typeface="Lucida Grande"/>
        <a:ea typeface="Lucida Grande"/>
        <a:cs typeface="Lucida Grande"/>
        <a:sym typeface="Lucida Grande"/>
      </a:defRPr>
    </a:lvl4pPr>
    <a:lvl5pPr indent="914400" defTabSz="419100" latinLnBrk="0">
      <a:defRPr sz="1600">
        <a:latin typeface="Lucida Grande"/>
        <a:ea typeface="Lucida Grande"/>
        <a:cs typeface="Lucida Grande"/>
        <a:sym typeface="Lucida Grande"/>
      </a:defRPr>
    </a:lvl5pPr>
    <a:lvl6pPr indent="1143000" defTabSz="419100" latinLnBrk="0">
      <a:defRPr sz="1600">
        <a:latin typeface="Lucida Grande"/>
        <a:ea typeface="Lucida Grande"/>
        <a:cs typeface="Lucida Grande"/>
        <a:sym typeface="Lucida Grande"/>
      </a:defRPr>
    </a:lvl6pPr>
    <a:lvl7pPr indent="1371600" defTabSz="419100" latinLnBrk="0">
      <a:defRPr sz="1600">
        <a:latin typeface="Lucida Grande"/>
        <a:ea typeface="Lucida Grande"/>
        <a:cs typeface="Lucida Grande"/>
        <a:sym typeface="Lucida Grande"/>
      </a:defRPr>
    </a:lvl7pPr>
    <a:lvl8pPr indent="1600200" defTabSz="419100" latinLnBrk="0">
      <a:defRPr sz="1600">
        <a:latin typeface="Lucida Grande"/>
        <a:ea typeface="Lucida Grande"/>
        <a:cs typeface="Lucida Grande"/>
        <a:sym typeface="Lucida Grande"/>
      </a:defRPr>
    </a:lvl8pPr>
    <a:lvl9pPr indent="1828800" defTabSz="4191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181100" y="1168400"/>
            <a:ext cx="9817100" cy="2324100"/>
          </a:xfrm>
          <a:prstGeom prst="rect">
            <a:avLst/>
          </a:prstGeom>
        </p:spPr>
        <p:txBody>
          <a:bodyPr anchor="b"/>
          <a:lstStyle/>
          <a:p>
            <a:pPr/>
            <a:r>
              <a:t>Title Text</a:t>
            </a:r>
          </a:p>
        </p:txBody>
      </p:sp>
      <p:sp>
        <p:nvSpPr>
          <p:cNvPr id="12" name="Shape 12"/>
          <p:cNvSpPr/>
          <p:nvPr>
            <p:ph type="body" sz="quarter" idx="1"/>
          </p:nvPr>
        </p:nvSpPr>
        <p:spPr>
          <a:xfrm>
            <a:off x="1181100" y="3530600"/>
            <a:ext cx="9817100" cy="800100"/>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87" name="Shape 87"/>
          <p:cNvSpPr/>
          <p:nvPr>
            <p:ph type="pic" sz="quarter" idx="13"/>
          </p:nvPr>
        </p:nvSpPr>
        <p:spPr>
          <a:xfrm>
            <a:off x="6400800" y="1206500"/>
            <a:ext cx="3228036" cy="4292600"/>
          </a:xfrm>
          <a:prstGeom prst="rect">
            <a:avLst/>
          </a:prstGeom>
        </p:spPr>
        <p:txBody>
          <a:bodyPr lIns="91439" tIns="45719" rIns="91439" bIns="45719" anchor="t"/>
          <a:lstStyle/>
          <a:p>
            <a:pPr/>
          </a:p>
        </p:txBody>
      </p:sp>
      <p:sp>
        <p:nvSpPr>
          <p:cNvPr id="88" name="Shape 88"/>
          <p:cNvSpPr/>
          <p:nvPr>
            <p:ph type="title"/>
          </p:nvPr>
        </p:nvSpPr>
        <p:spPr>
          <a:xfrm>
            <a:off x="596900" y="990600"/>
            <a:ext cx="5511800" cy="2324100"/>
          </a:xfrm>
          <a:prstGeom prst="rect">
            <a:avLst/>
          </a:prstGeom>
        </p:spPr>
        <p:txBody>
          <a:bodyPr anchor="b"/>
          <a:lstStyle>
            <a:lvl1pPr>
              <a:defRPr sz="4800"/>
            </a:lvl1pPr>
          </a:lstStyle>
          <a:p>
            <a:pPr/>
            <a:r>
              <a:t>Title Text</a:t>
            </a:r>
          </a:p>
        </p:txBody>
      </p:sp>
      <p:sp>
        <p:nvSpPr>
          <p:cNvPr id="89" name="Shape 89"/>
          <p:cNvSpPr/>
          <p:nvPr>
            <p:ph type="body" sz="quarter" idx="1"/>
          </p:nvPr>
        </p:nvSpPr>
        <p:spPr>
          <a:xfrm>
            <a:off x="596900" y="3378200"/>
            <a:ext cx="5511800" cy="2324100"/>
          </a:xfrm>
          <a:prstGeom prst="rect">
            <a:avLst/>
          </a:prstGeom>
        </p:spPr>
        <p:txBody>
          <a:bodyPr anchor="t"/>
          <a:lstStyle>
            <a:lvl1pPr marL="0" indent="0" algn="ctr">
              <a:spcBef>
                <a:spcPts val="0"/>
              </a:spcBef>
              <a:buSzTx/>
              <a:buNone/>
              <a:defRPr sz="2000"/>
            </a:lvl1pPr>
            <a:lvl2pPr marL="0" indent="0" algn="ctr">
              <a:spcBef>
                <a:spcPts val="0"/>
              </a:spcBef>
              <a:buSzTx/>
              <a:buNone/>
              <a:defRPr sz="2000"/>
            </a:lvl2pPr>
            <a:lvl3pPr marL="0" indent="0" algn="ctr">
              <a:spcBef>
                <a:spcPts val="0"/>
              </a:spcBef>
              <a:buSzTx/>
              <a:buNone/>
              <a:defRPr sz="2000"/>
            </a:lvl3pPr>
            <a:lvl4pPr marL="0" indent="0" algn="ctr">
              <a:spcBef>
                <a:spcPts val="0"/>
              </a:spcBef>
              <a:buSzTx/>
              <a:buNone/>
              <a:defRPr sz="2000"/>
            </a:lvl4pPr>
            <a:lvl5pPr marL="0" indent="0" algn="ctr">
              <a:spcBef>
                <a:spcPts val="0"/>
              </a:spcBef>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97" name="Shape 97"/>
          <p:cNvSpPr/>
          <p:nvPr>
            <p:ph type="pic" sz="quarter" idx="13"/>
          </p:nvPr>
        </p:nvSpPr>
        <p:spPr>
          <a:xfrm>
            <a:off x="6400800" y="1206500"/>
            <a:ext cx="3228036" cy="42926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98" name="Shape 98"/>
          <p:cNvSpPr/>
          <p:nvPr>
            <p:ph type="title"/>
          </p:nvPr>
        </p:nvSpPr>
        <p:spPr>
          <a:xfrm>
            <a:off x="596900" y="990600"/>
            <a:ext cx="5511800" cy="2324100"/>
          </a:xfrm>
          <a:prstGeom prst="rect">
            <a:avLst/>
          </a:prstGeom>
        </p:spPr>
        <p:txBody>
          <a:bodyPr anchor="b"/>
          <a:lstStyle>
            <a:lvl1pPr>
              <a:defRPr sz="4800"/>
            </a:lvl1pPr>
          </a:lstStyle>
          <a:p>
            <a:pPr/>
            <a:r>
              <a:t>Title Text</a:t>
            </a:r>
          </a:p>
        </p:txBody>
      </p:sp>
      <p:sp>
        <p:nvSpPr>
          <p:cNvPr id="99" name="Shape 99"/>
          <p:cNvSpPr/>
          <p:nvPr>
            <p:ph type="body" sz="quarter" idx="1"/>
          </p:nvPr>
        </p:nvSpPr>
        <p:spPr>
          <a:xfrm>
            <a:off x="596900" y="3378200"/>
            <a:ext cx="5511800" cy="2324100"/>
          </a:xfrm>
          <a:prstGeom prst="rect">
            <a:avLst/>
          </a:prstGeom>
        </p:spPr>
        <p:txBody>
          <a:bodyPr anchor="t"/>
          <a:lstStyle>
            <a:lvl1pPr marL="0" indent="0" algn="ctr">
              <a:spcBef>
                <a:spcPts val="0"/>
              </a:spcBef>
              <a:buSzTx/>
              <a:buNone/>
              <a:defRPr sz="2000"/>
            </a:lvl1pPr>
            <a:lvl2pPr marL="0" indent="0" algn="ctr">
              <a:spcBef>
                <a:spcPts val="0"/>
              </a:spcBef>
              <a:buSzTx/>
              <a:buNone/>
              <a:defRPr sz="2000"/>
            </a:lvl2pPr>
            <a:lvl3pPr marL="0" indent="0" algn="ctr">
              <a:spcBef>
                <a:spcPts val="0"/>
              </a:spcBef>
              <a:buSzTx/>
              <a:buNone/>
              <a:defRPr sz="2000"/>
            </a:lvl3pPr>
            <a:lvl4pPr marL="0" indent="0" algn="ctr">
              <a:spcBef>
                <a:spcPts val="0"/>
              </a:spcBef>
              <a:buSzTx/>
              <a:buNone/>
              <a:defRPr sz="2000"/>
            </a:lvl4pPr>
            <a:lvl5pPr marL="0" indent="0" algn="ctr">
              <a:spcBef>
                <a:spcPts val="0"/>
              </a:spcBef>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07" name="Shape 107"/>
          <p:cNvSpPr/>
          <p:nvPr>
            <p:ph type="pic" sz="quarter" idx="13"/>
          </p:nvPr>
        </p:nvSpPr>
        <p:spPr>
          <a:xfrm>
            <a:off x="6578600" y="2044700"/>
            <a:ext cx="2886075" cy="3848100"/>
          </a:xfrm>
          <a:prstGeom prst="rect">
            <a:avLst/>
          </a:prstGeom>
        </p:spPr>
        <p:txBody>
          <a:bodyPr lIns="91439" tIns="45719" rIns="91439" bIns="45719" anchor="t"/>
          <a:lstStyle/>
          <a:p>
            <a:pPr/>
          </a:p>
        </p:txBody>
      </p:sp>
      <p:sp>
        <p:nvSpPr>
          <p:cNvPr id="108" name="Shape 108"/>
          <p:cNvSpPr/>
          <p:nvPr>
            <p:ph type="title"/>
          </p:nvPr>
        </p:nvSpPr>
        <p:spPr>
          <a:prstGeom prst="rect">
            <a:avLst/>
          </a:prstGeom>
        </p:spPr>
        <p:txBody>
          <a:bodyPr/>
          <a:lstStyle/>
          <a:p>
            <a:pPr/>
            <a:r>
              <a:t>Title Text</a:t>
            </a:r>
          </a:p>
        </p:txBody>
      </p:sp>
      <p:sp>
        <p:nvSpPr>
          <p:cNvPr id="109" name="Shape 109"/>
          <p:cNvSpPr/>
          <p:nvPr>
            <p:ph type="body" sz="half" idx="1"/>
          </p:nvPr>
        </p:nvSpPr>
        <p:spPr>
          <a:xfrm>
            <a:off x="1181100" y="1943100"/>
            <a:ext cx="4724400" cy="4025900"/>
          </a:xfrm>
          <a:prstGeom prst="rect">
            <a:avLst/>
          </a:prstGeom>
        </p:spPr>
        <p:txBody>
          <a:bodyPr/>
          <a:lstStyle>
            <a:lvl1pPr marL="640422" indent="-386422">
              <a:spcBef>
                <a:spcPts val="2700"/>
              </a:spcBef>
              <a:defRPr sz="2000"/>
            </a:lvl1pPr>
            <a:lvl2pPr marL="983322" indent="-386422">
              <a:spcBef>
                <a:spcPts val="2700"/>
              </a:spcBef>
              <a:defRPr sz="2000"/>
            </a:lvl2pPr>
            <a:lvl3pPr marL="1326222" indent="-386422">
              <a:spcBef>
                <a:spcPts val="2700"/>
              </a:spcBef>
              <a:defRPr sz="2000"/>
            </a:lvl3pPr>
            <a:lvl4pPr marL="1681822" indent="-386422">
              <a:spcBef>
                <a:spcPts val="2700"/>
              </a:spcBef>
              <a:defRPr sz="2000"/>
            </a:lvl4pPr>
            <a:lvl5pPr marL="2024722" indent="-386422">
              <a:spcBef>
                <a:spcPts val="2700"/>
              </a:spcBef>
              <a:defRPr sz="2000"/>
            </a:lvl5pPr>
          </a:lstStyle>
          <a:p>
            <a:pPr/>
            <a:r>
              <a:t>Body Level One</a:t>
            </a:r>
          </a:p>
          <a:p>
            <a:pPr lvl="1"/>
            <a:r>
              <a:t>Body Level Two</a:t>
            </a:r>
          </a:p>
          <a:p>
            <a:pPr lvl="2"/>
            <a:r>
              <a:t>Body Level Three</a:t>
            </a:r>
          </a:p>
          <a:p>
            <a:pPr lvl="3"/>
            <a:r>
              <a:t>Body Level Four</a:t>
            </a:r>
          </a:p>
          <a:p>
            <a:pPr lvl="4"/>
            <a:r>
              <a:t>Body Level Five</a:t>
            </a:r>
          </a:p>
        </p:txBody>
      </p:sp>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Title Text</a:t>
            </a:r>
          </a:p>
        </p:txBody>
      </p:sp>
      <p:sp>
        <p:nvSpPr>
          <p:cNvPr id="118" name="Shape 118"/>
          <p:cNvSpPr/>
          <p:nvPr>
            <p:ph type="body" sz="half" idx="1"/>
          </p:nvPr>
        </p:nvSpPr>
        <p:spPr>
          <a:xfrm>
            <a:off x="1181100" y="1943100"/>
            <a:ext cx="4724400" cy="4025900"/>
          </a:xfrm>
          <a:prstGeom prst="rect">
            <a:avLst/>
          </a:prstGeom>
        </p:spPr>
        <p:txBody>
          <a:bodyPr/>
          <a:lstStyle>
            <a:lvl1pPr marL="640422" indent="-386422">
              <a:spcBef>
                <a:spcPts val="2700"/>
              </a:spcBef>
              <a:defRPr sz="2000"/>
            </a:lvl1pPr>
            <a:lvl2pPr marL="983322" indent="-386422">
              <a:spcBef>
                <a:spcPts val="2700"/>
              </a:spcBef>
              <a:defRPr sz="2000"/>
            </a:lvl2pPr>
            <a:lvl3pPr marL="1326222" indent="-386422">
              <a:spcBef>
                <a:spcPts val="2700"/>
              </a:spcBef>
              <a:defRPr sz="2000"/>
            </a:lvl3pPr>
            <a:lvl4pPr marL="1681822" indent="-386422">
              <a:spcBef>
                <a:spcPts val="2700"/>
              </a:spcBef>
              <a:defRPr sz="2000"/>
            </a:lvl4pPr>
            <a:lvl5pPr marL="2024722" indent="-386422">
              <a:spcBef>
                <a:spcPts val="2700"/>
              </a:spcBef>
              <a:defRPr sz="2000"/>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Title Text</a:t>
            </a:r>
          </a:p>
        </p:txBody>
      </p:sp>
      <p:sp>
        <p:nvSpPr>
          <p:cNvPr id="127" name="Shape 127"/>
          <p:cNvSpPr/>
          <p:nvPr>
            <p:ph type="body" sz="quarter" idx="1"/>
          </p:nvPr>
        </p:nvSpPr>
        <p:spPr>
          <a:xfrm>
            <a:off x="7277100" y="1943100"/>
            <a:ext cx="3721100" cy="4025900"/>
          </a:xfrm>
          <a:prstGeom prst="rect">
            <a:avLst/>
          </a:prstGeom>
        </p:spPr>
        <p:txBody>
          <a:bodyPr/>
          <a:lstStyle>
            <a:lvl1pPr marL="640422" indent="-386422">
              <a:spcBef>
                <a:spcPts val="2700"/>
              </a:spcBef>
              <a:defRPr sz="2000"/>
            </a:lvl1pPr>
            <a:lvl2pPr marL="983322" indent="-386422">
              <a:spcBef>
                <a:spcPts val="2700"/>
              </a:spcBef>
              <a:defRPr sz="2000"/>
            </a:lvl2pPr>
            <a:lvl3pPr marL="1326222" indent="-386422">
              <a:spcBef>
                <a:spcPts val="2700"/>
              </a:spcBef>
              <a:defRPr sz="2000"/>
            </a:lvl3pPr>
            <a:lvl4pPr marL="1681822" indent="-386422">
              <a:spcBef>
                <a:spcPts val="2700"/>
              </a:spcBef>
              <a:defRPr sz="2000"/>
            </a:lvl4pPr>
            <a:lvl5pPr marL="2024722" indent="-386422">
              <a:spcBef>
                <a:spcPts val="2700"/>
              </a:spcBef>
              <a:defRPr sz="2000"/>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1181100" y="1943100"/>
            <a:ext cx="9817100" cy="4025900"/>
          </a:xfrm>
          <a:prstGeom prst="rect">
            <a:avLst/>
          </a:prstGeom>
        </p:spPr>
        <p:txBody>
          <a:bodyPr/>
          <a:lstStyle>
            <a:lvl1pPr>
              <a:spcBef>
                <a:spcPts val="1700"/>
              </a:spcBef>
            </a:lvl1pPr>
            <a:lvl2pPr>
              <a:spcBef>
                <a:spcPts val="1700"/>
              </a:spcBef>
            </a:lvl2pPr>
            <a:lvl3pPr>
              <a:spcBef>
                <a:spcPts val="1700"/>
              </a:spcBef>
            </a:lvl3pPr>
            <a:lvl4pPr>
              <a:spcBef>
                <a:spcPts val="1700"/>
              </a:spcBef>
            </a:lvl4pPr>
            <a:lvl5pPr>
              <a:spcBef>
                <a:spcPts val="17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1181100" y="1943100"/>
            <a:ext cx="9817100" cy="4025900"/>
          </a:xfrm>
          <a:prstGeom prst="rect">
            <a:avLst/>
          </a:prstGeom>
        </p:spPr>
        <p:txBody>
          <a:bodyPr numCol="2" spcCol="490855" anchor="t"/>
          <a:lstStyle>
            <a:lvl1pPr marL="640422" indent="-386422">
              <a:spcBef>
                <a:spcPts val="2700"/>
              </a:spcBef>
              <a:defRPr sz="2000"/>
            </a:lvl1pPr>
            <a:lvl2pPr marL="983322" indent="-386422">
              <a:spcBef>
                <a:spcPts val="2700"/>
              </a:spcBef>
              <a:defRPr sz="2000"/>
            </a:lvl2pPr>
            <a:lvl3pPr marL="1326222" indent="-386422">
              <a:spcBef>
                <a:spcPts val="2700"/>
              </a:spcBef>
              <a:defRPr sz="2000"/>
            </a:lvl3pPr>
            <a:lvl4pPr marL="1681822" indent="-386422">
              <a:spcBef>
                <a:spcPts val="2700"/>
              </a:spcBef>
              <a:defRPr sz="2000"/>
            </a:lvl4pPr>
            <a:lvl5pPr marL="2024722" indent="-386422">
              <a:spcBef>
                <a:spcPts val="2700"/>
              </a:spcBef>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Shape 61"/>
          <p:cNvSpPr/>
          <p:nvPr>
            <p:ph type="title"/>
          </p:nvPr>
        </p:nvSpPr>
        <p:spPr>
          <a:xfrm>
            <a:off x="1181100" y="2095500"/>
            <a:ext cx="9817100" cy="26670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9" name="Shape 69"/>
          <p:cNvSpPr/>
          <p:nvPr>
            <p:ph type="pic" sz="half" idx="13"/>
          </p:nvPr>
        </p:nvSpPr>
        <p:spPr>
          <a:xfrm>
            <a:off x="3302000" y="1282700"/>
            <a:ext cx="5612015" cy="3149600"/>
          </a:xfrm>
          <a:prstGeom prst="rect">
            <a:avLst/>
          </a:prstGeom>
        </p:spPr>
        <p:txBody>
          <a:bodyPr lIns="91439" tIns="45719" rIns="91439" bIns="45719" anchor="t"/>
          <a:lstStyle/>
          <a:p>
            <a:pPr/>
          </a:p>
        </p:txBody>
      </p:sp>
      <p:sp>
        <p:nvSpPr>
          <p:cNvPr id="70" name="Shape 70"/>
          <p:cNvSpPr/>
          <p:nvPr>
            <p:ph type="title"/>
          </p:nvPr>
        </p:nvSpPr>
        <p:spPr>
          <a:xfrm>
            <a:off x="1181100" y="5181600"/>
            <a:ext cx="9817100" cy="1206500"/>
          </a:xfrm>
          <a:prstGeom prst="rect">
            <a:avLst/>
          </a:prstGeom>
        </p:spPr>
        <p:txBody>
          <a:bodyPr/>
          <a:lstStyle/>
          <a:p>
            <a:pPr/>
            <a:r>
              <a:t>Title Text</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78" name="Shape 78"/>
          <p:cNvSpPr/>
          <p:nvPr>
            <p:ph type="pic" sz="half" idx="13"/>
          </p:nvPr>
        </p:nvSpPr>
        <p:spPr>
          <a:xfrm>
            <a:off x="3302000" y="1282700"/>
            <a:ext cx="5612015" cy="31496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79" name="Shape 79"/>
          <p:cNvSpPr/>
          <p:nvPr>
            <p:ph type="title"/>
          </p:nvPr>
        </p:nvSpPr>
        <p:spPr>
          <a:xfrm>
            <a:off x="1181100" y="5181600"/>
            <a:ext cx="9817100" cy="1206500"/>
          </a:xfrm>
          <a:prstGeom prst="rect">
            <a:avLst/>
          </a:prstGeom>
        </p:spPr>
        <p:txBody>
          <a:bodyPr/>
          <a:lstStyle/>
          <a:p>
            <a:pPr/>
            <a:r>
              <a:t>Title Text</a:t>
            </a: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1181100" y="901700"/>
            <a:ext cx="9817100" cy="5067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181100" y="190500"/>
            <a:ext cx="9817100" cy="171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Title Text</a:t>
            </a:r>
          </a:p>
        </p:txBody>
      </p:sp>
      <p:sp>
        <p:nvSpPr>
          <p:cNvPr id="4" name="Shape 4"/>
          <p:cNvSpPr/>
          <p:nvPr>
            <p:ph type="sldNum" sz="quarter" idx="2"/>
          </p:nvPr>
        </p:nvSpPr>
        <p:spPr>
          <a:xfrm>
            <a:off x="5969000" y="6540500"/>
            <a:ext cx="241300" cy="254000"/>
          </a:xfrm>
          <a:prstGeom prst="rect">
            <a:avLst/>
          </a:prstGeom>
          <a:ln w="12700">
            <a:miter lim="400000"/>
          </a:ln>
        </p:spPr>
        <p:txBody>
          <a:bodyPr wrap="none" lIns="38100" tIns="38100" rIns="38100" bIns="38100">
            <a:spAutoFit/>
          </a:bodyPr>
          <a:lstStyle>
            <a:lvl1pP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419100" rtl="0" latinLnBrk="0">
        <a:lnSpc>
          <a:spcPct val="100000"/>
        </a:lnSpc>
        <a:spcBef>
          <a:spcPts val="0"/>
        </a:spcBef>
        <a:spcAft>
          <a:spcPts val="0"/>
        </a:spcAft>
        <a:buClrTx/>
        <a:buSzTx/>
        <a:buFontTx/>
        <a:buNone/>
        <a:tabLst/>
        <a:defRPr b="0" baseline="0" cap="none" i="0" spc="0" strike="noStrike" sz="5600" u="none">
          <a:ln>
            <a:noFill/>
          </a:ln>
          <a:solidFill>
            <a:srgbClr val="000000"/>
          </a:solidFill>
          <a:uFillTx/>
          <a:latin typeface="+mn-lt"/>
          <a:ea typeface="+mn-ea"/>
          <a:cs typeface="+mn-cs"/>
          <a:sym typeface="Gill Sans"/>
        </a:defRPr>
      </a:lvl1pPr>
      <a:lvl2pPr marL="0" marR="0" indent="228600" algn="ctr" defTabSz="419100" rtl="0" latinLnBrk="0">
        <a:lnSpc>
          <a:spcPct val="100000"/>
        </a:lnSpc>
        <a:spcBef>
          <a:spcPts val="0"/>
        </a:spcBef>
        <a:spcAft>
          <a:spcPts val="0"/>
        </a:spcAft>
        <a:buClrTx/>
        <a:buSzTx/>
        <a:buFontTx/>
        <a:buNone/>
        <a:tabLst/>
        <a:defRPr b="0" baseline="0" cap="none" i="0" spc="0" strike="noStrike" sz="5600" u="none">
          <a:ln>
            <a:noFill/>
          </a:ln>
          <a:solidFill>
            <a:srgbClr val="000000"/>
          </a:solidFill>
          <a:uFillTx/>
          <a:latin typeface="+mn-lt"/>
          <a:ea typeface="+mn-ea"/>
          <a:cs typeface="+mn-cs"/>
          <a:sym typeface="Gill Sans"/>
        </a:defRPr>
      </a:lvl2pPr>
      <a:lvl3pPr marL="0" marR="0" indent="457200" algn="ctr" defTabSz="419100" rtl="0" latinLnBrk="0">
        <a:lnSpc>
          <a:spcPct val="100000"/>
        </a:lnSpc>
        <a:spcBef>
          <a:spcPts val="0"/>
        </a:spcBef>
        <a:spcAft>
          <a:spcPts val="0"/>
        </a:spcAft>
        <a:buClrTx/>
        <a:buSzTx/>
        <a:buFontTx/>
        <a:buNone/>
        <a:tabLst/>
        <a:defRPr b="0" baseline="0" cap="none" i="0" spc="0" strike="noStrike" sz="5600" u="none">
          <a:ln>
            <a:noFill/>
          </a:ln>
          <a:solidFill>
            <a:srgbClr val="000000"/>
          </a:solidFill>
          <a:uFillTx/>
          <a:latin typeface="+mn-lt"/>
          <a:ea typeface="+mn-ea"/>
          <a:cs typeface="+mn-cs"/>
          <a:sym typeface="Gill Sans"/>
        </a:defRPr>
      </a:lvl3pPr>
      <a:lvl4pPr marL="0" marR="0" indent="685800" algn="ctr" defTabSz="419100" rtl="0" latinLnBrk="0">
        <a:lnSpc>
          <a:spcPct val="100000"/>
        </a:lnSpc>
        <a:spcBef>
          <a:spcPts val="0"/>
        </a:spcBef>
        <a:spcAft>
          <a:spcPts val="0"/>
        </a:spcAft>
        <a:buClrTx/>
        <a:buSzTx/>
        <a:buFontTx/>
        <a:buNone/>
        <a:tabLst/>
        <a:defRPr b="0" baseline="0" cap="none" i="0" spc="0" strike="noStrike" sz="5600" u="none">
          <a:ln>
            <a:noFill/>
          </a:ln>
          <a:solidFill>
            <a:srgbClr val="000000"/>
          </a:solidFill>
          <a:uFillTx/>
          <a:latin typeface="+mn-lt"/>
          <a:ea typeface="+mn-ea"/>
          <a:cs typeface="+mn-cs"/>
          <a:sym typeface="Gill Sans"/>
        </a:defRPr>
      </a:lvl4pPr>
      <a:lvl5pPr marL="0" marR="0" indent="914400" algn="ctr" defTabSz="419100" rtl="0" latinLnBrk="0">
        <a:lnSpc>
          <a:spcPct val="100000"/>
        </a:lnSpc>
        <a:spcBef>
          <a:spcPts val="0"/>
        </a:spcBef>
        <a:spcAft>
          <a:spcPts val="0"/>
        </a:spcAft>
        <a:buClrTx/>
        <a:buSzTx/>
        <a:buFontTx/>
        <a:buNone/>
        <a:tabLst/>
        <a:defRPr b="0" baseline="0" cap="none" i="0" spc="0" strike="noStrike" sz="5600" u="none">
          <a:ln>
            <a:noFill/>
          </a:ln>
          <a:solidFill>
            <a:srgbClr val="000000"/>
          </a:solidFill>
          <a:uFillTx/>
          <a:latin typeface="+mn-lt"/>
          <a:ea typeface="+mn-ea"/>
          <a:cs typeface="+mn-cs"/>
          <a:sym typeface="Gill Sans"/>
        </a:defRPr>
      </a:lvl5pPr>
      <a:lvl6pPr marL="0" marR="0" indent="1143000" algn="ctr" defTabSz="419100" rtl="0" latinLnBrk="0">
        <a:lnSpc>
          <a:spcPct val="100000"/>
        </a:lnSpc>
        <a:spcBef>
          <a:spcPts val="0"/>
        </a:spcBef>
        <a:spcAft>
          <a:spcPts val="0"/>
        </a:spcAft>
        <a:buClrTx/>
        <a:buSzTx/>
        <a:buFontTx/>
        <a:buNone/>
        <a:tabLst/>
        <a:defRPr b="0" baseline="0" cap="none" i="0" spc="0" strike="noStrike" sz="5600" u="none">
          <a:ln>
            <a:noFill/>
          </a:ln>
          <a:solidFill>
            <a:srgbClr val="000000"/>
          </a:solidFill>
          <a:uFillTx/>
          <a:latin typeface="+mn-lt"/>
          <a:ea typeface="+mn-ea"/>
          <a:cs typeface="+mn-cs"/>
          <a:sym typeface="Gill Sans"/>
        </a:defRPr>
      </a:lvl6pPr>
      <a:lvl7pPr marL="0" marR="0" indent="1371600" algn="ctr" defTabSz="419100" rtl="0" latinLnBrk="0">
        <a:lnSpc>
          <a:spcPct val="100000"/>
        </a:lnSpc>
        <a:spcBef>
          <a:spcPts val="0"/>
        </a:spcBef>
        <a:spcAft>
          <a:spcPts val="0"/>
        </a:spcAft>
        <a:buClrTx/>
        <a:buSzTx/>
        <a:buFontTx/>
        <a:buNone/>
        <a:tabLst/>
        <a:defRPr b="0" baseline="0" cap="none" i="0" spc="0" strike="noStrike" sz="5600" u="none">
          <a:ln>
            <a:noFill/>
          </a:ln>
          <a:solidFill>
            <a:srgbClr val="000000"/>
          </a:solidFill>
          <a:uFillTx/>
          <a:latin typeface="+mn-lt"/>
          <a:ea typeface="+mn-ea"/>
          <a:cs typeface="+mn-cs"/>
          <a:sym typeface="Gill Sans"/>
        </a:defRPr>
      </a:lvl7pPr>
      <a:lvl8pPr marL="0" marR="0" indent="1600200" algn="ctr" defTabSz="419100" rtl="0" latinLnBrk="0">
        <a:lnSpc>
          <a:spcPct val="100000"/>
        </a:lnSpc>
        <a:spcBef>
          <a:spcPts val="0"/>
        </a:spcBef>
        <a:spcAft>
          <a:spcPts val="0"/>
        </a:spcAft>
        <a:buClrTx/>
        <a:buSzTx/>
        <a:buFontTx/>
        <a:buNone/>
        <a:tabLst/>
        <a:defRPr b="0" baseline="0" cap="none" i="0" spc="0" strike="noStrike" sz="5600" u="none">
          <a:ln>
            <a:noFill/>
          </a:ln>
          <a:solidFill>
            <a:srgbClr val="000000"/>
          </a:solidFill>
          <a:uFillTx/>
          <a:latin typeface="+mn-lt"/>
          <a:ea typeface="+mn-ea"/>
          <a:cs typeface="+mn-cs"/>
          <a:sym typeface="Gill Sans"/>
        </a:defRPr>
      </a:lvl8pPr>
      <a:lvl9pPr marL="0" marR="0" indent="1828800" algn="ctr" defTabSz="419100" rtl="0" latinLnBrk="0">
        <a:lnSpc>
          <a:spcPct val="100000"/>
        </a:lnSpc>
        <a:spcBef>
          <a:spcPts val="0"/>
        </a:spcBef>
        <a:spcAft>
          <a:spcPts val="0"/>
        </a:spcAft>
        <a:buClrTx/>
        <a:buSzTx/>
        <a:buFontTx/>
        <a:buNone/>
        <a:tabLst/>
        <a:defRPr b="0" baseline="0" cap="none" i="0" spc="0" strike="noStrike" sz="5600" u="none">
          <a:ln>
            <a:noFill/>
          </a:ln>
          <a:solidFill>
            <a:srgbClr val="000000"/>
          </a:solidFill>
          <a:uFillTx/>
          <a:latin typeface="+mn-lt"/>
          <a:ea typeface="+mn-ea"/>
          <a:cs typeface="+mn-cs"/>
          <a:sym typeface="Gill Sans"/>
        </a:defRPr>
      </a:lvl9pPr>
    </p:titleStyle>
    <p:bodyStyle>
      <a:lvl1pPr marL="698500" marR="0" indent="-444500" algn="l" defTabSz="419100" rtl="0" latinLnBrk="0">
        <a:lnSpc>
          <a:spcPct val="100000"/>
        </a:lnSpc>
        <a:spcBef>
          <a:spcPts val="3300"/>
        </a:spcBef>
        <a:spcAft>
          <a:spcPts val="0"/>
        </a:spcAft>
        <a:buClrTx/>
        <a:buSzPct val="171000"/>
        <a:buFontTx/>
        <a:buChar char="•"/>
        <a:tabLst/>
        <a:defRPr b="0" baseline="0" cap="none" i="0" spc="0" strike="noStrike" sz="2600" u="none">
          <a:ln>
            <a:noFill/>
          </a:ln>
          <a:solidFill>
            <a:srgbClr val="000000"/>
          </a:solidFill>
          <a:uFillTx/>
          <a:latin typeface="+mn-lt"/>
          <a:ea typeface="+mn-ea"/>
          <a:cs typeface="+mn-cs"/>
          <a:sym typeface="Gill Sans"/>
        </a:defRPr>
      </a:lvl1pPr>
      <a:lvl2pPr marL="1041400" marR="0" indent="-444500" algn="l" defTabSz="419100" rtl="0" latinLnBrk="0">
        <a:lnSpc>
          <a:spcPct val="100000"/>
        </a:lnSpc>
        <a:spcBef>
          <a:spcPts val="3300"/>
        </a:spcBef>
        <a:spcAft>
          <a:spcPts val="0"/>
        </a:spcAft>
        <a:buClrTx/>
        <a:buSzPct val="171000"/>
        <a:buFontTx/>
        <a:buChar char="•"/>
        <a:tabLst/>
        <a:defRPr b="0" baseline="0" cap="none" i="0" spc="0" strike="noStrike" sz="2600" u="none">
          <a:ln>
            <a:noFill/>
          </a:ln>
          <a:solidFill>
            <a:srgbClr val="000000"/>
          </a:solidFill>
          <a:uFillTx/>
          <a:latin typeface="+mn-lt"/>
          <a:ea typeface="+mn-ea"/>
          <a:cs typeface="+mn-cs"/>
          <a:sym typeface="Gill Sans"/>
        </a:defRPr>
      </a:lvl2pPr>
      <a:lvl3pPr marL="1384300" marR="0" indent="-444500" algn="l" defTabSz="419100" rtl="0" latinLnBrk="0">
        <a:lnSpc>
          <a:spcPct val="100000"/>
        </a:lnSpc>
        <a:spcBef>
          <a:spcPts val="3300"/>
        </a:spcBef>
        <a:spcAft>
          <a:spcPts val="0"/>
        </a:spcAft>
        <a:buClrTx/>
        <a:buSzPct val="171000"/>
        <a:buFontTx/>
        <a:buChar char="•"/>
        <a:tabLst/>
        <a:defRPr b="0" baseline="0" cap="none" i="0" spc="0" strike="noStrike" sz="2600" u="none">
          <a:ln>
            <a:noFill/>
          </a:ln>
          <a:solidFill>
            <a:srgbClr val="000000"/>
          </a:solidFill>
          <a:uFillTx/>
          <a:latin typeface="+mn-lt"/>
          <a:ea typeface="+mn-ea"/>
          <a:cs typeface="+mn-cs"/>
          <a:sym typeface="Gill Sans"/>
        </a:defRPr>
      </a:lvl3pPr>
      <a:lvl4pPr marL="1739900" marR="0" indent="-444500" algn="l" defTabSz="419100" rtl="0" latinLnBrk="0">
        <a:lnSpc>
          <a:spcPct val="100000"/>
        </a:lnSpc>
        <a:spcBef>
          <a:spcPts val="3300"/>
        </a:spcBef>
        <a:spcAft>
          <a:spcPts val="0"/>
        </a:spcAft>
        <a:buClrTx/>
        <a:buSzPct val="171000"/>
        <a:buFontTx/>
        <a:buChar char="•"/>
        <a:tabLst/>
        <a:defRPr b="0" baseline="0" cap="none" i="0" spc="0" strike="noStrike" sz="2600" u="none">
          <a:ln>
            <a:noFill/>
          </a:ln>
          <a:solidFill>
            <a:srgbClr val="000000"/>
          </a:solidFill>
          <a:uFillTx/>
          <a:latin typeface="+mn-lt"/>
          <a:ea typeface="+mn-ea"/>
          <a:cs typeface="+mn-cs"/>
          <a:sym typeface="Gill Sans"/>
        </a:defRPr>
      </a:lvl4pPr>
      <a:lvl5pPr marL="2082800" marR="0" indent="-444500" algn="l" defTabSz="419100" rtl="0" latinLnBrk="0">
        <a:lnSpc>
          <a:spcPct val="100000"/>
        </a:lnSpc>
        <a:spcBef>
          <a:spcPts val="3300"/>
        </a:spcBef>
        <a:spcAft>
          <a:spcPts val="0"/>
        </a:spcAft>
        <a:buClrTx/>
        <a:buSzPct val="171000"/>
        <a:buFontTx/>
        <a:buChar char="•"/>
        <a:tabLst/>
        <a:defRPr b="0" baseline="0" cap="none" i="0" spc="0" strike="noStrike" sz="2600" u="none">
          <a:ln>
            <a:noFill/>
          </a:ln>
          <a:solidFill>
            <a:srgbClr val="000000"/>
          </a:solidFill>
          <a:uFillTx/>
          <a:latin typeface="+mn-lt"/>
          <a:ea typeface="+mn-ea"/>
          <a:cs typeface="+mn-cs"/>
          <a:sym typeface="Gill Sans"/>
        </a:defRPr>
      </a:lvl5pPr>
      <a:lvl6pPr marL="2425700" marR="0" indent="-444500" algn="l" defTabSz="419100" rtl="0" latinLnBrk="0">
        <a:lnSpc>
          <a:spcPct val="100000"/>
        </a:lnSpc>
        <a:spcBef>
          <a:spcPts val="3300"/>
        </a:spcBef>
        <a:spcAft>
          <a:spcPts val="0"/>
        </a:spcAft>
        <a:buClrTx/>
        <a:buSzPct val="171000"/>
        <a:buFontTx/>
        <a:buChar char="•"/>
        <a:tabLst/>
        <a:defRPr b="0" baseline="0" cap="none" i="0" spc="0" strike="noStrike" sz="2600" u="none">
          <a:ln>
            <a:noFill/>
          </a:ln>
          <a:solidFill>
            <a:srgbClr val="000000"/>
          </a:solidFill>
          <a:uFillTx/>
          <a:latin typeface="+mn-lt"/>
          <a:ea typeface="+mn-ea"/>
          <a:cs typeface="+mn-cs"/>
          <a:sym typeface="Gill Sans"/>
        </a:defRPr>
      </a:lvl6pPr>
      <a:lvl7pPr marL="2768600" marR="0" indent="-444500" algn="l" defTabSz="419100" rtl="0" latinLnBrk="0">
        <a:lnSpc>
          <a:spcPct val="100000"/>
        </a:lnSpc>
        <a:spcBef>
          <a:spcPts val="3300"/>
        </a:spcBef>
        <a:spcAft>
          <a:spcPts val="0"/>
        </a:spcAft>
        <a:buClrTx/>
        <a:buSzPct val="171000"/>
        <a:buFontTx/>
        <a:buChar char="•"/>
        <a:tabLst/>
        <a:defRPr b="0" baseline="0" cap="none" i="0" spc="0" strike="noStrike" sz="2600" u="none">
          <a:ln>
            <a:noFill/>
          </a:ln>
          <a:solidFill>
            <a:srgbClr val="000000"/>
          </a:solidFill>
          <a:uFillTx/>
          <a:latin typeface="+mn-lt"/>
          <a:ea typeface="+mn-ea"/>
          <a:cs typeface="+mn-cs"/>
          <a:sym typeface="Gill Sans"/>
        </a:defRPr>
      </a:lvl7pPr>
      <a:lvl8pPr marL="3111500" marR="0" indent="-444500" algn="l" defTabSz="419100" rtl="0" latinLnBrk="0">
        <a:lnSpc>
          <a:spcPct val="100000"/>
        </a:lnSpc>
        <a:spcBef>
          <a:spcPts val="3300"/>
        </a:spcBef>
        <a:spcAft>
          <a:spcPts val="0"/>
        </a:spcAft>
        <a:buClrTx/>
        <a:buSzPct val="171000"/>
        <a:buFontTx/>
        <a:buChar char="•"/>
        <a:tabLst/>
        <a:defRPr b="0" baseline="0" cap="none" i="0" spc="0" strike="noStrike" sz="2600" u="none">
          <a:ln>
            <a:noFill/>
          </a:ln>
          <a:solidFill>
            <a:srgbClr val="000000"/>
          </a:solidFill>
          <a:uFillTx/>
          <a:latin typeface="+mn-lt"/>
          <a:ea typeface="+mn-ea"/>
          <a:cs typeface="+mn-cs"/>
          <a:sym typeface="Gill Sans"/>
        </a:defRPr>
      </a:lvl8pPr>
      <a:lvl9pPr marL="3454400" marR="0" indent="-444500" algn="l" defTabSz="419100" rtl="0" latinLnBrk="0">
        <a:lnSpc>
          <a:spcPct val="100000"/>
        </a:lnSpc>
        <a:spcBef>
          <a:spcPts val="3300"/>
        </a:spcBef>
        <a:spcAft>
          <a:spcPts val="0"/>
        </a:spcAft>
        <a:buClrTx/>
        <a:buSzPct val="171000"/>
        <a:buFontTx/>
        <a:buChar char="•"/>
        <a:tabLst/>
        <a:defRPr b="0" baseline="0" cap="none" i="0" spc="0" strike="noStrike" sz="2600" u="none">
          <a:ln>
            <a:noFill/>
          </a:ln>
          <a:solidFill>
            <a:srgbClr val="000000"/>
          </a:solidFill>
          <a:uFillTx/>
          <a:latin typeface="+mn-lt"/>
          <a:ea typeface="+mn-ea"/>
          <a:cs typeface="+mn-cs"/>
          <a:sym typeface="Gill Sans"/>
        </a:defRPr>
      </a:lvl9pPr>
    </p:bodyStyle>
    <p:otherStyle>
      <a:lvl1pPr marL="0" marR="0" indent="0" algn="ctr" defTabSz="4191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1pPr>
      <a:lvl2pPr marL="0" marR="0" indent="228600" algn="ctr" defTabSz="4191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2pPr>
      <a:lvl3pPr marL="0" marR="0" indent="457200" algn="ctr" defTabSz="4191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3pPr>
      <a:lvl4pPr marL="0" marR="0" indent="685800" algn="ctr" defTabSz="4191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4pPr>
      <a:lvl5pPr marL="0" marR="0" indent="914400" algn="ctr" defTabSz="4191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5pPr>
      <a:lvl6pPr marL="0" marR="0" indent="1143000" algn="ctr" defTabSz="4191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6pPr>
      <a:lvl7pPr marL="0" marR="0" indent="1371600" algn="ctr" defTabSz="4191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7pPr>
      <a:lvl8pPr marL="0" marR="0" indent="1600200" algn="ctr" defTabSz="4191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8pPr>
      <a:lvl9pPr marL="0" marR="0" indent="1828800" algn="ctr" defTabSz="4191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hyperlink" Target="http://en.wikipedia.org/wiki/Rosalie_Rendu" TargetMode="External"/><Relationship Id="rId4" Type="http://schemas.openxmlformats.org/officeDocument/2006/relationships/hyperlink" Target="http://en.wikipedia.org/wiki/Daughters_of_Charity_of_Saint_Vincent_de_Paul" TargetMode="Externa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AA7942">
            <a:alpha val="64000"/>
          </a:srgbClr>
        </a:solidFill>
      </p:bgPr>
    </p:bg>
    <p:spTree>
      <p:nvGrpSpPr>
        <p:cNvPr id="1" name=""/>
        <p:cNvGrpSpPr/>
        <p:nvPr/>
      </p:nvGrpSpPr>
      <p:grpSpPr>
        <a:xfrm>
          <a:off x="0" y="0"/>
          <a:ext cx="0" cy="0"/>
          <a:chOff x="0" y="0"/>
          <a:chExt cx="0" cy="0"/>
        </a:xfrm>
      </p:grpSpPr>
      <p:pic>
        <p:nvPicPr>
          <p:cNvPr id="137" name="wallpaper-ozanam-i4.png"/>
          <p:cNvPicPr>
            <a:picLocks noChangeAspect="1"/>
          </p:cNvPicPr>
          <p:nvPr/>
        </p:nvPicPr>
        <p:blipFill>
          <a:blip r:embed="rId2">
            <a:extLst/>
          </a:blip>
          <a:stretch>
            <a:fillRect/>
          </a:stretch>
        </p:blipFill>
        <p:spPr>
          <a:xfrm>
            <a:off x="2389716" y="-1038225"/>
            <a:ext cx="7416802" cy="11125201"/>
          </a:xfrm>
          <a:prstGeom prst="rect">
            <a:avLst/>
          </a:prstGeom>
          <a:ln w="12700">
            <a:miter lim="400000"/>
          </a:ln>
        </p:spPr>
      </p:pic>
      <p:sp>
        <p:nvSpPr>
          <p:cNvPr id="138" name="Shape 138"/>
          <p:cNvSpPr/>
          <p:nvPr>
            <p:ph type="body" sz="half" idx="1"/>
          </p:nvPr>
        </p:nvSpPr>
        <p:spPr>
          <a:xfrm>
            <a:off x="-50800" y="35867"/>
            <a:ext cx="12280900" cy="2159001"/>
          </a:xfrm>
          <a:prstGeom prst="rect">
            <a:avLst/>
          </a:prstGeom>
        </p:spPr>
        <p:txBody>
          <a:bodyPr/>
          <a:lstStyle/>
          <a:p>
            <a:pPr marL="0" indent="0" algn="ctr">
              <a:lnSpc>
                <a:spcPct val="80000"/>
              </a:lnSpc>
              <a:spcBef>
                <a:spcPts val="0"/>
              </a:spcBef>
              <a:buSzTx/>
              <a:buNone/>
              <a:defRPr i="1" sz="4200">
                <a:solidFill>
                  <a:srgbClr val="212121"/>
                </a:solidFill>
                <a:latin typeface="Open Sans Semibold"/>
                <a:ea typeface="Open Sans Semibold"/>
                <a:cs typeface="Open Sans Semibold"/>
                <a:sym typeface="Open Sans Semibold"/>
              </a:defRPr>
            </a:pPr>
            <a:r>
              <a:t>Frederic Ozanam:</a:t>
            </a:r>
          </a:p>
          <a:p>
            <a:pPr marL="0" indent="0" algn="ctr">
              <a:lnSpc>
                <a:spcPct val="80000"/>
              </a:lnSpc>
              <a:spcBef>
                <a:spcPts val="0"/>
              </a:spcBef>
              <a:buSzTx/>
              <a:buNone/>
              <a:defRPr i="1" sz="4200">
                <a:solidFill>
                  <a:srgbClr val="212121"/>
                </a:solidFill>
                <a:latin typeface="Open Sans Semibold"/>
                <a:ea typeface="Open Sans Semibold"/>
                <a:cs typeface="Open Sans Semibold"/>
                <a:sym typeface="Open Sans Semibold"/>
              </a:defRPr>
            </a:pPr>
            <a:r>
              <a:t>Social Justice Vision</a:t>
            </a:r>
          </a:p>
          <a:p>
            <a:pPr marL="0" indent="0" algn="ctr">
              <a:lnSpc>
                <a:spcPct val="80000"/>
              </a:lnSpc>
              <a:spcBef>
                <a:spcPts val="0"/>
              </a:spcBef>
              <a:buSzTx/>
              <a:buNone/>
              <a:defRPr i="1" sz="4200">
                <a:solidFill>
                  <a:srgbClr val="212121"/>
                </a:solidFill>
                <a:latin typeface="Open Sans Semibold"/>
                <a:ea typeface="Open Sans Semibold"/>
                <a:cs typeface="Open Sans Semibold"/>
                <a:sym typeface="Open Sans Semibold"/>
              </a:defRPr>
            </a:pPr>
            <a:r>
              <a:t>+ Personal Action</a:t>
            </a:r>
          </a:p>
        </p:txBody>
      </p:sp>
    </p:spTree>
  </p:cSld>
  <p:clrMapOvr>
    <a:masterClrMapping/>
  </p:clrMapOvr>
  <p:transition xmlns:p14="http://schemas.microsoft.com/office/powerpoint/2010/main" spd="med" advClick="0" advTm="0"/>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84"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5" name="Shape 185"/>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86" name="Shape 186"/>
          <p:cNvSpPr/>
          <p:nvPr>
            <p:ph type="subTitle" sz="half" idx="1"/>
          </p:nvPr>
        </p:nvSpPr>
        <p:spPr>
          <a:xfrm>
            <a:off x="368300" y="937567"/>
            <a:ext cx="5588000" cy="5676901"/>
          </a:xfrm>
          <a:prstGeom prst="rect">
            <a:avLst/>
          </a:prstGeom>
        </p:spPr>
        <p:txBody>
          <a:bodyPr/>
          <a:lstStyle/>
          <a:p>
            <a:pPr algn="l">
              <a:defRPr sz="3600">
                <a:latin typeface="Open Sans"/>
                <a:ea typeface="Open Sans"/>
                <a:cs typeface="Open Sans"/>
                <a:sym typeface="Open Sans"/>
              </a:defRPr>
            </a:pPr>
            <a:r>
              <a:t>Second, </a:t>
            </a:r>
            <a:r>
              <a:rPr b="1"/>
              <a:t>a grand master of speech</a:t>
            </a:r>
            <a:r>
              <a:t>, Frederic eloquently presented the Catholic Church as a paradigm for the restoration of society in his time.  </a:t>
            </a:r>
          </a:p>
        </p:txBody>
      </p:sp>
      <p:sp>
        <p:nvSpPr>
          <p:cNvPr id="187" name="Shape 187"/>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86"/>
                                        </p:tgtEl>
                                        <p:attrNameLst>
                                          <p:attrName>style.visibility</p:attrName>
                                        </p:attrNameLst>
                                      </p:cBhvr>
                                      <p:to>
                                        <p:strVal val="visible"/>
                                      </p:to>
                                    </p:set>
                                    <p:animEffect filter="dissolve" transition="in">
                                      <p:cBhvr>
                                        <p:cTn id="7"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89"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90" name="Shape 190"/>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91" name="Shape 191"/>
          <p:cNvSpPr/>
          <p:nvPr>
            <p:ph type="subTitle" sz="half" idx="1"/>
          </p:nvPr>
        </p:nvSpPr>
        <p:spPr>
          <a:xfrm>
            <a:off x="368300" y="937567"/>
            <a:ext cx="5588000" cy="5676901"/>
          </a:xfrm>
          <a:prstGeom prst="rect">
            <a:avLst/>
          </a:prstGeom>
        </p:spPr>
        <p:txBody>
          <a:bodyPr/>
          <a:lstStyle/>
          <a:p>
            <a:pPr algn="l">
              <a:defRPr sz="3600">
                <a:latin typeface="Open Sans"/>
                <a:ea typeface="Open Sans"/>
                <a:cs typeface="Open Sans"/>
                <a:sym typeface="Open Sans"/>
              </a:defRPr>
            </a:pPr>
            <a:r>
              <a:t>He fearlessly championed </a:t>
            </a:r>
            <a:r>
              <a:rPr b="1"/>
              <a:t>workers’ rights, </a:t>
            </a:r>
            <a:r>
              <a:t>including the right to join labor unions.</a:t>
            </a:r>
          </a:p>
        </p:txBody>
      </p:sp>
      <p:sp>
        <p:nvSpPr>
          <p:cNvPr id="192" name="Shape 19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91"/>
                                        </p:tgtEl>
                                        <p:attrNameLst>
                                          <p:attrName>style.visibility</p:attrName>
                                        </p:attrNameLst>
                                      </p:cBhvr>
                                      <p:to>
                                        <p:strVal val="visible"/>
                                      </p:to>
                                    </p:set>
                                    <p:animEffect filter="dissolve" transition="in">
                                      <p:cBhvr>
                                        <p:cTn id="7"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94"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95" name="Shape 195"/>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96" name="Shape 196"/>
          <p:cNvSpPr/>
          <p:nvPr>
            <p:ph type="subTitle" sz="half" idx="1"/>
          </p:nvPr>
        </p:nvSpPr>
        <p:spPr>
          <a:xfrm>
            <a:off x="368300" y="937567"/>
            <a:ext cx="5588000" cy="5676901"/>
          </a:xfrm>
          <a:prstGeom prst="rect">
            <a:avLst/>
          </a:prstGeom>
        </p:spPr>
        <p:txBody>
          <a:bodyPr/>
          <a:lstStyle/>
          <a:p>
            <a:pPr algn="l">
              <a:defRPr sz="3600">
                <a:latin typeface="Open Sans"/>
                <a:ea typeface="Open Sans"/>
                <a:cs typeface="Open Sans"/>
                <a:sym typeface="Open Sans"/>
              </a:defRPr>
            </a:pPr>
            <a:r>
              <a:t>While a law professor at Lyon, Ozanam developed his central thesis of the “salaire naturel”— the </a:t>
            </a:r>
            <a:r>
              <a:rPr b="1"/>
              <a:t>natural wage</a:t>
            </a:r>
            <a:r>
              <a:t>, a concept that became the precursor to the living wage movement.</a:t>
            </a:r>
          </a:p>
        </p:txBody>
      </p:sp>
      <p:sp>
        <p:nvSpPr>
          <p:cNvPr id="197" name="Shape 197"/>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dissolve" transition="in">
                                      <p:cBhvr>
                                        <p:cTn id="7"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99"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00" name="Shape 200"/>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01" name="Shape 201"/>
          <p:cNvSpPr/>
          <p:nvPr>
            <p:ph type="subTitle" sz="half" idx="1"/>
          </p:nvPr>
        </p:nvSpPr>
        <p:spPr>
          <a:xfrm>
            <a:off x="368300" y="937567"/>
            <a:ext cx="5588000" cy="5676901"/>
          </a:xfrm>
          <a:prstGeom prst="rect">
            <a:avLst/>
          </a:prstGeom>
        </p:spPr>
        <p:txBody>
          <a:bodyPr/>
          <a:lstStyle>
            <a:lvl1pPr algn="l">
              <a:defRPr sz="3600">
                <a:latin typeface="Open Sans"/>
                <a:ea typeface="Open Sans"/>
                <a:cs typeface="Open Sans"/>
                <a:sym typeface="Open Sans"/>
              </a:defRPr>
            </a:lvl1pPr>
          </a:lstStyle>
          <a:p>
            <a:pPr/>
            <a:r>
              <a:t>The working man, he believed, was by nature entitled, at a minimum, to a wage sufficient to provide for the necessities of life, the education of his children, and for the support of his old age.</a:t>
            </a:r>
          </a:p>
        </p:txBody>
      </p:sp>
      <p:sp>
        <p:nvSpPr>
          <p:cNvPr id="202" name="Shape 20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dissolve" transition="in">
                                      <p:cBhvr>
                                        <p:cTn id="7"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04"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05" name="Shape 205"/>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06" name="Shape 206"/>
          <p:cNvSpPr/>
          <p:nvPr>
            <p:ph type="subTitle" sz="half" idx="1"/>
          </p:nvPr>
        </p:nvSpPr>
        <p:spPr>
          <a:xfrm>
            <a:off x="368300" y="937567"/>
            <a:ext cx="5588000" cy="5778501"/>
          </a:xfrm>
          <a:prstGeom prst="rect">
            <a:avLst/>
          </a:prstGeom>
        </p:spPr>
        <p:txBody>
          <a:bodyPr/>
          <a:lstStyle>
            <a:lvl1pPr algn="l">
              <a:defRPr sz="3600">
                <a:latin typeface="Open Sans"/>
                <a:ea typeface="Open Sans"/>
                <a:cs typeface="Open Sans"/>
                <a:sym typeface="Open Sans"/>
              </a:defRPr>
            </a:lvl1pPr>
          </a:lstStyle>
          <a:p>
            <a:pPr/>
            <a:r>
              <a:t>Ozanam’s writing laid the groundwork for Catholic social-justice teaching, helping set the stage for the great encyclicals on the rights of workers, starting with Pope Leo XIII’s Rerum Novarum (On Labor) in 1891.</a:t>
            </a:r>
          </a:p>
        </p:txBody>
      </p:sp>
      <p:sp>
        <p:nvSpPr>
          <p:cNvPr id="207" name="Shape 207"/>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06"/>
                                        </p:tgtEl>
                                        <p:attrNameLst>
                                          <p:attrName>style.visibility</p:attrName>
                                        </p:attrNameLst>
                                      </p:cBhvr>
                                      <p:to>
                                        <p:strVal val="visible"/>
                                      </p:to>
                                    </p:set>
                                    <p:animEffect filter="dissolve" transition="in">
                                      <p:cBhvr>
                                        <p:cTn id="7"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09"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10" name="Shape 210"/>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11" name="Shape 211"/>
          <p:cNvSpPr/>
          <p:nvPr>
            <p:ph type="subTitle" sz="half" idx="1"/>
          </p:nvPr>
        </p:nvSpPr>
        <p:spPr>
          <a:xfrm>
            <a:off x="368300" y="937567"/>
            <a:ext cx="5588000" cy="5778501"/>
          </a:xfrm>
          <a:prstGeom prst="rect">
            <a:avLst/>
          </a:prstGeom>
        </p:spPr>
        <p:txBody>
          <a:bodyPr/>
          <a:lstStyle>
            <a:lvl1pPr algn="l">
              <a:defRPr sz="3600">
                <a:latin typeface="Open Sans"/>
                <a:ea typeface="Open Sans"/>
                <a:cs typeface="Open Sans"/>
                <a:sym typeface="Open Sans"/>
              </a:defRPr>
            </a:lvl1pPr>
          </a:lstStyle>
          <a:p>
            <a:pPr/>
            <a:r>
              <a:t>His aim was to be a missionary of the faith in the world of science; his dream was to bring about the renewal of society under the guidance of the Catholic Church.</a:t>
            </a:r>
          </a:p>
        </p:txBody>
      </p:sp>
      <p:sp>
        <p:nvSpPr>
          <p:cNvPr id="212" name="Shape 21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11"/>
                                        </p:tgtEl>
                                        <p:attrNameLst>
                                          <p:attrName>style.visibility</p:attrName>
                                        </p:attrNameLst>
                                      </p:cBhvr>
                                      <p:to>
                                        <p:strVal val="visible"/>
                                      </p:to>
                                    </p:set>
                                    <p:animEffect filter="dissolve" transition="in">
                                      <p:cBhvr>
                                        <p:cTn id="7"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14"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15" name="Shape 215"/>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16" name="Shape 216"/>
          <p:cNvSpPr/>
          <p:nvPr>
            <p:ph type="subTitle" sz="half" idx="1"/>
          </p:nvPr>
        </p:nvSpPr>
        <p:spPr>
          <a:xfrm>
            <a:off x="368300" y="937567"/>
            <a:ext cx="5588000" cy="5778501"/>
          </a:xfrm>
          <a:prstGeom prst="rect">
            <a:avLst/>
          </a:prstGeom>
        </p:spPr>
        <p:txBody>
          <a:bodyPr/>
          <a:lstStyle/>
          <a:p>
            <a:pPr algn="l">
              <a:defRPr sz="3600">
                <a:latin typeface="Open Sans"/>
                <a:ea typeface="Open Sans"/>
                <a:cs typeface="Open Sans"/>
                <a:sym typeface="Open Sans"/>
              </a:defRPr>
            </a:pPr>
            <a:r>
              <a:t>Ozanam said: </a:t>
            </a:r>
          </a:p>
          <a:p>
            <a:pPr algn="l">
              <a:defRPr sz="3600">
                <a:latin typeface="Open Sans"/>
                <a:ea typeface="Open Sans"/>
                <a:cs typeface="Open Sans"/>
                <a:sym typeface="Open Sans"/>
              </a:defRPr>
            </a:pPr>
          </a:p>
          <a:p>
            <a:pPr algn="l">
              <a:defRPr sz="3600">
                <a:latin typeface="Open Sans"/>
                <a:ea typeface="Open Sans"/>
                <a:cs typeface="Open Sans"/>
                <a:sym typeface="Open Sans"/>
              </a:defRPr>
            </a:pPr>
            <a:r>
              <a:t>“We have two lives: </a:t>
            </a:r>
          </a:p>
          <a:p>
            <a:pPr algn="l">
              <a:defRPr sz="3600">
                <a:latin typeface="Open Sans"/>
                <a:ea typeface="Open Sans"/>
                <a:cs typeface="Open Sans"/>
                <a:sym typeface="Open Sans"/>
              </a:defRPr>
            </a:pPr>
            <a:r>
              <a:t>one to look for the Truth and defend it, and the other to practice it.”</a:t>
            </a:r>
          </a:p>
        </p:txBody>
      </p:sp>
      <p:sp>
        <p:nvSpPr>
          <p:cNvPr id="217" name="Shape 217"/>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16"/>
                                        </p:tgtEl>
                                        <p:attrNameLst>
                                          <p:attrName>style.visibility</p:attrName>
                                        </p:attrNameLst>
                                      </p:cBhvr>
                                      <p:to>
                                        <p:strVal val="visible"/>
                                      </p:to>
                                    </p:set>
                                    <p:animEffect filter="dissolve" transition="in">
                                      <p:cBhvr>
                                        <p:cTn id="7"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19"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20" name="Shape 220"/>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21" name="Shape 221"/>
          <p:cNvSpPr/>
          <p:nvPr>
            <p:ph type="subTitle" sz="half" idx="1"/>
          </p:nvPr>
        </p:nvSpPr>
        <p:spPr>
          <a:xfrm>
            <a:off x="368300" y="937567"/>
            <a:ext cx="5588000" cy="5778501"/>
          </a:xfrm>
          <a:prstGeom prst="rect">
            <a:avLst/>
          </a:prstGeom>
        </p:spPr>
        <p:txBody>
          <a:bodyPr/>
          <a:lstStyle>
            <a:lvl1pPr algn="l">
              <a:defRPr sz="3600">
                <a:latin typeface="Open Sans"/>
                <a:ea typeface="Open Sans"/>
                <a:cs typeface="Open Sans"/>
                <a:sym typeface="Open Sans"/>
              </a:defRPr>
            </a:lvl1pPr>
          </a:lstStyle>
          <a:p>
            <a:pPr/>
            <a:r>
              <a:t>He well merits being proclaimed today (in this Year of Faith) “the patron of all apologists.” The combination of his intellectual clarity and his testimony to charity make him an axis for the new evangelization.</a:t>
            </a:r>
          </a:p>
        </p:txBody>
      </p:sp>
      <p:sp>
        <p:nvSpPr>
          <p:cNvPr id="222" name="Shape 22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21"/>
                                        </p:tgtEl>
                                        <p:attrNameLst>
                                          <p:attrName>style.visibility</p:attrName>
                                        </p:attrNameLst>
                                      </p:cBhvr>
                                      <p:to>
                                        <p:strVal val="visible"/>
                                      </p:to>
                                    </p:set>
                                    <p:animEffect filter="dissolve" transition="in">
                                      <p:cBhvr>
                                        <p:cTn id="7"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24"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25" name="Shape 225"/>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26" name="Shape 226"/>
          <p:cNvSpPr/>
          <p:nvPr>
            <p:ph type="subTitle" sz="half" idx="1"/>
          </p:nvPr>
        </p:nvSpPr>
        <p:spPr>
          <a:xfrm>
            <a:off x="368300" y="937567"/>
            <a:ext cx="5588000" cy="5778501"/>
          </a:xfrm>
          <a:prstGeom prst="rect">
            <a:avLst/>
          </a:prstGeom>
        </p:spPr>
        <p:txBody>
          <a:bodyPr/>
          <a:lstStyle>
            <a:lvl1pPr algn="l">
              <a:defRPr sz="3600">
                <a:latin typeface="Open Sans"/>
                <a:ea typeface="Open Sans"/>
                <a:cs typeface="Open Sans"/>
                <a:sym typeface="Open Sans"/>
              </a:defRPr>
            </a:lvl1pPr>
          </a:lstStyle>
          <a:p>
            <a:pPr/>
            <a:r>
              <a:t>What comments would you make on Ozanam’s social justice vision? Have you changed any ideas you used to have on these subjects?  What examples would you show others to help them understand the issues?</a:t>
            </a:r>
          </a:p>
        </p:txBody>
      </p:sp>
      <p:sp>
        <p:nvSpPr>
          <p:cNvPr id="227" name="Shape 227"/>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Reflect</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26"/>
                                        </p:tgtEl>
                                        <p:attrNameLst>
                                          <p:attrName>style.visibility</p:attrName>
                                        </p:attrNameLst>
                                      </p:cBhvr>
                                      <p:to>
                                        <p:strVal val="visible"/>
                                      </p:to>
                                    </p:set>
                                    <p:animEffect filter="dissolve" transition="in">
                                      <p:cBhvr>
                                        <p:cTn id="7"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6"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29"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30" name="Shape 230"/>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31" name="Shape 231"/>
          <p:cNvSpPr/>
          <p:nvPr>
            <p:ph type="subTitle" sz="half" idx="1"/>
          </p:nvPr>
        </p:nvSpPr>
        <p:spPr>
          <a:xfrm>
            <a:off x="6464300" y="861367"/>
            <a:ext cx="5588000" cy="5854701"/>
          </a:xfrm>
          <a:prstGeom prst="rect">
            <a:avLst/>
          </a:prstGeom>
        </p:spPr>
        <p:txBody>
          <a:bodyPr/>
          <a:lstStyle>
            <a:lvl1pPr algn="l">
              <a:defRPr sz="4200">
                <a:latin typeface="Open Sans"/>
                <a:ea typeface="Open Sans"/>
                <a:cs typeface="Open Sans"/>
                <a:sym typeface="Open Sans"/>
              </a:defRPr>
            </a:lvl1pPr>
          </a:lstStyle>
          <a:p>
            <a:pPr/>
            <a:r>
              <a:t>Ozanam was that rarest of intellectuals: one who served—directly, personally, throughout his entire adult life—the immediate needs of the poor.</a:t>
            </a:r>
          </a:p>
        </p:txBody>
      </p:sp>
      <p:sp>
        <p:nvSpPr>
          <p:cNvPr id="232" name="Shape 23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33" name="Shape 233"/>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33"/>
                                        </p:tgtEl>
                                        <p:attrNameLst>
                                          <p:attrName>style.visibility</p:attrName>
                                        </p:attrNameLst>
                                      </p:cBhvr>
                                      <p:to>
                                        <p:strVal val="visible"/>
                                      </p:to>
                                    </p:set>
                                    <p:animEffect filter="dissolve" transition="in">
                                      <p:cBhvr>
                                        <p:cTn id="7" dur="500"/>
                                        <p:tgtEl>
                                          <p:spTgt spid="233"/>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231"/>
                                        </p:tgtEl>
                                        <p:attrNameLst>
                                          <p:attrName>style.visibility</p:attrName>
                                        </p:attrNameLst>
                                      </p:cBhvr>
                                      <p:to>
                                        <p:strVal val="visible"/>
                                      </p:to>
                                    </p:set>
                                    <p:animEffect filter="dissolve" transition="in">
                                      <p:cBhvr>
                                        <p:cTn id="11"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3" grpId="1"/>
      <p:bldP build="whole" bldLvl="1" animBg="1" rev="0" advAuto="0" spid="231"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40"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1" name="Shape 141"/>
          <p:cNvSpPr/>
          <p:nvPr/>
        </p:nvSpPr>
        <p:spPr>
          <a:xfrm>
            <a:off x="406400" y="-1003300"/>
            <a:ext cx="5892800" cy="5892800"/>
          </a:xfrm>
          <a:prstGeom prst="ellipse">
            <a:avLst/>
          </a:prstGeom>
          <a:solidFill>
            <a:srgbClr val="4B4A13">
              <a:alpha val="50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42" name="Shape 142"/>
          <p:cNvSpPr/>
          <p:nvPr>
            <p:ph type="subTitle" sz="quarter" idx="1"/>
          </p:nvPr>
        </p:nvSpPr>
        <p:spPr>
          <a:xfrm>
            <a:off x="393700" y="1572567"/>
            <a:ext cx="5905500" cy="736601"/>
          </a:xfrm>
          <a:prstGeom prst="rect">
            <a:avLst/>
          </a:prstGeom>
        </p:spPr>
        <p:txBody>
          <a:bodyPr anchor="ctr"/>
          <a:lstStyle>
            <a:lvl1pPr>
              <a:defRPr sz="4000">
                <a:solidFill>
                  <a:srgbClr val="FFECD5"/>
                </a:solidFill>
                <a:latin typeface="Hoefler Text"/>
                <a:ea typeface="Hoefler Text"/>
                <a:cs typeface="Hoefler Text"/>
                <a:sym typeface="Hoefler Text"/>
              </a:defRPr>
            </a:lvl1pPr>
          </a:lstStyle>
          <a:p>
            <a:pPr/>
            <a:r>
              <a:t>Social Justice Vision</a:t>
            </a:r>
          </a:p>
        </p:txBody>
      </p:sp>
      <p:sp>
        <p:nvSpPr>
          <p:cNvPr id="143" name="Shape 143"/>
          <p:cNvSpPr/>
          <p:nvPr/>
        </p:nvSpPr>
        <p:spPr>
          <a:xfrm>
            <a:off x="-515" y="203200"/>
            <a:ext cx="12179301" cy="533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a:solidFill>
                  <a:srgbClr val="EBEBEB"/>
                </a:solidFill>
                <a:latin typeface="Open Sans"/>
                <a:ea typeface="Open Sans"/>
                <a:cs typeface="Open Sans"/>
                <a:sym typeface="Open Sans"/>
              </a:defRPr>
            </a:lvl1pPr>
          </a:lstStyle>
          <a:p>
            <a:pPr/>
            <a:r>
              <a:t>Frederic Ozanam’s life was a dramatic fusion of intellectual achievement </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3"/>
                                        </p:tgtEl>
                                        <p:attrNameLst>
                                          <p:attrName>style.visibility</p:attrName>
                                        </p:attrNameLst>
                                      </p:cBhvr>
                                      <p:to>
                                        <p:strVal val="visible"/>
                                      </p:to>
                                    </p:set>
                                    <p:animEffect filter="dissolve" transition="in">
                                      <p:cBhvr>
                                        <p:cTn id="7" dur="1000"/>
                                        <p:tgtEl>
                                          <p:spTgt spid="143"/>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42"/>
                                        </p:tgtEl>
                                        <p:attrNameLst>
                                          <p:attrName>style.visibility</p:attrName>
                                        </p:attrNameLst>
                                      </p:cBhvr>
                                      <p:to>
                                        <p:strVal val="visible"/>
                                      </p:to>
                                    </p:set>
                                    <p:animEffect filter="dissolve" transition="in">
                                      <p:cBhvr>
                                        <p:cTn id="11" dur="500"/>
                                        <p:tgtEl>
                                          <p:spTgt spid="142"/>
                                        </p:tgtEl>
                                      </p:cBhvr>
                                    </p:animEffect>
                                  </p:childTnLst>
                                </p:cTn>
                              </p:par>
                            </p:childTnLst>
                          </p:cTn>
                        </p:par>
                        <p:par>
                          <p:cTn id="12" fill="hold">
                            <p:stCondLst>
                              <p:cond delay="1500"/>
                            </p:stCondLst>
                            <p:childTnLst>
                              <p:par>
                                <p:cTn id="13" presetClass="entr" nodeType="afterEffect" presetID="9" grpId="3" fill="hold">
                                  <p:stCondLst>
                                    <p:cond delay="0"/>
                                  </p:stCondLst>
                                  <p:iterate type="el" backwards="0">
                                    <p:tmAbs val="0"/>
                                  </p:iterate>
                                  <p:childTnLst>
                                    <p:set>
                                      <p:cBhvr>
                                        <p:cTn id="14" fill="hold"/>
                                        <p:tgtEl>
                                          <p:spTgt spid="141"/>
                                        </p:tgtEl>
                                        <p:attrNameLst>
                                          <p:attrName>style.visibility</p:attrName>
                                        </p:attrNameLst>
                                      </p:cBhvr>
                                      <p:to>
                                        <p:strVal val="visible"/>
                                      </p:to>
                                    </p:set>
                                    <p:animEffect filter="dissolve" transition="in">
                                      <p:cBhvr>
                                        <p:cTn id="15"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2"/>
      <p:bldP build="whole" bldLvl="1" animBg="1" rev="0" advAuto="0" spid="143" grpId="1"/>
      <p:bldP build="whole" bldLvl="1" animBg="1" rev="0" advAuto="0" spid="141" grpId="3"/>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35"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36" name="Shape 236"/>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37" name="Shape 237"/>
          <p:cNvSpPr/>
          <p:nvPr>
            <p:ph type="subTitle" sz="half" idx="1"/>
          </p:nvPr>
        </p:nvSpPr>
        <p:spPr>
          <a:xfrm>
            <a:off x="6464300" y="861367"/>
            <a:ext cx="5588000" cy="5765801"/>
          </a:xfrm>
          <a:prstGeom prst="rect">
            <a:avLst/>
          </a:prstGeom>
        </p:spPr>
        <p:txBody>
          <a:bodyPr/>
          <a:lstStyle>
            <a:lvl1pPr algn="l">
              <a:defRPr sz="4200">
                <a:latin typeface="Open Sans"/>
                <a:ea typeface="Open Sans"/>
                <a:cs typeface="Open Sans"/>
                <a:sym typeface="Open Sans"/>
              </a:defRPr>
            </a:lvl1pPr>
          </a:lstStyle>
          <a:p>
            <a:pPr/>
            <a:r>
              <a:t>He did not defer social action until after he was professionally established... </a:t>
            </a:r>
          </a:p>
        </p:txBody>
      </p:sp>
      <p:sp>
        <p:nvSpPr>
          <p:cNvPr id="238" name="Shape 238"/>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39" name="Shape 239"/>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dissolve" transition="in">
                                      <p:cBhvr>
                                        <p:cTn id="7" dur="5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41"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42" name="Shape 24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43" name="Shape 243"/>
          <p:cNvSpPr/>
          <p:nvPr/>
        </p:nvSpPr>
        <p:spPr>
          <a:xfrm>
            <a:off x="-25400" y="-25400"/>
            <a:ext cx="12268200" cy="6921500"/>
          </a:xfrm>
          <a:prstGeom prst="rect">
            <a:avLst/>
          </a:prstGeom>
          <a:solidFill>
            <a:srgbClr val="0D1022">
              <a:alpha val="71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44" name="Shape 244"/>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45" name="Shape 245"/>
          <p:cNvSpPr/>
          <p:nvPr>
            <p:ph type="subTitle" sz="half" idx="1"/>
          </p:nvPr>
        </p:nvSpPr>
        <p:spPr>
          <a:xfrm>
            <a:off x="6464300" y="861367"/>
            <a:ext cx="5588000" cy="5765801"/>
          </a:xfrm>
          <a:prstGeom prst="rect">
            <a:avLst/>
          </a:prstGeom>
        </p:spPr>
        <p:txBody>
          <a:bodyPr/>
          <a:lstStyle>
            <a:lvl1pPr algn="l">
              <a:defRPr sz="4200">
                <a:latin typeface="Open Sans"/>
                <a:ea typeface="Open Sans"/>
                <a:cs typeface="Open Sans"/>
                <a:sym typeface="Open Sans"/>
              </a:defRPr>
            </a:lvl1pPr>
          </a:lstStyle>
          <a:p>
            <a:pPr/>
            <a:r>
              <a:t>Rather, he saw the cold misery of the poor in Paris as a twenty-year-old student, and he carried wood and coal to them in their tenement slums.</a:t>
            </a:r>
          </a:p>
        </p:txBody>
      </p:sp>
      <p:sp>
        <p:nvSpPr>
          <p:cNvPr id="246" name="Shape 246"/>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pic>
        <p:nvPicPr>
          <p:cNvPr id="247" name="droppedImage.png"/>
          <p:cNvPicPr>
            <a:picLocks noChangeAspect="1"/>
          </p:cNvPicPr>
          <p:nvPr/>
        </p:nvPicPr>
        <p:blipFill>
          <a:blip r:embed="rId3">
            <a:extLst/>
          </a:blip>
          <a:stretch>
            <a:fillRect/>
          </a:stretch>
        </p:blipFill>
        <p:spPr>
          <a:xfrm>
            <a:off x="215900" y="250722"/>
            <a:ext cx="5880101" cy="436265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45"/>
                                        </p:tgtEl>
                                        <p:attrNameLst>
                                          <p:attrName>style.visibility</p:attrName>
                                        </p:attrNameLst>
                                      </p:cBhvr>
                                      <p:to>
                                        <p:strVal val="visible"/>
                                      </p:to>
                                    </p:set>
                                    <p:animEffect filter="dissolve" transition="in">
                                      <p:cBhvr>
                                        <p:cTn id="7" dur="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49"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50" name="Shape 250"/>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51" name="Shape 251"/>
          <p:cNvSpPr/>
          <p:nvPr>
            <p:ph type="subTitle" sz="half" idx="1"/>
          </p:nvPr>
        </p:nvSpPr>
        <p:spPr>
          <a:xfrm>
            <a:off x="6464300" y="861367"/>
            <a:ext cx="5588000" cy="5880101"/>
          </a:xfrm>
          <a:prstGeom prst="rect">
            <a:avLst/>
          </a:prstGeom>
        </p:spPr>
        <p:txBody>
          <a:bodyPr/>
          <a:lstStyle>
            <a:lvl1pPr algn="l">
              <a:defRPr sz="4200">
                <a:latin typeface="Open Sans"/>
                <a:ea typeface="Open Sans"/>
                <a:cs typeface="Open Sans"/>
                <a:sym typeface="Open Sans"/>
              </a:defRPr>
            </a:lvl1pPr>
          </a:lstStyle>
          <a:p>
            <a:pPr/>
            <a:r>
              <a:t>As a twenty-year-old law student, in 1833, he founded the St. Vincent de Paul Society; it soon became the largest Catholic charity in the world.</a:t>
            </a:r>
          </a:p>
        </p:txBody>
      </p:sp>
      <p:sp>
        <p:nvSpPr>
          <p:cNvPr id="252" name="Shape 25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53" name="Shape 253"/>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51"/>
                                        </p:tgtEl>
                                        <p:attrNameLst>
                                          <p:attrName>style.visibility</p:attrName>
                                        </p:attrNameLst>
                                      </p:cBhvr>
                                      <p:to>
                                        <p:strVal val="visible"/>
                                      </p:to>
                                    </p:set>
                                    <p:animEffect filter="dissolve" transition="in">
                                      <p:cBhvr>
                                        <p:cTn id="7" dur="5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55"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56" name="Shape 256"/>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57" name="Shape 257"/>
          <p:cNvSpPr/>
          <p:nvPr>
            <p:ph type="subTitle" sz="half" idx="1"/>
          </p:nvPr>
        </p:nvSpPr>
        <p:spPr>
          <a:xfrm>
            <a:off x="6464300" y="861367"/>
            <a:ext cx="5588000" cy="5880101"/>
          </a:xfrm>
          <a:prstGeom prst="rect">
            <a:avLst/>
          </a:prstGeom>
        </p:spPr>
        <p:txBody>
          <a:bodyPr/>
          <a:lstStyle>
            <a:lvl1pPr algn="l">
              <a:defRPr sz="4200">
                <a:latin typeface="Open Sans"/>
                <a:ea typeface="Open Sans"/>
                <a:cs typeface="Open Sans"/>
                <a:sym typeface="Open Sans"/>
              </a:defRPr>
            </a:lvl1pPr>
          </a:lstStyle>
          <a:p>
            <a:pPr/>
            <a:r>
              <a:t>He founded it not by drafting sophisticated corporate charters and negotiating favorable tax arrangements but, rather, by direct personal witness.</a:t>
            </a:r>
          </a:p>
        </p:txBody>
      </p:sp>
      <p:sp>
        <p:nvSpPr>
          <p:cNvPr id="258" name="Shape 258"/>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59" name="Shape 259"/>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57"/>
                                        </p:tgtEl>
                                        <p:attrNameLst>
                                          <p:attrName>style.visibility</p:attrName>
                                        </p:attrNameLst>
                                      </p:cBhvr>
                                      <p:to>
                                        <p:strVal val="visible"/>
                                      </p:to>
                                    </p:set>
                                    <p:animEffect filter="dissolve" transition="in">
                                      <p:cBhvr>
                                        <p:cTn id="7"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61"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2" name="Shape 262"/>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63" name="Shape 263"/>
          <p:cNvSpPr/>
          <p:nvPr>
            <p:ph type="subTitle" sz="half" idx="1"/>
          </p:nvPr>
        </p:nvSpPr>
        <p:spPr>
          <a:xfrm>
            <a:off x="6464300" y="861367"/>
            <a:ext cx="5588000" cy="5880101"/>
          </a:xfrm>
          <a:prstGeom prst="rect">
            <a:avLst/>
          </a:prstGeom>
        </p:spPr>
        <p:txBody>
          <a:bodyPr/>
          <a:lstStyle>
            <a:lvl1pPr algn="l">
              <a:defRPr sz="4200">
                <a:latin typeface="Open Sans"/>
                <a:ea typeface="Open Sans"/>
                <a:cs typeface="Open Sans"/>
                <a:sym typeface="Open Sans"/>
              </a:defRPr>
            </a:lvl1pPr>
          </a:lstStyle>
          <a:p>
            <a:pPr/>
            <a:r>
              <a:t>Committed to do more than talk about faith, Frederic and his small group met weekly to contribute to a secret collection and then visit the poor in their homes.</a:t>
            </a:r>
          </a:p>
        </p:txBody>
      </p:sp>
      <p:sp>
        <p:nvSpPr>
          <p:cNvPr id="264" name="Shape 264"/>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65" name="Shape 265"/>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63"/>
                                        </p:tgtEl>
                                        <p:attrNameLst>
                                          <p:attrName>style.visibility</p:attrName>
                                        </p:attrNameLst>
                                      </p:cBhvr>
                                      <p:to>
                                        <p:strVal val="visible"/>
                                      </p:to>
                                    </p:set>
                                    <p:animEffect filter="dissolve" transition="in">
                                      <p:cBhvr>
                                        <p:cTn id="7"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67"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8" name="Shape 268"/>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69" name="Shape 269"/>
          <p:cNvSpPr/>
          <p:nvPr>
            <p:ph type="subTitle" sz="half" idx="1"/>
          </p:nvPr>
        </p:nvSpPr>
        <p:spPr>
          <a:xfrm>
            <a:off x="6464300" y="861367"/>
            <a:ext cx="5588000" cy="5880101"/>
          </a:xfrm>
          <a:prstGeom prst="rect">
            <a:avLst/>
          </a:prstGeom>
        </p:spPr>
        <p:txBody>
          <a:bodyPr/>
          <a:lstStyle/>
          <a:p>
            <a:pPr algn="l">
              <a:defRPr sz="4200">
                <a:latin typeface="Open Sans"/>
                <a:ea typeface="Open Sans"/>
                <a:cs typeface="Open Sans"/>
                <a:sym typeface="Open Sans"/>
              </a:defRPr>
            </a:pPr>
            <a:r>
              <a:t>They developed their method of service under the guidance of Sister (now Blessed) </a:t>
            </a:r>
            <a:r>
              <a:rPr>
                <a:hlinkClick r:id="rId3" invalidUrl="" action="" tgtFrame="" tooltip="" history="1" highlightClick="0" endSnd="0"/>
              </a:rPr>
              <a:t>Rosalie Rendu</a:t>
            </a:r>
            <a:r>
              <a:t>, </a:t>
            </a:r>
            <a:r>
              <a:rPr>
                <a:hlinkClick r:id="rId4" invalidUrl="" action="" tgtFrame="" tooltip="" history="1" highlightClick="0" endSnd="0"/>
              </a:rPr>
              <a:t>D.C.</a:t>
            </a:r>
            <a:r>
              <a:t>, who was prominent in her service in the slums of Paris.</a:t>
            </a:r>
          </a:p>
        </p:txBody>
      </p:sp>
      <p:sp>
        <p:nvSpPr>
          <p:cNvPr id="270" name="Shape 270"/>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71" name="Shape 271"/>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69"/>
                                        </p:tgtEl>
                                        <p:attrNameLst>
                                          <p:attrName>style.visibility</p:attrName>
                                        </p:attrNameLst>
                                      </p:cBhvr>
                                      <p:to>
                                        <p:strVal val="visible"/>
                                      </p:to>
                                    </p:set>
                                    <p:animEffect filter="dissolve" transition="in">
                                      <p:cBhvr>
                                        <p:cTn id="7"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73"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74" name="Shape 274"/>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75" name="Shape 275"/>
          <p:cNvSpPr/>
          <p:nvPr>
            <p:ph type="subTitle" sz="half" idx="1"/>
          </p:nvPr>
        </p:nvSpPr>
        <p:spPr>
          <a:xfrm>
            <a:off x="6464300" y="861367"/>
            <a:ext cx="5588000" cy="5880101"/>
          </a:xfrm>
          <a:prstGeom prst="rect">
            <a:avLst/>
          </a:prstGeom>
        </p:spPr>
        <p:txBody>
          <a:bodyPr/>
          <a:lstStyle>
            <a:lvl1pPr algn="l">
              <a:defRPr sz="4200">
                <a:latin typeface="Open Sans"/>
                <a:ea typeface="Open Sans"/>
                <a:cs typeface="Open Sans"/>
                <a:sym typeface="Open Sans"/>
              </a:defRPr>
            </a:lvl1pPr>
          </a:lstStyle>
          <a:p>
            <a:pPr/>
            <a:r>
              <a:t>The poor were not an abstraction; they were, and are, his brothers in Christ.</a:t>
            </a:r>
          </a:p>
        </p:txBody>
      </p:sp>
      <p:sp>
        <p:nvSpPr>
          <p:cNvPr id="276" name="Shape 276"/>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77" name="Shape 277"/>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75"/>
                                        </p:tgtEl>
                                        <p:attrNameLst>
                                          <p:attrName>style.visibility</p:attrName>
                                        </p:attrNameLst>
                                      </p:cBhvr>
                                      <p:to>
                                        <p:strVal val="visible"/>
                                      </p:to>
                                    </p:set>
                                    <p:animEffect filter="dissolve" transition="in">
                                      <p:cBhvr>
                                        <p:cTn id="7"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79"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80" name="Shape 280"/>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81" name="Shape 281"/>
          <p:cNvSpPr/>
          <p:nvPr>
            <p:ph type="subTitle" sz="half" idx="1"/>
          </p:nvPr>
        </p:nvSpPr>
        <p:spPr>
          <a:xfrm>
            <a:off x="6464300" y="861367"/>
            <a:ext cx="5588000" cy="5880101"/>
          </a:xfrm>
          <a:prstGeom prst="rect">
            <a:avLst/>
          </a:prstGeom>
        </p:spPr>
        <p:txBody>
          <a:bodyPr/>
          <a:lstStyle>
            <a:lvl1pPr algn="l">
              <a:defRPr sz="4200">
                <a:latin typeface="Open Sans"/>
                <a:ea typeface="Open Sans"/>
                <a:cs typeface="Open Sans"/>
                <a:sym typeface="Open Sans"/>
              </a:defRPr>
            </a:lvl1pPr>
          </a:lstStyle>
          <a:p>
            <a:pPr/>
            <a:r>
              <a:t>Unlike many liberal French Catholics (to say nothing of conservative royalists), he did not fear and loathe the poor; he literally embraced them.</a:t>
            </a:r>
          </a:p>
        </p:txBody>
      </p:sp>
      <p:sp>
        <p:nvSpPr>
          <p:cNvPr id="282" name="Shape 28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83" name="Shape 283"/>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81"/>
                                        </p:tgtEl>
                                        <p:attrNameLst>
                                          <p:attrName>style.visibility</p:attrName>
                                        </p:attrNameLst>
                                      </p:cBhvr>
                                      <p:to>
                                        <p:strVal val="visible"/>
                                      </p:to>
                                    </p:set>
                                    <p:animEffect filter="dissolve" transition="in">
                                      <p:cBhvr>
                                        <p:cTn id="7"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1"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85"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86" name="Shape 286"/>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87" name="Shape 287"/>
          <p:cNvSpPr/>
          <p:nvPr>
            <p:ph type="subTitle" sz="half" idx="1"/>
          </p:nvPr>
        </p:nvSpPr>
        <p:spPr>
          <a:xfrm>
            <a:off x="6464300" y="861367"/>
            <a:ext cx="5588000" cy="5880101"/>
          </a:xfrm>
          <a:prstGeom prst="rect">
            <a:avLst/>
          </a:prstGeom>
        </p:spPr>
        <p:txBody>
          <a:bodyPr/>
          <a:lstStyle>
            <a:lvl1pPr algn="l">
              <a:defRPr sz="4200">
                <a:latin typeface="Open Sans"/>
                <a:ea typeface="Open Sans"/>
                <a:cs typeface="Open Sans"/>
                <a:sym typeface="Open Sans"/>
              </a:defRPr>
            </a:lvl1pPr>
          </a:lstStyle>
          <a:p>
            <a:pPr/>
            <a:r>
              <a:t>He wrote: "The beloved daughter of the faith is charity, and without it faith has no reason to exist."</a:t>
            </a:r>
          </a:p>
        </p:txBody>
      </p:sp>
      <p:sp>
        <p:nvSpPr>
          <p:cNvPr id="288" name="Shape 288"/>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89" name="Shape 289"/>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87"/>
                                        </p:tgtEl>
                                        <p:attrNameLst>
                                          <p:attrName>style.visibility</p:attrName>
                                        </p:attrNameLst>
                                      </p:cBhvr>
                                      <p:to>
                                        <p:strVal val="visible"/>
                                      </p:to>
                                    </p:set>
                                    <p:animEffect filter="dissolve" transition="in">
                                      <p:cBhvr>
                                        <p:cTn id="7"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7"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91"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92" name="Shape 292"/>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93" name="Shape 293"/>
          <p:cNvSpPr/>
          <p:nvPr>
            <p:ph type="subTitle" sz="half" idx="1"/>
          </p:nvPr>
        </p:nvSpPr>
        <p:spPr>
          <a:xfrm>
            <a:off x="6464300" y="861367"/>
            <a:ext cx="5588000" cy="5880101"/>
          </a:xfrm>
          <a:prstGeom prst="rect">
            <a:avLst/>
          </a:prstGeom>
        </p:spPr>
        <p:txBody>
          <a:bodyPr/>
          <a:lstStyle>
            <a:lvl1pPr algn="l">
              <a:defRPr sz="4200">
                <a:latin typeface="Open Sans"/>
                <a:ea typeface="Open Sans"/>
                <a:cs typeface="Open Sans"/>
                <a:sym typeface="Open Sans"/>
              </a:defRPr>
            </a:lvl1pPr>
          </a:lstStyle>
          <a:p>
            <a:pPr/>
            <a:r>
              <a:t>“Do we remain inert in the middle of a world that suffers and moans?”</a:t>
            </a:r>
          </a:p>
        </p:txBody>
      </p:sp>
      <p:sp>
        <p:nvSpPr>
          <p:cNvPr id="294" name="Shape 294"/>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FFE2D6"/>
                </a:solidFill>
                <a:latin typeface="Hoefler Text"/>
                <a:ea typeface="Hoefler Text"/>
                <a:cs typeface="Hoefler Text"/>
                <a:sym typeface="Hoefler Text"/>
              </a:defRPr>
            </a:lvl1pPr>
          </a:lstStyle>
          <a:p>
            <a:pPr/>
            <a:r>
              <a:t>Intellectual Achievement</a:t>
            </a:r>
          </a:p>
        </p:txBody>
      </p:sp>
      <p:sp>
        <p:nvSpPr>
          <p:cNvPr id="295" name="Shape 295"/>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93"/>
                                        </p:tgtEl>
                                        <p:attrNameLst>
                                          <p:attrName>style.visibility</p:attrName>
                                        </p:attrNameLst>
                                      </p:cBhvr>
                                      <p:to>
                                        <p:strVal val="visible"/>
                                      </p:to>
                                    </p:set>
                                    <p:animEffect filter="dissolve" transition="in">
                                      <p:cBhvr>
                                        <p:cTn id="7"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45"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6" name="Shape 146"/>
          <p:cNvSpPr/>
          <p:nvPr/>
        </p:nvSpPr>
        <p:spPr>
          <a:xfrm>
            <a:off x="406400" y="-1003300"/>
            <a:ext cx="5892800" cy="5892800"/>
          </a:xfrm>
          <a:prstGeom prst="ellipse">
            <a:avLst/>
          </a:prstGeom>
          <a:solidFill>
            <a:srgbClr val="4B4A13">
              <a:alpha val="50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47" name="Shape 147"/>
          <p:cNvSpPr/>
          <p:nvPr>
            <p:ph type="subTitle" sz="quarter" idx="1"/>
          </p:nvPr>
        </p:nvSpPr>
        <p:spPr>
          <a:xfrm>
            <a:off x="393700" y="1572567"/>
            <a:ext cx="5905500" cy="736601"/>
          </a:xfrm>
          <a:prstGeom prst="rect">
            <a:avLst/>
          </a:prstGeom>
        </p:spPr>
        <p:txBody>
          <a:bodyPr anchor="ctr"/>
          <a:lstStyle>
            <a:lvl1pPr>
              <a:defRPr sz="4000">
                <a:solidFill>
                  <a:srgbClr val="FFECD5"/>
                </a:solidFill>
                <a:latin typeface="Hoefler Text"/>
                <a:ea typeface="Hoefler Text"/>
                <a:cs typeface="Hoefler Text"/>
                <a:sym typeface="Hoefler Text"/>
              </a:defRPr>
            </a:lvl1pPr>
          </a:lstStyle>
          <a:p>
            <a:pPr/>
            <a:r>
              <a:t>Social Justice Vision</a:t>
            </a:r>
          </a:p>
        </p:txBody>
      </p:sp>
      <p:sp>
        <p:nvSpPr>
          <p:cNvPr id="148" name="Shape 148"/>
          <p:cNvSpPr/>
          <p:nvPr/>
        </p:nvSpPr>
        <p:spPr>
          <a:xfrm>
            <a:off x="6756400" y="1473200"/>
            <a:ext cx="5892800" cy="5892800"/>
          </a:xfrm>
          <a:prstGeom prst="ellipse">
            <a:avLst/>
          </a:prstGeom>
          <a:solidFill>
            <a:srgbClr val="46C5F0">
              <a:alpha val="29499"/>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49" name="Shape 149"/>
          <p:cNvSpPr/>
          <p:nvPr/>
        </p:nvSpPr>
        <p:spPr>
          <a:xfrm>
            <a:off x="7531100" y="4049067"/>
            <a:ext cx="43307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E0EDD4"/>
                </a:solidFill>
                <a:latin typeface="Hoefler Text"/>
                <a:ea typeface="Hoefler Text"/>
                <a:cs typeface="Hoefler Text"/>
                <a:sym typeface="Hoefler Text"/>
              </a:defRPr>
            </a:lvl1pPr>
          </a:lstStyle>
          <a:p>
            <a:pPr/>
            <a:r>
              <a:t>Personal Action</a:t>
            </a:r>
          </a:p>
        </p:txBody>
      </p:sp>
      <p:sp>
        <p:nvSpPr>
          <p:cNvPr id="150" name="Shape 150"/>
          <p:cNvSpPr/>
          <p:nvPr/>
        </p:nvSpPr>
        <p:spPr>
          <a:xfrm>
            <a:off x="-515" y="203200"/>
            <a:ext cx="12179301" cy="533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a:solidFill>
                  <a:srgbClr val="EBEBEB"/>
                </a:solidFill>
                <a:latin typeface="Open Sans"/>
                <a:ea typeface="Open Sans"/>
                <a:cs typeface="Open Sans"/>
                <a:sym typeface="Open Sans"/>
              </a:defRPr>
            </a:lvl1pPr>
          </a:lstStyle>
          <a:p>
            <a:pPr/>
            <a:r>
              <a:t>and direct, personal action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0"/>
                                        </p:tgtEl>
                                        <p:attrNameLst>
                                          <p:attrName>style.visibility</p:attrName>
                                        </p:attrNameLst>
                                      </p:cBhvr>
                                      <p:to>
                                        <p:strVal val="visible"/>
                                      </p:to>
                                    </p:set>
                                    <p:animEffect filter="dissolve" transition="in">
                                      <p:cBhvr>
                                        <p:cTn id="7" dur="1000"/>
                                        <p:tgtEl>
                                          <p:spTgt spid="150"/>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49"/>
                                        </p:tgtEl>
                                        <p:attrNameLst>
                                          <p:attrName>style.visibility</p:attrName>
                                        </p:attrNameLst>
                                      </p:cBhvr>
                                      <p:to>
                                        <p:strVal val="visible"/>
                                      </p:to>
                                    </p:set>
                                    <p:animEffect filter="dissolve" transition="in">
                                      <p:cBhvr>
                                        <p:cTn id="11" dur="500"/>
                                        <p:tgtEl>
                                          <p:spTgt spid="149"/>
                                        </p:tgtEl>
                                      </p:cBhvr>
                                    </p:animEffect>
                                  </p:childTnLst>
                                </p:cTn>
                              </p:par>
                            </p:childTnLst>
                          </p:cTn>
                        </p:par>
                        <p:par>
                          <p:cTn id="12" fill="hold">
                            <p:stCondLst>
                              <p:cond delay="1500"/>
                            </p:stCondLst>
                            <p:childTnLst>
                              <p:par>
                                <p:cTn id="13" presetClass="entr" nodeType="afterEffect" presetID="9" grpId="3" fill="hold">
                                  <p:stCondLst>
                                    <p:cond delay="0"/>
                                  </p:stCondLst>
                                  <p:iterate type="el" backwards="0">
                                    <p:tmAbs val="0"/>
                                  </p:iterate>
                                  <p:childTnLst>
                                    <p:set>
                                      <p:cBhvr>
                                        <p:cTn id="14" fill="hold"/>
                                        <p:tgtEl>
                                          <p:spTgt spid="148"/>
                                        </p:tgtEl>
                                        <p:attrNameLst>
                                          <p:attrName>style.visibility</p:attrName>
                                        </p:attrNameLst>
                                      </p:cBhvr>
                                      <p:to>
                                        <p:strVal val="visible"/>
                                      </p:to>
                                    </p:set>
                                    <p:animEffect filter="dissolve" transition="in">
                                      <p:cBhvr>
                                        <p:cTn id="15"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3"/>
      <p:bldP build="whole" bldLvl="1" animBg="1" rev="0" advAuto="0" spid="150" grpId="1"/>
      <p:bldP build="whole" bldLvl="1" animBg="1" rev="0" advAuto="0" spid="149" grpId="2"/>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297"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98" name="Shape 298"/>
          <p:cNvSpPr/>
          <p:nvPr/>
        </p:nvSpPr>
        <p:spPr>
          <a:xfrm>
            <a:off x="609600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299" name="Shape 299"/>
          <p:cNvSpPr/>
          <p:nvPr>
            <p:ph type="subTitle" sz="half" idx="1"/>
          </p:nvPr>
        </p:nvSpPr>
        <p:spPr>
          <a:xfrm>
            <a:off x="6464300" y="861367"/>
            <a:ext cx="5588000" cy="5880101"/>
          </a:xfrm>
          <a:prstGeom prst="rect">
            <a:avLst/>
          </a:prstGeom>
        </p:spPr>
        <p:txBody>
          <a:bodyPr/>
          <a:lstStyle>
            <a:lvl1pPr algn="l">
              <a:defRPr sz="4200">
                <a:latin typeface="Open Sans"/>
                <a:ea typeface="Open Sans"/>
                <a:cs typeface="Open Sans"/>
                <a:sym typeface="Open Sans"/>
              </a:defRPr>
            </a:lvl1pPr>
          </a:lstStyle>
          <a:p>
            <a:pPr/>
            <a:r>
              <a:t>Which of my beliefs do I live out well, and which not so well?</a:t>
            </a:r>
          </a:p>
        </p:txBody>
      </p:sp>
      <p:sp>
        <p:nvSpPr>
          <p:cNvPr id="300" name="Shape 300"/>
          <p:cNvSpPr/>
          <p:nvPr/>
        </p:nvSpPr>
        <p:spPr>
          <a:xfrm>
            <a:off x="6184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C0700"/>
                </a:solidFill>
                <a:latin typeface="Hoefler Text"/>
                <a:ea typeface="Hoefler Text"/>
                <a:cs typeface="Hoefler Text"/>
                <a:sym typeface="Hoefler Text"/>
              </a:defRPr>
            </a:lvl1pPr>
          </a:lstStyle>
          <a:p>
            <a:pPr/>
            <a:r>
              <a:t>Reflect</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99"/>
                                        </p:tgtEl>
                                        <p:attrNameLst>
                                          <p:attrName>style.visibility</p:attrName>
                                        </p:attrNameLst>
                                      </p:cBhvr>
                                      <p:to>
                                        <p:strVal val="visible"/>
                                      </p:to>
                                    </p:set>
                                    <p:animEffect filter="dissolve" transition="in">
                                      <p:cBhvr>
                                        <p:cTn id="7"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9"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AFF25">
                <a:alpha val="34000"/>
              </a:srgbClr>
            </a:gs>
            <a:gs pos="100000">
              <a:srgbClr val="F68F1B">
                <a:alpha val="60000"/>
              </a:srgbClr>
            </a:gs>
          </a:gsLst>
          <a:lin ang="5400000" scaled="0"/>
        </a:gradFill>
      </p:bgPr>
    </p:bg>
    <p:spTree>
      <p:nvGrpSpPr>
        <p:cNvPr id="1" name=""/>
        <p:cNvGrpSpPr/>
        <p:nvPr/>
      </p:nvGrpSpPr>
      <p:grpSpPr>
        <a:xfrm>
          <a:off x="0" y="0"/>
          <a:ext cx="0" cy="0"/>
          <a:chOff x="0" y="0"/>
          <a:chExt cx="0" cy="0"/>
        </a:xfrm>
      </p:grpSpPr>
      <p:sp>
        <p:nvSpPr>
          <p:cNvPr id="302" name="Shape 302"/>
          <p:cNvSpPr/>
          <p:nvPr>
            <p:ph type="subTitle" idx="1"/>
          </p:nvPr>
        </p:nvSpPr>
        <p:spPr>
          <a:xfrm>
            <a:off x="241300" y="289867"/>
            <a:ext cx="11709400" cy="6273801"/>
          </a:xfrm>
          <a:prstGeom prst="rect">
            <a:avLst/>
          </a:prstGeom>
        </p:spPr>
        <p:txBody>
          <a:bodyPr/>
          <a:lstStyle/>
          <a:p>
            <a:pPr algn="l">
              <a:defRPr sz="3900">
                <a:latin typeface="Open Sans"/>
                <a:ea typeface="Open Sans"/>
                <a:cs typeface="Open Sans"/>
                <a:sym typeface="Open Sans"/>
              </a:defRPr>
            </a:pPr>
            <a:r>
              <a:t>Ozanam was always an activist in his soul. When he was just 18, in January 1831, he wrote: </a:t>
            </a:r>
          </a:p>
          <a:p>
            <a:pPr algn="l">
              <a:defRPr sz="3900">
                <a:latin typeface="Open Sans"/>
                <a:ea typeface="Open Sans"/>
                <a:cs typeface="Open Sans"/>
                <a:sym typeface="Open Sans"/>
              </a:defRPr>
            </a:pPr>
          </a:p>
          <a:p>
            <a:pPr algn="l">
              <a:defRPr sz="3900">
                <a:latin typeface="Open Sans"/>
                <a:ea typeface="Open Sans"/>
                <a:cs typeface="Open Sans"/>
                <a:sym typeface="Open Sans"/>
              </a:defRPr>
            </a:pPr>
            <a:r>
              <a:t>I will be delighted if some friends gather around me! Then, if we join our efforts, we could create something together, and others would join us, and perhaps one day all society will join under this protective shade: Catholicism, full of youth and strength, will rise up suddenly upon the world.</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02"/>
                                        </p:tgtEl>
                                        <p:attrNameLst>
                                          <p:attrName>style.visibility</p:attrName>
                                        </p:attrNameLst>
                                      </p:cBhvr>
                                      <p:to>
                                        <p:strVal val="visible"/>
                                      </p:to>
                                    </p:set>
                                    <p:animEffect filter="dissolve" transition="in">
                                      <p:cBhvr>
                                        <p:cTn id="7"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2"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AFF25">
                <a:alpha val="34000"/>
              </a:srgbClr>
            </a:gs>
            <a:gs pos="100000">
              <a:srgbClr val="F68F1B">
                <a:alpha val="60000"/>
              </a:srgbClr>
            </a:gs>
          </a:gsLst>
          <a:lin ang="5400000" scaled="0"/>
        </a:gradFill>
      </p:bgPr>
    </p:bg>
    <p:spTree>
      <p:nvGrpSpPr>
        <p:cNvPr id="1" name=""/>
        <p:cNvGrpSpPr/>
        <p:nvPr/>
      </p:nvGrpSpPr>
      <p:grpSpPr>
        <a:xfrm>
          <a:off x="0" y="0"/>
          <a:ext cx="0" cy="0"/>
          <a:chOff x="0" y="0"/>
          <a:chExt cx="0" cy="0"/>
        </a:xfrm>
      </p:grpSpPr>
      <p:sp>
        <p:nvSpPr>
          <p:cNvPr id="304" name="Shape 304"/>
          <p:cNvSpPr/>
          <p:nvPr>
            <p:ph type="subTitle" sz="half" idx="1"/>
          </p:nvPr>
        </p:nvSpPr>
        <p:spPr>
          <a:xfrm>
            <a:off x="546100" y="1382067"/>
            <a:ext cx="7950200" cy="4089401"/>
          </a:xfrm>
          <a:prstGeom prst="rect">
            <a:avLst/>
          </a:prstGeom>
        </p:spPr>
        <p:txBody>
          <a:bodyPr/>
          <a:lstStyle>
            <a:lvl1pPr algn="l">
              <a:defRPr sz="3900">
                <a:latin typeface="Open Sans"/>
                <a:ea typeface="Open Sans"/>
                <a:cs typeface="Open Sans"/>
                <a:sym typeface="Open Sans"/>
              </a:defRPr>
            </a:lvl1pPr>
          </a:lstStyle>
          <a:p>
            <a:pPr/>
            <a:r>
              <a:t>At a time when the Catholic Church was on the defensive and under assault, especially in France, Ozanam was unfailingly optimistic, affirmative, and progressive.</a:t>
            </a:r>
          </a:p>
        </p:txBody>
      </p:sp>
      <p:pic>
        <p:nvPicPr>
          <p:cNvPr id="305" name="ozanam-mosaic.jpg"/>
          <p:cNvPicPr>
            <a:picLocks noChangeAspect="1"/>
          </p:cNvPicPr>
          <p:nvPr/>
        </p:nvPicPr>
        <p:blipFill>
          <a:blip r:embed="rId2">
            <a:extLst/>
          </a:blip>
          <a:stretch>
            <a:fillRect/>
          </a:stretch>
        </p:blipFill>
        <p:spPr>
          <a:xfrm>
            <a:off x="8597900" y="1778000"/>
            <a:ext cx="3302000" cy="3302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04"/>
                                        </p:tgtEl>
                                        <p:attrNameLst>
                                          <p:attrName>style.visibility</p:attrName>
                                        </p:attrNameLst>
                                      </p:cBhvr>
                                      <p:to>
                                        <p:strVal val="visible"/>
                                      </p:to>
                                    </p:set>
                                    <p:animEffect filter="dissolve" transition="in">
                                      <p:cBhvr>
                                        <p:cTn id="7"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4"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AFF25">
                <a:alpha val="34000"/>
              </a:srgbClr>
            </a:gs>
            <a:gs pos="100000">
              <a:srgbClr val="F68F1B">
                <a:alpha val="60000"/>
              </a:srgbClr>
            </a:gs>
          </a:gsLst>
          <a:lin ang="5400000" scaled="0"/>
        </a:gradFill>
      </p:bgPr>
    </p:bg>
    <p:spTree>
      <p:nvGrpSpPr>
        <p:cNvPr id="1" name=""/>
        <p:cNvGrpSpPr/>
        <p:nvPr/>
      </p:nvGrpSpPr>
      <p:grpSpPr>
        <a:xfrm>
          <a:off x="0" y="0"/>
          <a:ext cx="0" cy="0"/>
          <a:chOff x="0" y="0"/>
          <a:chExt cx="0" cy="0"/>
        </a:xfrm>
      </p:grpSpPr>
      <p:sp>
        <p:nvSpPr>
          <p:cNvPr id="307" name="Shape 307"/>
          <p:cNvSpPr/>
          <p:nvPr>
            <p:ph type="subTitle" idx="1"/>
          </p:nvPr>
        </p:nvSpPr>
        <p:spPr>
          <a:xfrm>
            <a:off x="825500" y="137467"/>
            <a:ext cx="10541000" cy="6565901"/>
          </a:xfrm>
          <a:prstGeom prst="rect">
            <a:avLst/>
          </a:prstGeom>
        </p:spPr>
        <p:txBody>
          <a:bodyPr/>
          <a:lstStyle>
            <a:lvl1pPr algn="l">
              <a:defRPr sz="3900">
                <a:latin typeface="Open Sans"/>
                <a:ea typeface="Open Sans"/>
                <a:cs typeface="Open Sans"/>
                <a:sym typeface="Open Sans"/>
              </a:defRPr>
            </a:lvl1pPr>
          </a:lstStyle>
          <a:p>
            <a:pPr/>
            <a:r>
              <a:t>Perhaps there was considerable utopianism and naiveté in much of Ozanam’s worldview, in believing that private charity could significantly ameliorate deeply embedded structural poverty. Nevertheless, he firmly believed that the widespread practice of direct, personal, individual charity to individual poor was the best hope for avoiding social disaster.</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07"/>
                                        </p:tgtEl>
                                        <p:attrNameLst>
                                          <p:attrName>style.visibility</p:attrName>
                                        </p:attrNameLst>
                                      </p:cBhvr>
                                      <p:to>
                                        <p:strVal val="visible"/>
                                      </p:to>
                                    </p:set>
                                    <p:animEffect filter="dissolve" transition="in">
                                      <p:cBhvr>
                                        <p:cTn id="7"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7"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subTitle" idx="1"/>
          </p:nvPr>
        </p:nvSpPr>
        <p:spPr>
          <a:xfrm>
            <a:off x="381000" y="416867"/>
            <a:ext cx="11417300" cy="6007101"/>
          </a:xfrm>
          <a:prstGeom prst="rect">
            <a:avLst/>
          </a:prstGeom>
        </p:spPr>
        <p:txBody>
          <a:bodyPr/>
          <a:lstStyle/>
          <a:p>
            <a:pPr>
              <a:defRPr sz="4200">
                <a:solidFill>
                  <a:srgbClr val="006D8F"/>
                </a:solidFill>
                <a:latin typeface="Open Sans"/>
                <a:ea typeface="Open Sans"/>
                <a:cs typeface="Open Sans"/>
                <a:sym typeface="Open Sans"/>
              </a:defRPr>
            </a:pPr>
            <a:r>
              <a:t>Sources:</a:t>
            </a:r>
          </a:p>
          <a:p>
            <a:pPr>
              <a:defRPr sz="4200">
                <a:solidFill>
                  <a:srgbClr val="006D8F"/>
                </a:solidFill>
                <a:latin typeface="Open Sans"/>
                <a:ea typeface="Open Sans"/>
                <a:cs typeface="Open Sans"/>
                <a:sym typeface="Open Sans"/>
              </a:defRPr>
            </a:pPr>
          </a:p>
          <a:p>
            <a:pPr algn="l">
              <a:buSzPct val="100000"/>
              <a:buAutoNum type="arabicPeriod" startAt="1"/>
              <a:defRPr sz="4000">
                <a:solidFill>
                  <a:srgbClr val="006D8F"/>
                </a:solidFill>
                <a:latin typeface="Open Sans"/>
                <a:ea typeface="Open Sans"/>
                <a:cs typeface="Open Sans"/>
                <a:sym typeface="Open Sans"/>
              </a:defRPr>
            </a:pPr>
            <a:r>
              <a:rPr sz="3500"/>
              <a:t> Verheyde, Christian (2013-04-02). </a:t>
            </a:r>
            <a:r>
              <a:rPr i="1" sz="3500">
                <a:latin typeface="Open Sans Light"/>
                <a:ea typeface="Open Sans Light"/>
                <a:cs typeface="Open Sans Light"/>
                <a:sym typeface="Open Sans Light"/>
              </a:rPr>
              <a:t>15 Days of Prayer with Blessed Frédéric Ozanam</a:t>
            </a:r>
            <a:r>
              <a:rPr sz="3500"/>
              <a:t>. New City Press.</a:t>
            </a:r>
            <a:endParaRPr sz="3500"/>
          </a:p>
          <a:p>
            <a:pPr algn="l">
              <a:buSzPct val="100000"/>
              <a:buAutoNum type="arabicPeriod" startAt="1"/>
              <a:defRPr sz="4000">
                <a:solidFill>
                  <a:srgbClr val="006D8F"/>
                </a:solidFill>
                <a:latin typeface="Open Sans"/>
                <a:ea typeface="Open Sans"/>
                <a:cs typeface="Open Sans"/>
                <a:sym typeface="Open Sans"/>
              </a:defRPr>
            </a:pPr>
            <a:r>
              <a:rPr sz="3500"/>
              <a:t> </a:t>
            </a:r>
            <a:r>
              <a:rPr i="1" sz="3500">
                <a:latin typeface="Open Sans Light"/>
                <a:ea typeface="Open Sans Light"/>
                <a:cs typeface="Open Sans Light"/>
                <a:sym typeface="Open Sans Light"/>
              </a:rPr>
              <a:t>Antoine Frederic Ozanam: Building the Good Society</a:t>
            </a:r>
            <a:r>
              <a:rPr sz="3500"/>
              <a:t> by David L. Gregory</a:t>
            </a:r>
            <a:endParaRPr sz="3500"/>
          </a:p>
          <a:p>
            <a:pPr algn="l">
              <a:buSzPct val="100000"/>
              <a:buAutoNum type="arabicPeriod" startAt="1"/>
              <a:defRPr sz="4000">
                <a:solidFill>
                  <a:srgbClr val="006D8F"/>
                </a:solidFill>
                <a:latin typeface="Open Sans"/>
                <a:ea typeface="Open Sans"/>
                <a:cs typeface="Open Sans"/>
                <a:sym typeface="Open Sans"/>
              </a:defRPr>
            </a:pPr>
            <a:r>
              <a:rPr sz="3500"/>
              <a:t> Wikipedia: Frederic Ozanam</a:t>
            </a:r>
            <a:endParaRPr sz="3500"/>
          </a:p>
          <a:p>
            <a:pPr algn="l">
              <a:buSzPct val="100000"/>
              <a:buAutoNum type="arabicPeriod" startAt="1"/>
              <a:defRPr sz="4000">
                <a:solidFill>
                  <a:srgbClr val="006D8F"/>
                </a:solidFill>
                <a:latin typeface="Open Sans"/>
                <a:ea typeface="Open Sans"/>
                <a:cs typeface="Open Sans"/>
                <a:sym typeface="Open Sans"/>
              </a:defRPr>
            </a:pPr>
            <a:r>
              <a:rPr sz="3500"/>
              <a:t> </a:t>
            </a:r>
            <a:r>
              <a:rPr i="1" sz="3500">
                <a:latin typeface="Open Sans Light"/>
                <a:ea typeface="Open Sans Light"/>
                <a:cs typeface="Open Sans Light"/>
                <a:sym typeface="Open Sans Light"/>
              </a:rPr>
              <a:t>Frederic Ozanam, Grand Apologist of the Faith in the 19th Century</a:t>
            </a:r>
            <a:r>
              <a:rPr sz="3500"/>
              <a:t> by Father Teodoro Barquín, C.M.</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09"/>
                                        </p:tgtEl>
                                        <p:attrNameLst>
                                          <p:attrName>style.visibility</p:attrName>
                                        </p:attrNameLst>
                                      </p:cBhvr>
                                      <p:to>
                                        <p:strVal val="visible"/>
                                      </p:to>
                                    </p:set>
                                    <p:animEffect filter="dissolve" transition="in">
                                      <p:cBhvr>
                                        <p:cTn id="7"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52"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3" name="Shape 153"/>
          <p:cNvSpPr/>
          <p:nvPr/>
        </p:nvSpPr>
        <p:spPr>
          <a:xfrm>
            <a:off x="406400" y="-1003300"/>
            <a:ext cx="5892800" cy="5892800"/>
          </a:xfrm>
          <a:prstGeom prst="ellipse">
            <a:avLst/>
          </a:prstGeom>
          <a:solidFill>
            <a:srgbClr val="4B4A13">
              <a:alpha val="50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54" name="Shape 154"/>
          <p:cNvSpPr/>
          <p:nvPr>
            <p:ph type="subTitle" sz="quarter" idx="1"/>
          </p:nvPr>
        </p:nvSpPr>
        <p:spPr>
          <a:xfrm>
            <a:off x="393700" y="1572567"/>
            <a:ext cx="5905500" cy="736601"/>
          </a:xfrm>
          <a:prstGeom prst="rect">
            <a:avLst/>
          </a:prstGeom>
        </p:spPr>
        <p:txBody>
          <a:bodyPr anchor="ctr"/>
          <a:lstStyle>
            <a:lvl1pPr>
              <a:defRPr sz="4000">
                <a:solidFill>
                  <a:srgbClr val="FFECD5"/>
                </a:solidFill>
                <a:latin typeface="Hoefler Text"/>
                <a:ea typeface="Hoefler Text"/>
                <a:cs typeface="Hoefler Text"/>
                <a:sym typeface="Hoefler Text"/>
              </a:defRPr>
            </a:lvl1pPr>
          </a:lstStyle>
          <a:p>
            <a:pPr/>
            <a:r>
              <a:t>Social Justice Vision</a:t>
            </a:r>
          </a:p>
        </p:txBody>
      </p:sp>
      <p:sp>
        <p:nvSpPr>
          <p:cNvPr id="155" name="Shape 155"/>
          <p:cNvSpPr/>
          <p:nvPr/>
        </p:nvSpPr>
        <p:spPr>
          <a:xfrm>
            <a:off x="6756400" y="1473200"/>
            <a:ext cx="5892800" cy="5892800"/>
          </a:xfrm>
          <a:prstGeom prst="ellipse">
            <a:avLst/>
          </a:prstGeom>
          <a:solidFill>
            <a:srgbClr val="46C5F0">
              <a:alpha val="29499"/>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56" name="Shape 156"/>
          <p:cNvSpPr/>
          <p:nvPr/>
        </p:nvSpPr>
        <p:spPr>
          <a:xfrm>
            <a:off x="7531100" y="4049067"/>
            <a:ext cx="43307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E0EDD4"/>
                </a:solidFill>
                <a:latin typeface="Hoefler Text"/>
                <a:ea typeface="Hoefler Text"/>
                <a:cs typeface="Hoefler Text"/>
                <a:sym typeface="Hoefler Text"/>
              </a:defRPr>
            </a:lvl1pPr>
          </a:lstStyle>
          <a:p>
            <a:pPr/>
            <a:r>
              <a:t>Personal Action</a:t>
            </a:r>
          </a:p>
        </p:txBody>
      </p:sp>
      <p:sp>
        <p:nvSpPr>
          <p:cNvPr id="157" name="Shape 157"/>
          <p:cNvSpPr/>
          <p:nvPr/>
        </p:nvSpPr>
        <p:spPr>
          <a:xfrm>
            <a:off x="-515" y="203200"/>
            <a:ext cx="12179301" cy="533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a:solidFill>
                  <a:srgbClr val="EBEBEB"/>
                </a:solidFill>
                <a:latin typeface="Open Sans"/>
                <a:ea typeface="Open Sans"/>
                <a:cs typeface="Open Sans"/>
                <a:sym typeface="Open Sans"/>
              </a:defRPr>
            </a:lvl1pPr>
          </a:lstStyle>
          <a:p>
            <a:pPr/>
            <a:r>
              <a:t>to alleviate the poverty of the least amongst us.</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7"/>
                                        </p:tgtEl>
                                        <p:attrNameLst>
                                          <p:attrName>style.visibility</p:attrName>
                                        </p:attrNameLst>
                                      </p:cBhvr>
                                      <p:to>
                                        <p:strVal val="visible"/>
                                      </p:to>
                                    </p:set>
                                    <p:animEffect filter="dissolve" transition="in">
                                      <p:cBhvr>
                                        <p:cTn id="7"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59"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0" name="Shape 160"/>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61" name="Shape 161"/>
          <p:cNvSpPr/>
          <p:nvPr>
            <p:ph type="subTitle" sz="half" idx="1"/>
          </p:nvPr>
        </p:nvSpPr>
        <p:spPr>
          <a:xfrm>
            <a:off x="368300" y="937567"/>
            <a:ext cx="5588000" cy="5676901"/>
          </a:xfrm>
          <a:prstGeom prst="rect">
            <a:avLst/>
          </a:prstGeom>
        </p:spPr>
        <p:txBody>
          <a:bodyPr/>
          <a:lstStyle/>
          <a:p>
            <a:pPr algn="l">
              <a:defRPr sz="3600">
                <a:latin typeface="Open Sans"/>
                <a:ea typeface="Open Sans"/>
                <a:cs typeface="Open Sans"/>
                <a:sym typeface="Open Sans"/>
              </a:defRPr>
            </a:pPr>
            <a:r>
              <a:t>Ozanam was an earnest advocate of </a:t>
            </a:r>
            <a:r>
              <a:rPr b="1"/>
              <a:t>Catholic democracy</a:t>
            </a:r>
            <a:r>
              <a:t>. He viewed that the Church should adapt itself to the changed political conditions resulting from the French Revolution.</a:t>
            </a:r>
          </a:p>
        </p:txBody>
      </p:sp>
      <p:sp>
        <p:nvSpPr>
          <p:cNvPr id="162" name="Shape 16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2"/>
                                        </p:tgtEl>
                                        <p:attrNameLst>
                                          <p:attrName>style.visibility</p:attrName>
                                        </p:attrNameLst>
                                      </p:cBhvr>
                                      <p:to>
                                        <p:strVal val="visible"/>
                                      </p:to>
                                    </p:set>
                                    <p:animEffect filter="dissolve" transition="in">
                                      <p:cBhvr>
                                        <p:cTn id="7" dur="500"/>
                                        <p:tgtEl>
                                          <p:spTgt spid="162"/>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61"/>
                                        </p:tgtEl>
                                        <p:attrNameLst>
                                          <p:attrName>style.visibility</p:attrName>
                                        </p:attrNameLst>
                                      </p:cBhvr>
                                      <p:to>
                                        <p:strVal val="visible"/>
                                      </p:to>
                                    </p:set>
                                    <p:animEffect filter="dissolve" transition="in">
                                      <p:cBhvr>
                                        <p:cTn id="11"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P build="whole" bldLvl="1" animBg="1" rev="0" advAuto="0" spid="161"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64"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5" name="Shape 165"/>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66" name="Shape 166"/>
          <p:cNvSpPr/>
          <p:nvPr>
            <p:ph type="subTitle" sz="half" idx="1"/>
          </p:nvPr>
        </p:nvSpPr>
        <p:spPr>
          <a:xfrm>
            <a:off x="368300" y="937567"/>
            <a:ext cx="5588000" cy="5676901"/>
          </a:xfrm>
          <a:prstGeom prst="rect">
            <a:avLst/>
          </a:prstGeom>
        </p:spPr>
        <p:txBody>
          <a:bodyPr/>
          <a:lstStyle>
            <a:lvl1pPr algn="l">
              <a:defRPr sz="3600">
                <a:latin typeface="Open Sans"/>
                <a:ea typeface="Open Sans"/>
                <a:cs typeface="Open Sans"/>
                <a:sym typeface="Open Sans"/>
              </a:defRPr>
            </a:lvl1pPr>
          </a:lstStyle>
          <a:p>
            <a:pPr/>
            <a:r>
              <a:t>The prevalent notion was that the Catholic Church had done far more to enslave than to elevate the human mind.</a:t>
            </a:r>
          </a:p>
        </p:txBody>
      </p:sp>
      <p:sp>
        <p:nvSpPr>
          <p:cNvPr id="167" name="Shape 167"/>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dissolve" transition="in">
                                      <p:cBhvr>
                                        <p:cTn id="7"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69"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0" name="Shape 170"/>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71" name="Shape 171"/>
          <p:cNvSpPr/>
          <p:nvPr>
            <p:ph type="subTitle" sz="half" idx="1"/>
          </p:nvPr>
        </p:nvSpPr>
        <p:spPr>
          <a:xfrm>
            <a:off x="368300" y="937567"/>
            <a:ext cx="5588000" cy="5676901"/>
          </a:xfrm>
          <a:prstGeom prst="rect">
            <a:avLst/>
          </a:prstGeom>
        </p:spPr>
        <p:txBody>
          <a:bodyPr/>
          <a:lstStyle>
            <a:lvl1pPr algn="l">
              <a:defRPr sz="3600">
                <a:latin typeface="Open Sans"/>
                <a:ea typeface="Open Sans"/>
                <a:cs typeface="Open Sans"/>
                <a:sym typeface="Open Sans"/>
              </a:defRPr>
            </a:lvl1pPr>
          </a:lstStyle>
          <a:p>
            <a:pPr/>
            <a:r>
              <a:t>In his years as a student at the University of Paris at the Sorbonne, professors were using their academic positions as a platform for their rationalist ideas against the Church.</a:t>
            </a:r>
          </a:p>
        </p:txBody>
      </p:sp>
      <p:sp>
        <p:nvSpPr>
          <p:cNvPr id="172" name="Shape 17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dissolve" transition="in">
                                      <p:cBhvr>
                                        <p:cTn id="7"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74"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5" name="Shape 175"/>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76" name="Shape 176"/>
          <p:cNvSpPr/>
          <p:nvPr>
            <p:ph type="subTitle" sz="half" idx="1"/>
          </p:nvPr>
        </p:nvSpPr>
        <p:spPr>
          <a:xfrm>
            <a:off x="368300" y="937567"/>
            <a:ext cx="5588000" cy="5676901"/>
          </a:xfrm>
          <a:prstGeom prst="rect">
            <a:avLst/>
          </a:prstGeom>
        </p:spPr>
        <p:txBody>
          <a:bodyPr/>
          <a:lstStyle/>
          <a:p>
            <a:pPr algn="l">
              <a:defRPr sz="3600">
                <a:latin typeface="Open Sans"/>
                <a:ea typeface="Open Sans"/>
                <a:cs typeface="Open Sans"/>
                <a:sym typeface="Open Sans"/>
              </a:defRPr>
            </a:pPr>
            <a:r>
              <a:t>Confronted by that situation, Frederic was impelled to a </a:t>
            </a:r>
            <a:r>
              <a:rPr b="1"/>
              <a:t>battle for the truth</a:t>
            </a:r>
            <a:r>
              <a:t>.  His faith demanded a militant attitude. He knew how to valiantly defend the fundamental Truths of the Faith.</a:t>
            </a:r>
          </a:p>
        </p:txBody>
      </p:sp>
      <p:sp>
        <p:nvSpPr>
          <p:cNvPr id="177" name="Shape 177"/>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76"/>
                                        </p:tgtEl>
                                        <p:attrNameLst>
                                          <p:attrName>style.visibility</p:attrName>
                                        </p:attrNameLst>
                                      </p:cBhvr>
                                      <p:to>
                                        <p:strVal val="visible"/>
                                      </p:to>
                                    </p:set>
                                    <p:animEffect filter="dissolve" transition="in">
                                      <p:cBhvr>
                                        <p:cTn id="7"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100000">
              <a:srgbClr val="929000">
                <a:alpha val="25000"/>
              </a:srgbClr>
            </a:gs>
          </a:gsLst>
          <a:lin ang="5400000" scaled="0"/>
        </a:gradFill>
      </p:bgPr>
    </p:bg>
    <p:spTree>
      <p:nvGrpSpPr>
        <p:cNvPr id="1" name=""/>
        <p:cNvGrpSpPr/>
        <p:nvPr/>
      </p:nvGrpSpPr>
      <p:grpSpPr>
        <a:xfrm>
          <a:off x="0" y="0"/>
          <a:ext cx="0" cy="0"/>
          <a:chOff x="0" y="0"/>
          <a:chExt cx="0" cy="0"/>
        </a:xfrm>
      </p:grpSpPr>
      <p:pic>
        <p:nvPicPr>
          <p:cNvPr id="179" name="Ozanam-16x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0" name="Shape 180"/>
          <p:cNvSpPr/>
          <p:nvPr/>
        </p:nvSpPr>
        <p:spPr>
          <a:xfrm>
            <a:off x="0" y="0"/>
            <a:ext cx="6096000" cy="6858000"/>
          </a:xfrm>
          <a:prstGeom prst="rect">
            <a:avLst/>
          </a:prstGeom>
          <a:solidFill>
            <a:srgbClr val="FFFFFF">
              <a:alpha val="62000"/>
            </a:srgbClr>
          </a:solidFill>
          <a:ln w="12700">
            <a:miter lim="400000"/>
          </a:ln>
        </p:spPr>
        <p:txBody>
          <a:bodyPr lIns="38100" tIns="38100" rIns="38100" bIns="38100" anchor="ctr"/>
          <a:lstStyle/>
          <a:p>
            <a:pPr>
              <a:defRPr>
                <a:solidFill>
                  <a:srgbClr val="FFFFFF"/>
                </a:solidFill>
                <a:effectLst>
                  <a:outerShdw sx="100000" sy="100000" kx="0" ky="0" algn="b" rotWithShape="0" blurRad="38100" dist="12700" dir="5400000">
                    <a:srgbClr val="000000">
                      <a:alpha val="50000"/>
                    </a:srgbClr>
                  </a:outerShdw>
                </a:effectLst>
              </a:defRPr>
            </a:pPr>
          </a:p>
        </p:txBody>
      </p:sp>
      <p:sp>
        <p:nvSpPr>
          <p:cNvPr id="181" name="Shape 181"/>
          <p:cNvSpPr/>
          <p:nvPr>
            <p:ph type="subTitle" sz="half" idx="1"/>
          </p:nvPr>
        </p:nvSpPr>
        <p:spPr>
          <a:xfrm>
            <a:off x="368300" y="937567"/>
            <a:ext cx="5588000" cy="5676901"/>
          </a:xfrm>
          <a:prstGeom prst="rect">
            <a:avLst/>
          </a:prstGeom>
        </p:spPr>
        <p:txBody>
          <a:bodyPr/>
          <a:lstStyle/>
          <a:p>
            <a:pPr algn="l">
              <a:defRPr sz="3600">
                <a:latin typeface="Open Sans"/>
                <a:ea typeface="Open Sans"/>
                <a:cs typeface="Open Sans"/>
                <a:sym typeface="Open Sans"/>
              </a:defRPr>
            </a:pPr>
            <a:r>
              <a:t>First, </a:t>
            </a:r>
            <a:r>
              <a:rPr b="1"/>
              <a:t>in his writings</a:t>
            </a:r>
            <a:r>
              <a:t> he dwelt upon important contributions of historical Christianity, and the Catholic Church from the time of Christ through the Middle Ages.</a:t>
            </a:r>
          </a:p>
        </p:txBody>
      </p:sp>
      <p:sp>
        <p:nvSpPr>
          <p:cNvPr id="182" name="Shape 182"/>
          <p:cNvSpPr/>
          <p:nvPr/>
        </p:nvSpPr>
        <p:spPr>
          <a:xfrm>
            <a:off x="88900" y="112067"/>
            <a:ext cx="5905500"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defRPr sz="4000">
                <a:solidFill>
                  <a:srgbClr val="5A1C00"/>
                </a:solidFill>
                <a:latin typeface="Hoefler Text"/>
                <a:ea typeface="Hoefler Text"/>
                <a:cs typeface="Hoefler Text"/>
                <a:sym typeface="Hoefler Text"/>
              </a:defRPr>
            </a:lvl1pPr>
          </a:lstStyle>
          <a:p>
            <a:pPr/>
            <a:r>
              <a:t>Social Justice Vision</a:t>
            </a:r>
          </a:p>
        </p:txBody>
      </p:sp>
    </p:spTree>
  </p:cSld>
  <p:clrMapOvr>
    <a:masterClrMapping/>
  </p:clrMapOvr>
  <mc:AlternateContent xmlns:mc="http://schemas.openxmlformats.org/markup-compatibility/2006">
    <mc:Choice xmlns:p14="http://schemas.microsoft.com/office/powerpoint/2010/main" Requires="p14">
      <p:transition spd="med" advClick="0" advTm="0"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81"/>
                                        </p:tgtEl>
                                        <p:attrNameLst>
                                          <p:attrName>style.visibility</p:attrName>
                                        </p:attrNameLst>
                                      </p:cBhvr>
                                      <p:to>
                                        <p:strVal val="visible"/>
                                      </p:to>
                                    </p:set>
                                    <p:animEffect filter="dissolve" transition="in">
                                      <p:cBhvr>
                                        <p:cTn id="7"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191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