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160000" cy="624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1pPr>
    <a:lvl2pPr marL="0" marR="0" indent="2667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2pPr>
    <a:lvl3pPr marL="0" marR="0" indent="5334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3pPr>
    <a:lvl4pPr marL="0" marR="0" indent="8001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4pPr>
    <a:lvl5pPr marL="0" marR="0" indent="10668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5pPr>
    <a:lvl6pPr marL="0" marR="0" indent="13335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6pPr>
    <a:lvl7pPr marL="0" marR="0" indent="16129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7pPr>
    <a:lvl8pPr marL="0" marR="0" indent="18796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8pPr>
    <a:lvl9pPr marL="0" marR="0" indent="214630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a:tcStyle>
        <a:tcBdr/>
        <a:fill>
          <a:solidFill>
            <a:srgbClr val="CC9833">
              <a:alpha val="8000"/>
            </a:srgbClr>
          </a:solidFill>
        </a:fill>
      </a:tcStyle>
    </a:band2H>
    <a:firstCol>
      <a:tcTxStyle>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EEE7283C-3CF3-47DC-8721-378D4A62B228}" styleName="">
    <a:tblBg/>
    <a:wholeTbl>
      <a:tcTxStyle>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fill>
          <a:noFill/>
        </a:fill>
      </a:tcStyle>
    </a:firstCol>
    <a:lastRow>
      <a:tcTxStyle>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a:tcStyle>
        <a:tcBdr/>
        <a:fill>
          <a:solidFill>
            <a:srgbClr val="D1C6B8">
              <a:alpha val="31000"/>
            </a:srgbClr>
          </a:solidFill>
        </a:fill>
      </a:tcStyle>
    </a:band2H>
    <a:firstCol>
      <a:tcTxStyle>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lastRow>
    <a:firstRow>
      <a:tcTxStyle>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a:tcStyle>
        <a:tcBdr/>
        <a:fill>
          <a:solidFill>
            <a:srgbClr val="C6BAA9">
              <a:alpha val="31000"/>
            </a:srgbClr>
          </a:solidFill>
        </a:fill>
      </a:tcStyle>
    </a:band2H>
    <a:firstCol>
      <a:tcTxStyle>
        <a:font>
          <a:latin typeface="Palatino"/>
          <a:ea typeface="Palatino"/>
          <a:cs typeface="Palatino"/>
        </a:font>
        <a:srgbClr val="5D5449">
          <a:alpha val="91000"/>
        </a:srgbClr>
      </a:tcTxStyle>
      <a:tcStyle>
        <a:tcBdr>
          <a:left>
            <a:ln w="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a:font>
          <a:latin typeface="Palatino"/>
          <a:ea typeface="Palatino"/>
          <a:cs typeface="Palatino"/>
        </a:font>
        <a:srgbClr val="FFFDEF"/>
      </a:tcTxStyle>
      <a:tcStyle>
        <a:tcBdr>
          <a:left>
            <a:ln w="12700" cap="flat">
              <a:noFill/>
              <a:miter lim="400000"/>
            </a:ln>
          </a:left>
          <a:right>
            <a:ln w="12700" cap="flat">
              <a:noFill/>
              <a:miter lim="400000"/>
            </a:ln>
          </a:right>
          <a:top>
            <a:ln w="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a:font>
          <a:latin typeface="Palatino"/>
          <a:ea typeface="Palatino"/>
          <a:cs typeface="Palatino"/>
        </a:font>
        <a:srgbClr val="5D5449">
          <a:alpha val="91000"/>
        </a:srgbClr>
      </a:tcTxStyle>
      <a:tcStyle>
        <a:tcBdr>
          <a:left>
            <a:ln w="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 styleId="{8F44A2F1-9E1F-4B54-A3A2-5F16C0AD49E2}" styleName="">
    <a:tblBg/>
    <a:wholeTbl>
      <a:tcTxStyle b="off" i="off">
        <a:font>
          <a:latin typeface="Palatino"/>
          <a:ea typeface="Palatino"/>
          <a:cs typeface="Palatino"/>
        </a:font>
        <a:srgbClr val="93741C"/>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Palatino"/>
          <a:ea typeface="Palatino"/>
          <a:cs typeface="Palatino"/>
        </a:font>
        <a:srgbClr val="FFFDEF"/>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FFFDEF"/>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solidFill>
            <a:srgbClr val="8F9541">
              <a:alpha val="75000"/>
            </a:srgbClr>
          </a:solidFill>
        </a:fill>
      </a:tcStyle>
    </a:lastRow>
    <a:firstRow>
      <a:tcTxStyle b="off" i="off">
        <a:font>
          <a:latin typeface="Palatino"/>
          <a:ea typeface="Palatino"/>
          <a:cs typeface="Palatino"/>
        </a:font>
        <a:srgbClr val="FFFDEF"/>
      </a:tcTxStyle>
      <a:tcStyle>
        <a:tcBdr>
          <a:left>
            <a:ln w="25400" cap="flat">
              <a:solidFill>
                <a:srgbClr val="808251"/>
              </a:solidFill>
              <a:prstDash val="solid"/>
              <a:miter lim="400000"/>
            </a:ln>
          </a:left>
          <a:right>
            <a:ln w="25400" cap="flat">
              <a:solidFill>
                <a:srgbClr val="808251"/>
              </a:solidFill>
              <a:prstDash val="solid"/>
              <a:miter lim="400000"/>
            </a:ln>
          </a:right>
          <a:top>
            <a:ln w="25400" cap="flat">
              <a:solidFill>
                <a:srgbClr val="808251"/>
              </a:solidFill>
              <a:prstDash val="solid"/>
              <a:miter lim="400000"/>
            </a:ln>
          </a:top>
          <a:bottom>
            <a:ln w="25400" cap="flat">
              <a:solidFill>
                <a:srgbClr val="808251"/>
              </a:solidFill>
              <a:prstDash val="solid"/>
              <a:miter lim="400000"/>
            </a:ln>
          </a:bottom>
          <a:insideH>
            <a:ln w="25400" cap="flat">
              <a:solidFill>
                <a:srgbClr val="808251"/>
              </a:solidFill>
              <a:prstDash val="solid"/>
              <a:miter lim="400000"/>
            </a:ln>
          </a:insideH>
          <a:insideV>
            <a:ln w="25400" cap="flat">
              <a:solidFill>
                <a:srgbClr val="808251"/>
              </a:solidFill>
              <a:prstDash val="solid"/>
              <a:miter lim="400000"/>
            </a:ln>
          </a:insideV>
        </a:tcBdr>
        <a:fill>
          <a:solidFill>
            <a:srgbClr val="8F9541">
              <a:alpha val="7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36" d="100"/>
          <a:sy n="136" d="100"/>
        </p:scale>
        <p:origin x="10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tableStyles.x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81000" latinLnBrk="0">
      <a:defRPr sz="1600">
        <a:latin typeface="Lucida Grande"/>
        <a:ea typeface="Lucida Grande"/>
        <a:cs typeface="Lucida Grande"/>
        <a:sym typeface="Lucida Grande"/>
      </a:defRPr>
    </a:lvl1pPr>
    <a:lvl2pPr defTabSz="381000" latinLnBrk="0">
      <a:defRPr sz="1600">
        <a:latin typeface="Lucida Grande"/>
        <a:ea typeface="Lucida Grande"/>
        <a:cs typeface="Lucida Grande"/>
        <a:sym typeface="Lucida Grande"/>
      </a:defRPr>
    </a:lvl2pPr>
    <a:lvl3pPr defTabSz="381000" latinLnBrk="0">
      <a:defRPr sz="1600">
        <a:latin typeface="Lucida Grande"/>
        <a:ea typeface="Lucida Grande"/>
        <a:cs typeface="Lucida Grande"/>
        <a:sym typeface="Lucida Grande"/>
      </a:defRPr>
    </a:lvl3pPr>
    <a:lvl4pPr defTabSz="381000" latinLnBrk="0">
      <a:defRPr sz="1600">
        <a:latin typeface="Lucida Grande"/>
        <a:ea typeface="Lucida Grande"/>
        <a:cs typeface="Lucida Grande"/>
        <a:sym typeface="Lucida Grande"/>
      </a:defRPr>
    </a:lvl4pPr>
    <a:lvl5pPr defTabSz="381000" latinLnBrk="0">
      <a:defRPr sz="1600">
        <a:latin typeface="Lucida Grande"/>
        <a:ea typeface="Lucida Grande"/>
        <a:cs typeface="Lucida Grande"/>
        <a:sym typeface="Lucida Grande"/>
      </a:defRPr>
    </a:lvl5pPr>
    <a:lvl6pPr defTabSz="381000" latinLnBrk="0">
      <a:defRPr sz="1600">
        <a:latin typeface="Lucida Grande"/>
        <a:ea typeface="Lucida Grande"/>
        <a:cs typeface="Lucida Grande"/>
        <a:sym typeface="Lucida Grande"/>
      </a:defRPr>
    </a:lvl6pPr>
    <a:lvl7pPr defTabSz="381000" latinLnBrk="0">
      <a:defRPr sz="1600">
        <a:latin typeface="Lucida Grande"/>
        <a:ea typeface="Lucida Grande"/>
        <a:cs typeface="Lucida Grande"/>
        <a:sym typeface="Lucida Grande"/>
      </a:defRPr>
    </a:lvl7pPr>
    <a:lvl8pPr defTabSz="381000" latinLnBrk="0">
      <a:defRPr sz="1600">
        <a:latin typeface="Lucida Grande"/>
        <a:ea typeface="Lucida Grande"/>
        <a:cs typeface="Lucida Grande"/>
        <a:sym typeface="Lucida Grande"/>
      </a:defRPr>
    </a:lvl8pPr>
    <a:lvl9pPr defTabSz="3810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90600" y="1422400"/>
            <a:ext cx="8178800" cy="1663700"/>
          </a:xfrm>
          <a:prstGeom prst="rect">
            <a:avLst/>
          </a:prstGeom>
          <a:effectLst>
            <a:outerShdw blurRad="38100" dist="12700" dir="5400000" rotWithShape="0">
              <a:srgbClr val="E0DEC7">
                <a:alpha val="80000"/>
              </a:srgbClr>
            </a:outerShdw>
          </a:effectLst>
        </p:spPr>
        <p:txBody>
          <a:bodyPr anchor="b"/>
          <a:lstStyle>
            <a:lvl1pPr>
              <a:lnSpc>
                <a:spcPct val="80000"/>
              </a:lnSpc>
              <a:spcBef>
                <a:spcPts val="400"/>
              </a:spcBef>
              <a:defRPr sz="5800" spc="68">
                <a:solidFill>
                  <a:srgbClr val="3E382B"/>
                </a:solidFill>
              </a:defRPr>
            </a:lvl1pPr>
          </a:lstStyle>
          <a:p>
            <a:r>
              <a:t>Title Text</a:t>
            </a:r>
          </a:p>
        </p:txBody>
      </p:sp>
      <p:sp>
        <p:nvSpPr>
          <p:cNvPr id="12" name="Body Level One…"/>
          <p:cNvSpPr txBox="1">
            <a:spLocks noGrp="1"/>
          </p:cNvSpPr>
          <p:nvPr>
            <p:ph type="body" sz="quarter" idx="1"/>
          </p:nvPr>
        </p:nvSpPr>
        <p:spPr>
          <a:xfrm>
            <a:off x="990600" y="3175000"/>
            <a:ext cx="8178800" cy="800100"/>
          </a:xfrm>
          <a:prstGeom prst="rect">
            <a:avLst/>
          </a:prstGeom>
          <a:effectLst>
            <a:outerShdw blurRad="38100" dist="12700" dir="5400000" rotWithShape="0">
              <a:srgbClr val="E0DEC7">
                <a:alpha val="80000"/>
              </a:srgbClr>
            </a:outerShdw>
          </a:effectLst>
        </p:spPr>
        <p:txBody>
          <a:bodyPr anchor="t"/>
          <a:lstStyle>
            <a:lvl1pPr marL="0" indent="0" algn="ctr">
              <a:spcBef>
                <a:spcPts val="400"/>
              </a:spcBef>
              <a:buSzTx/>
              <a:buFontTx/>
              <a:buNone/>
              <a:defRPr spc="25">
                <a:solidFill>
                  <a:srgbClr val="3E382B"/>
                </a:solidFill>
                <a:latin typeface="+mn-lt"/>
                <a:ea typeface="+mn-ea"/>
                <a:cs typeface="+mn-cs"/>
                <a:sym typeface="American Typewriter"/>
              </a:defRPr>
            </a:lvl1pPr>
            <a:lvl2pPr marL="0" indent="0" algn="ctr">
              <a:spcBef>
                <a:spcPts val="400"/>
              </a:spcBef>
              <a:buSzTx/>
              <a:buFontTx/>
              <a:buNone/>
              <a:defRPr spc="25">
                <a:solidFill>
                  <a:srgbClr val="3E382B"/>
                </a:solidFill>
                <a:latin typeface="+mn-lt"/>
                <a:ea typeface="+mn-ea"/>
                <a:cs typeface="+mn-cs"/>
                <a:sym typeface="American Typewriter"/>
              </a:defRPr>
            </a:lvl2pPr>
            <a:lvl3pPr marL="0" indent="0" algn="ctr">
              <a:spcBef>
                <a:spcPts val="400"/>
              </a:spcBef>
              <a:buSzTx/>
              <a:buFontTx/>
              <a:buNone/>
              <a:defRPr spc="25">
                <a:solidFill>
                  <a:srgbClr val="3E382B"/>
                </a:solidFill>
                <a:latin typeface="+mn-lt"/>
                <a:ea typeface="+mn-ea"/>
                <a:cs typeface="+mn-cs"/>
                <a:sym typeface="American Typewriter"/>
              </a:defRPr>
            </a:lvl3pPr>
            <a:lvl4pPr marL="0" indent="0" algn="ctr">
              <a:spcBef>
                <a:spcPts val="400"/>
              </a:spcBef>
              <a:buSzTx/>
              <a:buFontTx/>
              <a:buNone/>
              <a:defRPr spc="25">
                <a:solidFill>
                  <a:srgbClr val="3E382B"/>
                </a:solidFill>
                <a:latin typeface="+mn-lt"/>
                <a:ea typeface="+mn-ea"/>
                <a:cs typeface="+mn-cs"/>
                <a:sym typeface="American Typewriter"/>
              </a:defRPr>
            </a:lvl4pPr>
            <a:lvl5pPr marL="0" indent="0" algn="ctr">
              <a:spcBef>
                <a:spcPts val="400"/>
              </a:spcBef>
              <a:buSzTx/>
              <a:buFontTx/>
              <a:buNone/>
              <a:defRPr spc="25">
                <a:solidFill>
                  <a:srgbClr val="3E382B"/>
                </a:solidFill>
                <a:latin typeface="+mn-lt"/>
                <a:ea typeface="+mn-ea"/>
                <a:cs typeface="+mn-cs"/>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4950190" y="5778500"/>
            <a:ext cx="257313" cy="241300"/>
          </a:xfrm>
          <a:prstGeom prst="rect">
            <a:avLst/>
          </a:prstGeom>
          <a:effectLst>
            <a:outerShdw blurRad="38100" dist="12700" dir="5400000" rotWithShape="0">
              <a:srgbClr val="E0DEC7">
                <a:alpha val="80000"/>
              </a:srgbClr>
            </a:outerShdw>
          </a:effectLst>
        </p:spPr>
        <p:txBody>
          <a:bodyPr/>
          <a:lstStyle>
            <a:lvl1pPr marR="0">
              <a:lnSpc>
                <a:spcPct val="80000"/>
              </a:lnSpc>
              <a:spcBef>
                <a:spcPts val="400"/>
              </a:spcBef>
              <a:defRPr spc="12">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8" name="Image"/>
          <p:cNvSpPr>
            <a:spLocks noGrp="1"/>
          </p:cNvSpPr>
          <p:nvPr>
            <p:ph type="pic" sz="half" idx="13"/>
          </p:nvPr>
        </p:nvSpPr>
        <p:spPr>
          <a:xfrm>
            <a:off x="5340024" y="765429"/>
            <a:ext cx="3239406" cy="5758942"/>
          </a:xfrm>
          <a:prstGeom prst="rect">
            <a:avLst/>
          </a:prstGeom>
          <a:ln w="9525">
            <a:round/>
          </a:ln>
        </p:spPr>
        <p:txBody>
          <a:bodyPr lIns="91439" tIns="45719" rIns="91439" bIns="45719" anchor="t"/>
          <a:lstStyle/>
          <a:p>
            <a:endParaRPr/>
          </a:p>
        </p:txBody>
      </p:sp>
      <p:sp>
        <p:nvSpPr>
          <p:cNvPr id="89" name="Title Text"/>
          <p:cNvSpPr txBox="1">
            <a:spLocks noGrp="1"/>
          </p:cNvSpPr>
          <p:nvPr>
            <p:ph type="title"/>
          </p:nvPr>
        </p:nvSpPr>
        <p:spPr>
          <a:prstGeom prst="rect">
            <a:avLst/>
          </a:prstGeom>
        </p:spPr>
        <p:txBody>
          <a:bodyPr/>
          <a:lstStyle>
            <a:lvl1pPr>
              <a:defRPr sz="4400"/>
            </a:lvl1pPr>
          </a:lstStyle>
          <a:p>
            <a:r>
              <a:t>Title Text</a:t>
            </a:r>
          </a:p>
        </p:txBody>
      </p:sp>
      <p:sp>
        <p:nvSpPr>
          <p:cNvPr id="90" name="Body Level One…"/>
          <p:cNvSpPr txBox="1">
            <a:spLocks noGrp="1"/>
          </p:cNvSpPr>
          <p:nvPr>
            <p:ph type="body" sz="half" idx="1"/>
          </p:nvPr>
        </p:nvSpPr>
        <p:spPr>
          <a:xfrm>
            <a:off x="1193800" y="1752600"/>
            <a:ext cx="3937000" cy="3860800"/>
          </a:xfrm>
          <a:prstGeom prst="rect">
            <a:avLst/>
          </a:prstGeom>
        </p:spPr>
        <p:txBody>
          <a:bodyPr/>
          <a:lstStyle>
            <a:lvl1pPr marL="594922" indent="-340922">
              <a:buBlip>
                <a:blip r:embed="rId2"/>
              </a:buBlip>
              <a:defRPr sz="1800"/>
            </a:lvl1pPr>
            <a:lvl2pPr marL="937822" indent="-340922">
              <a:buBlip>
                <a:blip r:embed="rId2"/>
              </a:buBlip>
              <a:defRPr sz="1800"/>
            </a:lvl2pPr>
            <a:lvl3pPr marL="1280722" indent="-340922">
              <a:buBlip>
                <a:blip r:embed="rId2"/>
              </a:buBlip>
              <a:defRPr sz="1800"/>
            </a:lvl3pPr>
            <a:lvl4pPr marL="1636322" indent="-340922">
              <a:buBlip>
                <a:blip r:embed="rId2"/>
              </a:buBlip>
              <a:defRPr sz="1800"/>
            </a:lvl4pPr>
            <a:lvl5pPr marL="1979222" indent="-340922">
              <a:buBlip>
                <a:blip r:embed="rId2"/>
              </a:buBlip>
              <a:defRPr sz="18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8" name="Title Text"/>
          <p:cNvSpPr txBox="1">
            <a:spLocks noGrp="1"/>
          </p:cNvSpPr>
          <p:nvPr>
            <p:ph type="title"/>
          </p:nvPr>
        </p:nvSpPr>
        <p:spPr>
          <a:prstGeom prst="rect">
            <a:avLst/>
          </a:prstGeom>
        </p:spPr>
        <p:txBody>
          <a:bodyPr/>
          <a:lstStyle>
            <a:lvl1pPr>
              <a:defRPr sz="4400"/>
            </a:lvl1pPr>
          </a:lstStyle>
          <a:p>
            <a:r>
              <a:t>Title Text</a:t>
            </a:r>
          </a:p>
        </p:txBody>
      </p:sp>
      <p:sp>
        <p:nvSpPr>
          <p:cNvPr id="99" name="Body Level One…"/>
          <p:cNvSpPr txBox="1">
            <a:spLocks noGrp="1"/>
          </p:cNvSpPr>
          <p:nvPr>
            <p:ph type="body" sz="half" idx="1"/>
          </p:nvPr>
        </p:nvSpPr>
        <p:spPr>
          <a:xfrm>
            <a:off x="1193800" y="1752600"/>
            <a:ext cx="3937000" cy="3860800"/>
          </a:xfrm>
          <a:prstGeom prst="rect">
            <a:avLst/>
          </a:prstGeom>
        </p:spPr>
        <p:txBody>
          <a:bodyPr/>
          <a:lstStyle>
            <a:lvl1pPr marL="594922" indent="-340922">
              <a:buBlip>
                <a:blip r:embed="rId2"/>
              </a:buBlip>
              <a:defRPr sz="1800"/>
            </a:lvl1pPr>
            <a:lvl2pPr marL="937822" indent="-340922">
              <a:buBlip>
                <a:blip r:embed="rId2"/>
              </a:buBlip>
              <a:defRPr sz="1800"/>
            </a:lvl2pPr>
            <a:lvl3pPr marL="1280722" indent="-340922">
              <a:buBlip>
                <a:blip r:embed="rId2"/>
              </a:buBlip>
              <a:defRPr sz="1800"/>
            </a:lvl3pPr>
            <a:lvl4pPr marL="1636322" indent="-340922">
              <a:buBlip>
                <a:blip r:embed="rId2"/>
              </a:buBlip>
              <a:defRPr sz="1800"/>
            </a:lvl4pPr>
            <a:lvl5pPr marL="1979222" indent="-340922">
              <a:buBlip>
                <a:blip r:embed="rId2"/>
              </a:buBlip>
              <a:defRPr sz="18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lvl1pPr>
              <a:defRPr sz="4400"/>
            </a:lvl1pPr>
          </a:lstStyle>
          <a:p>
            <a:r>
              <a:t>Title Text</a:t>
            </a:r>
          </a:p>
        </p:txBody>
      </p:sp>
      <p:sp>
        <p:nvSpPr>
          <p:cNvPr id="108" name="Body Level One…"/>
          <p:cNvSpPr txBox="1">
            <a:spLocks noGrp="1"/>
          </p:cNvSpPr>
          <p:nvPr>
            <p:ph type="body" sz="quarter" idx="1"/>
          </p:nvPr>
        </p:nvSpPr>
        <p:spPr>
          <a:xfrm>
            <a:off x="6273800" y="1752600"/>
            <a:ext cx="3098800" cy="3860800"/>
          </a:xfrm>
          <a:prstGeom prst="rect">
            <a:avLst/>
          </a:prstGeom>
        </p:spPr>
        <p:txBody>
          <a:bodyPr/>
          <a:lstStyle>
            <a:lvl1pPr marL="594922" indent="-340922">
              <a:buBlip>
                <a:blip r:embed="rId2"/>
              </a:buBlip>
              <a:defRPr sz="1800"/>
            </a:lvl1pPr>
            <a:lvl2pPr marL="937822" indent="-340922">
              <a:buBlip>
                <a:blip r:embed="rId2"/>
              </a:buBlip>
              <a:defRPr sz="1800"/>
            </a:lvl2pPr>
            <a:lvl3pPr marL="1280722" indent="-340922">
              <a:buBlip>
                <a:blip r:embed="rId2"/>
              </a:buBlip>
              <a:defRPr sz="1800"/>
            </a:lvl3pPr>
            <a:lvl4pPr marL="1636322" indent="-340922">
              <a:buBlip>
                <a:blip r:embed="rId2"/>
              </a:buBlip>
              <a:defRPr sz="1800"/>
            </a:lvl4pPr>
            <a:lvl5pPr marL="1979222" indent="-340922">
              <a:buBlip>
                <a:blip r:embed="rId2"/>
              </a:buBlip>
              <a:defRPr sz="1800"/>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numCol="2" spcCol="408940" anchor="t"/>
          <a:lstStyle>
            <a:lvl1pPr marL="594922" indent="-340922">
              <a:buBlip>
                <a:blip r:embed="rId2"/>
              </a:buBlip>
              <a:defRPr sz="1800"/>
            </a:lvl1pPr>
            <a:lvl2pPr marL="937822" indent="-340922">
              <a:buBlip>
                <a:blip r:embed="rId2"/>
              </a:buBlip>
              <a:defRPr sz="1800"/>
            </a:lvl2pPr>
            <a:lvl3pPr marL="1280722" indent="-340922">
              <a:buBlip>
                <a:blip r:embed="rId2"/>
              </a:buBlip>
              <a:defRPr sz="1800"/>
            </a:lvl3pPr>
            <a:lvl4pPr marL="1636322" indent="-340922">
              <a:buBlip>
                <a:blip r:embed="rId2"/>
              </a:buBlip>
              <a:defRPr sz="1800"/>
            </a:lvl4pPr>
            <a:lvl5pPr marL="1979222" indent="-340922">
              <a:buBlip>
                <a:blip r:embed="rId2"/>
              </a:buBlip>
              <a:defRPr sz="18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xfrm>
            <a:off x="1193800" y="812800"/>
            <a:ext cx="8178800" cy="4622800"/>
          </a:xfrm>
          <a:prstGeom prst="rect">
            <a:avLst/>
          </a:prstGeom>
        </p:spPr>
        <p:txBody>
          <a:bodyPr/>
          <a:lstStyle>
            <a:lvl1pPr>
              <a:spcBef>
                <a:spcPts val="3200"/>
              </a:spcBef>
              <a:buBlip>
                <a:blip r:embed="rId2"/>
              </a:buBlip>
            </a:lvl1pPr>
            <a:lvl2pPr>
              <a:spcBef>
                <a:spcPts val="3200"/>
              </a:spcBef>
              <a:buBlip>
                <a:blip r:embed="rId2"/>
              </a:buBlip>
            </a:lvl2pPr>
            <a:lvl3pPr>
              <a:spcBef>
                <a:spcPts val="3200"/>
              </a:spcBef>
              <a:buBlip>
                <a:blip r:embed="rId2"/>
              </a:buBlip>
            </a:lvl3pPr>
            <a:lvl4pPr>
              <a:spcBef>
                <a:spcPts val="3200"/>
              </a:spcBef>
              <a:buBlip>
                <a:blip r:embed="rId2"/>
              </a:buBlip>
            </a:lvl4pPr>
            <a:lvl5pPr>
              <a:spcBef>
                <a:spcPts val="32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990600" y="1905000"/>
            <a:ext cx="8178800" cy="2438400"/>
          </a:xfrm>
          <a:prstGeom prst="rect">
            <a:avLst/>
          </a:prstGeom>
          <a:effectLst>
            <a:outerShdw blurRad="38100" dist="12700" dir="5400000" rotWithShape="0">
              <a:srgbClr val="E0DEC7">
                <a:alpha val="80000"/>
              </a:srgbClr>
            </a:outerShdw>
          </a:effectLst>
        </p:spPr>
        <p:txBody>
          <a:bodyPr/>
          <a:lstStyle>
            <a:lvl1pPr>
              <a:lnSpc>
                <a:spcPct val="80000"/>
              </a:lnSpc>
              <a:spcBef>
                <a:spcPts val="400"/>
              </a:spcBef>
              <a:defRPr sz="5800" spc="68">
                <a:solidFill>
                  <a:srgbClr val="3E382B"/>
                </a:solidFill>
              </a:defRPr>
            </a:lvl1pPr>
          </a:lstStyle>
          <a:p>
            <a:r>
              <a:t>Title Text</a:t>
            </a:r>
          </a:p>
        </p:txBody>
      </p:sp>
      <p:sp>
        <p:nvSpPr>
          <p:cNvPr id="62" name="Slide Number"/>
          <p:cNvSpPr txBox="1">
            <a:spLocks noGrp="1"/>
          </p:cNvSpPr>
          <p:nvPr>
            <p:ph type="sldNum" sz="quarter" idx="2"/>
          </p:nvPr>
        </p:nvSpPr>
        <p:spPr>
          <a:xfrm>
            <a:off x="4950190" y="5778500"/>
            <a:ext cx="257313" cy="241300"/>
          </a:xfrm>
          <a:prstGeom prst="rect">
            <a:avLst/>
          </a:prstGeom>
          <a:effectLst>
            <a:outerShdw blurRad="38100" dist="12700" dir="5400000" rotWithShape="0">
              <a:srgbClr val="E0DEC7">
                <a:alpha val="80000"/>
              </a:srgbClr>
            </a:outerShdw>
          </a:effectLst>
        </p:spPr>
        <p:txBody>
          <a:bodyPr anchor="t"/>
          <a:lstStyle>
            <a:lvl1pPr marR="0">
              <a:lnSpc>
                <a:spcPct val="80000"/>
              </a:lnSpc>
              <a:spcBef>
                <a:spcPts val="400"/>
              </a:spcBef>
              <a:defRPr spc="12">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sz="half" idx="13"/>
          </p:nvPr>
        </p:nvSpPr>
        <p:spPr>
          <a:xfrm>
            <a:off x="1905000" y="499221"/>
            <a:ext cx="6352541" cy="3573304"/>
          </a:xfrm>
          <a:prstGeom prst="rect">
            <a:avLst/>
          </a:prstGeom>
          <a:ln w="9525">
            <a:round/>
          </a:ln>
        </p:spPr>
        <p:txBody>
          <a:bodyPr lIns="91439" tIns="45719" rIns="91439" bIns="45719" anchor="t"/>
          <a:lstStyle/>
          <a:p>
            <a:endParaRPr/>
          </a:p>
        </p:txBody>
      </p:sp>
      <p:sp>
        <p:nvSpPr>
          <p:cNvPr id="70" name="Title Text"/>
          <p:cNvSpPr txBox="1">
            <a:spLocks noGrp="1"/>
          </p:cNvSpPr>
          <p:nvPr>
            <p:ph type="title"/>
          </p:nvPr>
        </p:nvSpPr>
        <p:spPr>
          <a:xfrm>
            <a:off x="990600" y="4191000"/>
            <a:ext cx="8178800" cy="1422400"/>
          </a:xfrm>
          <a:prstGeom prst="rect">
            <a:avLst/>
          </a:prstGeom>
          <a:effectLst>
            <a:outerShdw blurRad="38100" dist="12700" dir="5400000" rotWithShape="0">
              <a:srgbClr val="E0DEC7">
                <a:alpha val="80000"/>
              </a:srgbClr>
            </a:outerShdw>
          </a:effectLst>
        </p:spPr>
        <p:txBody>
          <a:bodyPr/>
          <a:lstStyle>
            <a:lvl1pPr>
              <a:lnSpc>
                <a:spcPct val="80000"/>
              </a:lnSpc>
              <a:spcBef>
                <a:spcPts val="400"/>
              </a:spcBef>
              <a:defRPr sz="5000" spc="58">
                <a:solidFill>
                  <a:srgbClr val="3E382B"/>
                </a:solidFill>
              </a:defRPr>
            </a:lvl1pPr>
          </a:lstStyle>
          <a:p>
            <a:r>
              <a:t>Title Text</a:t>
            </a:r>
          </a:p>
        </p:txBody>
      </p:sp>
      <p:sp>
        <p:nvSpPr>
          <p:cNvPr id="71" name="Slide Number"/>
          <p:cNvSpPr txBox="1">
            <a:spLocks noGrp="1"/>
          </p:cNvSpPr>
          <p:nvPr>
            <p:ph type="sldNum" sz="quarter" idx="2"/>
          </p:nvPr>
        </p:nvSpPr>
        <p:spPr>
          <a:xfrm>
            <a:off x="4950190" y="5778500"/>
            <a:ext cx="257313" cy="241300"/>
          </a:xfrm>
          <a:prstGeom prst="rect">
            <a:avLst/>
          </a:prstGeom>
          <a:effectLst>
            <a:outerShdw blurRad="38100" dist="12700" dir="5400000" rotWithShape="0">
              <a:srgbClr val="E0DEC7">
                <a:alpha val="80000"/>
              </a:srgbClr>
            </a:outerShdw>
          </a:effectLst>
        </p:spPr>
        <p:txBody>
          <a:bodyPr/>
          <a:lstStyle>
            <a:lvl1pPr marR="0">
              <a:lnSpc>
                <a:spcPct val="80000"/>
              </a:lnSpc>
              <a:spcBef>
                <a:spcPts val="400"/>
              </a:spcBef>
              <a:defRPr spc="12">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8" name="Image"/>
          <p:cNvSpPr>
            <a:spLocks noGrp="1"/>
          </p:cNvSpPr>
          <p:nvPr>
            <p:ph type="pic" sz="half" idx="13"/>
          </p:nvPr>
        </p:nvSpPr>
        <p:spPr>
          <a:xfrm>
            <a:off x="5183814" y="244729"/>
            <a:ext cx="3239406" cy="5758942"/>
          </a:xfrm>
          <a:prstGeom prst="rect">
            <a:avLst/>
          </a:prstGeom>
          <a:ln w="9525">
            <a:round/>
          </a:ln>
        </p:spPr>
        <p:txBody>
          <a:bodyPr lIns="91439" tIns="45719" rIns="91439" bIns="45719" anchor="t"/>
          <a:lstStyle/>
          <a:p>
            <a:endParaRPr/>
          </a:p>
        </p:txBody>
      </p:sp>
      <p:sp>
        <p:nvSpPr>
          <p:cNvPr id="79" name="Title Text"/>
          <p:cNvSpPr txBox="1">
            <a:spLocks noGrp="1"/>
          </p:cNvSpPr>
          <p:nvPr>
            <p:ph type="title"/>
          </p:nvPr>
        </p:nvSpPr>
        <p:spPr>
          <a:xfrm>
            <a:off x="495300" y="901700"/>
            <a:ext cx="4584700" cy="2108200"/>
          </a:xfrm>
          <a:prstGeom prst="rect">
            <a:avLst/>
          </a:prstGeom>
          <a:effectLst>
            <a:outerShdw blurRad="38100" dist="12700" dir="5400000" rotWithShape="0">
              <a:srgbClr val="E0DEC7">
                <a:alpha val="80000"/>
              </a:srgbClr>
            </a:outerShdw>
          </a:effectLst>
        </p:spPr>
        <p:txBody>
          <a:bodyPr anchor="b"/>
          <a:lstStyle>
            <a:lvl1pPr>
              <a:lnSpc>
                <a:spcPct val="80000"/>
              </a:lnSpc>
              <a:spcBef>
                <a:spcPts val="400"/>
              </a:spcBef>
              <a:defRPr sz="5000" spc="58">
                <a:solidFill>
                  <a:srgbClr val="3E382B"/>
                </a:solidFill>
              </a:defRPr>
            </a:lvl1pPr>
          </a:lstStyle>
          <a:p>
            <a:r>
              <a:t>Title Text</a:t>
            </a:r>
          </a:p>
        </p:txBody>
      </p:sp>
      <p:sp>
        <p:nvSpPr>
          <p:cNvPr id="80" name="Body Level One…"/>
          <p:cNvSpPr txBox="1">
            <a:spLocks noGrp="1"/>
          </p:cNvSpPr>
          <p:nvPr>
            <p:ph type="body" sz="quarter" idx="1"/>
          </p:nvPr>
        </p:nvSpPr>
        <p:spPr>
          <a:xfrm>
            <a:off x="495300" y="3073400"/>
            <a:ext cx="4584700" cy="2108200"/>
          </a:xfrm>
          <a:prstGeom prst="rect">
            <a:avLst/>
          </a:prstGeom>
          <a:effectLst>
            <a:outerShdw blurRad="38100" dist="12700" dir="5400000" rotWithShape="0">
              <a:srgbClr val="E0DEC7">
                <a:alpha val="80000"/>
              </a:srgbClr>
            </a:outerShdw>
          </a:effectLst>
        </p:spPr>
        <p:txBody>
          <a:bodyPr anchor="t"/>
          <a:lstStyle>
            <a:lvl1pPr marL="0" indent="0" algn="ctr">
              <a:lnSpc>
                <a:spcPct val="80000"/>
              </a:lnSpc>
              <a:spcBef>
                <a:spcPts val="400"/>
              </a:spcBef>
              <a:buSzTx/>
              <a:buFontTx/>
              <a:buNone/>
              <a:defRPr spc="25">
                <a:solidFill>
                  <a:srgbClr val="3E382B"/>
                </a:solidFill>
                <a:latin typeface="+mn-lt"/>
                <a:ea typeface="+mn-ea"/>
                <a:cs typeface="+mn-cs"/>
                <a:sym typeface="American Typewriter"/>
              </a:defRPr>
            </a:lvl1pPr>
            <a:lvl2pPr marL="0" indent="0" algn="ctr">
              <a:lnSpc>
                <a:spcPct val="80000"/>
              </a:lnSpc>
              <a:spcBef>
                <a:spcPts val="400"/>
              </a:spcBef>
              <a:buSzTx/>
              <a:buFontTx/>
              <a:buNone/>
              <a:defRPr spc="25">
                <a:solidFill>
                  <a:srgbClr val="3E382B"/>
                </a:solidFill>
                <a:latin typeface="+mn-lt"/>
                <a:ea typeface="+mn-ea"/>
                <a:cs typeface="+mn-cs"/>
                <a:sym typeface="American Typewriter"/>
              </a:defRPr>
            </a:lvl2pPr>
            <a:lvl3pPr marL="0" indent="0" algn="ctr">
              <a:lnSpc>
                <a:spcPct val="80000"/>
              </a:lnSpc>
              <a:spcBef>
                <a:spcPts val="400"/>
              </a:spcBef>
              <a:buSzTx/>
              <a:buFontTx/>
              <a:buNone/>
              <a:defRPr spc="25">
                <a:solidFill>
                  <a:srgbClr val="3E382B"/>
                </a:solidFill>
                <a:latin typeface="+mn-lt"/>
                <a:ea typeface="+mn-ea"/>
                <a:cs typeface="+mn-cs"/>
                <a:sym typeface="American Typewriter"/>
              </a:defRPr>
            </a:lvl3pPr>
            <a:lvl4pPr marL="0" indent="0" algn="ctr">
              <a:lnSpc>
                <a:spcPct val="80000"/>
              </a:lnSpc>
              <a:spcBef>
                <a:spcPts val="400"/>
              </a:spcBef>
              <a:buSzTx/>
              <a:buFontTx/>
              <a:buNone/>
              <a:defRPr spc="25">
                <a:solidFill>
                  <a:srgbClr val="3E382B"/>
                </a:solidFill>
                <a:latin typeface="+mn-lt"/>
                <a:ea typeface="+mn-ea"/>
                <a:cs typeface="+mn-cs"/>
                <a:sym typeface="American Typewriter"/>
              </a:defRPr>
            </a:lvl4pPr>
            <a:lvl5pPr marL="0" indent="0" algn="ctr">
              <a:lnSpc>
                <a:spcPct val="80000"/>
              </a:lnSpc>
              <a:spcBef>
                <a:spcPts val="400"/>
              </a:spcBef>
              <a:buSzTx/>
              <a:buFontTx/>
              <a:buNone/>
              <a:defRPr spc="25">
                <a:solidFill>
                  <a:srgbClr val="3E382B"/>
                </a:solidFill>
                <a:latin typeface="+mn-lt"/>
                <a:ea typeface="+mn-ea"/>
                <a:cs typeface="+mn-cs"/>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xfrm>
            <a:off x="4950190" y="5778500"/>
            <a:ext cx="257313" cy="241300"/>
          </a:xfrm>
          <a:prstGeom prst="rect">
            <a:avLst/>
          </a:prstGeom>
          <a:effectLst>
            <a:outerShdw blurRad="38100" dist="12700" dir="5400000" rotWithShape="0">
              <a:srgbClr val="E0DEC7">
                <a:alpha val="80000"/>
              </a:srgbClr>
            </a:outerShdw>
          </a:effectLst>
        </p:spPr>
        <p:txBody>
          <a:bodyPr/>
          <a:lstStyle>
            <a:lvl1pPr marR="0">
              <a:lnSpc>
                <a:spcPct val="80000"/>
              </a:lnSpc>
              <a:spcBef>
                <a:spcPts val="400"/>
              </a:spcBef>
              <a:defRPr spc="12">
                <a:solidFill>
                  <a:srgbClr val="3E382B"/>
                </a:solidFill>
                <a:latin typeface="+mn-lt"/>
                <a:ea typeface="+mn-ea"/>
                <a:cs typeface="+mn-cs"/>
                <a:sym typeface="American Typewri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93800" y="165100"/>
            <a:ext cx="8178800" cy="1511300"/>
          </a:xfrm>
          <a:prstGeom prst="rect">
            <a:avLst/>
          </a:prstGeom>
          <a:ln w="12700">
            <a:miter lim="400000"/>
          </a:ln>
          <a:effectLst>
            <a:outerShdw blurRad="25400" dist="12700" dir="5400000" rotWithShape="0">
              <a:srgbClr val="FFFFFF"/>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p>
            <a:r>
              <a:t>Title Text</a:t>
            </a:r>
          </a:p>
        </p:txBody>
      </p:sp>
      <p:sp>
        <p:nvSpPr>
          <p:cNvPr id="3" name="Body Level One…"/>
          <p:cNvSpPr txBox="1">
            <a:spLocks noGrp="1"/>
          </p:cNvSpPr>
          <p:nvPr>
            <p:ph type="body" idx="1"/>
          </p:nvPr>
        </p:nvSpPr>
        <p:spPr>
          <a:xfrm>
            <a:off x="1193800" y="1752600"/>
            <a:ext cx="8178800" cy="386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959350" y="5784850"/>
            <a:ext cx="228600" cy="254000"/>
          </a:xfrm>
          <a:prstGeom prst="rect">
            <a:avLst/>
          </a:prstGeom>
          <a:ln w="12700">
            <a:miter lim="400000"/>
          </a:ln>
        </p:spPr>
        <p:txBody>
          <a:bodyPr wrap="none" lIns="38100" tIns="38100" rIns="38100" bIns="38100" anchor="ctr">
            <a:spAutoFit/>
          </a:bodyPr>
          <a:lstStyle>
            <a:lvl1pPr marR="431800">
              <a:defRPr sz="1100">
                <a:solidFill>
                  <a:srgbClr val="93741C"/>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1pPr>
      <a:lvl2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2pPr>
      <a:lvl3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3pPr>
      <a:lvl4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4pPr>
      <a:lvl5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5pPr>
      <a:lvl6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6pPr>
      <a:lvl7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7pPr>
      <a:lvl8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8pPr>
      <a:lvl9pPr marL="0" marR="0" indent="0" algn="ctr" defTabSz="381000" rtl="0" latinLnBrk="0">
        <a:lnSpc>
          <a:spcPct val="100000"/>
        </a:lnSpc>
        <a:spcBef>
          <a:spcPts val="0"/>
        </a:spcBef>
        <a:spcAft>
          <a:spcPts val="0"/>
        </a:spcAft>
        <a:buClrTx/>
        <a:buSzTx/>
        <a:buFontTx/>
        <a:buNone/>
        <a:tabLst/>
        <a:defRPr sz="4800" b="0" i="0" u="none" strike="noStrike" cap="none" spc="0" baseline="0">
          <a:solidFill>
            <a:srgbClr val="6E603B"/>
          </a:solidFill>
          <a:uFillTx/>
          <a:latin typeface="+mn-lt"/>
          <a:ea typeface="+mn-ea"/>
          <a:cs typeface="+mn-cs"/>
          <a:sym typeface="American Typewriter"/>
        </a:defRPr>
      </a:lvl9pPr>
    </p:titleStyle>
    <p:bodyStyle>
      <a:lvl1pPr marL="6132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1pPr>
      <a:lvl2pPr marL="9561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2pPr>
      <a:lvl3pPr marL="12990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3pPr>
      <a:lvl4pPr marL="16546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4pPr>
      <a:lvl5pPr marL="19975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5pPr>
      <a:lvl6pPr marL="23404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6pPr>
      <a:lvl7pPr marL="26833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7pPr>
      <a:lvl8pPr marL="30262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8pPr>
      <a:lvl9pPr marL="3369160" marR="0" indent="-359260" algn="l" defTabSz="381000" latinLnBrk="0">
        <a:lnSpc>
          <a:spcPct val="100000"/>
        </a:lnSpc>
        <a:spcBef>
          <a:spcPts val="2200"/>
        </a:spcBef>
        <a:spcAft>
          <a:spcPts val="0"/>
        </a:spcAft>
        <a:buClrTx/>
        <a:buSzPct val="45000"/>
        <a:buFont typeface="American Typewriter"/>
        <a:buBlip>
          <a:blip r:embed="rId15"/>
        </a:buBlip>
        <a:tabLst/>
        <a:defRPr sz="2200" b="0" i="0" u="none" strike="noStrike" cap="none" spc="0" baseline="0">
          <a:solidFill>
            <a:srgbClr val="93741C"/>
          </a:solidFill>
          <a:uFillTx/>
          <a:latin typeface="Palatino"/>
          <a:ea typeface="Palatino"/>
          <a:cs typeface="Palatino"/>
          <a:sym typeface="Palatino"/>
        </a:defRPr>
      </a:lvl9pPr>
    </p:bodyStyle>
    <p:otherStyle>
      <a:lvl1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1pPr>
      <a:lvl2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2pPr>
      <a:lvl3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3pPr>
      <a:lvl4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4pPr>
      <a:lvl5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5pPr>
      <a:lvl6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6pPr>
      <a:lvl7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7pPr>
      <a:lvl8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8pPr>
      <a:lvl9pPr marL="0" marR="431800" indent="0" algn="ctr" defTabSz="3810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mglobal.org/vincentiana-novus-en/files/downloads/2005_4_6/vt_2005_04_14_en.pdf"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8" name="The Virtue of  Mortification"/>
          <p:cNvSpPr txBox="1">
            <a:spLocks noGrp="1"/>
          </p:cNvSpPr>
          <p:nvPr>
            <p:ph type="title"/>
          </p:nvPr>
        </p:nvSpPr>
        <p:spPr>
          <a:xfrm>
            <a:off x="533400" y="1905000"/>
            <a:ext cx="5486400" cy="2438400"/>
          </a:xfrm>
          <a:prstGeom prst="rect">
            <a:avLst/>
          </a:prstGeom>
          <a:effectLst/>
        </p:spPr>
        <p:txBody>
          <a:bodyPr/>
          <a:lstStyle/>
          <a:p>
            <a:pPr>
              <a:defRPr>
                <a:latin typeface="Times"/>
                <a:ea typeface="Times"/>
                <a:cs typeface="Times"/>
                <a:sym typeface="Times"/>
              </a:defRPr>
            </a:pPr>
            <a:r>
              <a:t>The Virtue of </a:t>
            </a:r>
          </a:p>
          <a:p>
            <a:pPr>
              <a:defRPr>
                <a:latin typeface="Times"/>
                <a:ea typeface="Times"/>
                <a:cs typeface="Times"/>
                <a:sym typeface="Times"/>
              </a:defRPr>
            </a:pPr>
            <a:r>
              <a:t>Mortification</a:t>
            </a:r>
          </a:p>
        </p:txBody>
      </p:sp>
      <p:pic>
        <p:nvPicPr>
          <p:cNvPr id="119" name="Espagne anon.jpg" descr="Espagne an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19800" y="774700"/>
            <a:ext cx="3568700" cy="46863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9" name="Mortification says to me: Give up “perks” or advantages in parish ministry, if you want to build a true participatory Christian community.   Mortification says to me: As a prison chaplain, I will withstand the ungrateful nature of the oppressed prisoners."/>
          <p:cNvSpPr txBox="1">
            <a:spLocks noGrp="1"/>
          </p:cNvSpPr>
          <p:nvPr>
            <p:ph type="title"/>
          </p:nvPr>
        </p:nvSpPr>
        <p:spPr>
          <a:xfrm>
            <a:off x="990600" y="558800"/>
            <a:ext cx="8178800" cy="5118100"/>
          </a:xfrm>
          <a:prstGeom prst="rect">
            <a:avLst/>
          </a:prstGeom>
          <a:effectLst/>
        </p:spPr>
        <p:txBody>
          <a:bodyPr/>
          <a:lstStyle/>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Give up “perks” or advantages in parish ministry, if you want to build a true participatory Christian community. </a:t>
            </a:r>
          </a:p>
          <a:p>
            <a:pPr algn="l">
              <a:lnSpc>
                <a:spcPct val="100000"/>
              </a:lnSpc>
              <a:spcBef>
                <a:spcPts val="1000"/>
              </a:spcBef>
              <a:defRPr sz="3600" spc="0">
                <a:solidFill>
                  <a:srgbClr val="000000"/>
                </a:solidFill>
                <a:latin typeface="Helvetica"/>
                <a:ea typeface="Helvetica"/>
                <a:cs typeface="Helvetica"/>
                <a:sym typeface="Helvetica"/>
              </a:defRPr>
            </a:pPr>
            <a:endParaRPr>
              <a:latin typeface="Times"/>
              <a:ea typeface="Times"/>
              <a:cs typeface="Times"/>
              <a:sym typeface="Times"/>
            </a:endParaRPr>
          </a:p>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As a prison chaplain, I will withstand the ungrateful nature of the oppressed prisoners.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1" name="Mortification says to me: I can bear the unhygienic nature of the environment of _______.  (Fill in the blank according to your vocation: working in a very difficult country, a home visit, visiting the sick, serving the elderly, encountering a homeless person... etc.)"/>
          <p:cNvSpPr txBox="1">
            <a:spLocks noGrp="1"/>
          </p:cNvSpPr>
          <p:nvPr>
            <p:ph type="title"/>
          </p:nvPr>
        </p:nvSpPr>
        <p:spPr>
          <a:xfrm>
            <a:off x="990600" y="558800"/>
            <a:ext cx="8178800" cy="5118100"/>
          </a:xfrm>
          <a:prstGeom prst="rect">
            <a:avLst/>
          </a:prstGeom>
          <a:effectLst/>
        </p:spPr>
        <p:txBody>
          <a:bodyPr/>
          <a:lstStyle/>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I can bear the unhygienic nature of the environment of _______. </a:t>
            </a:r>
          </a:p>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(Fill in the blank according to your vocation: working in a very difficult country, a home visit, visiting the sick, serving the elderly, encountering a homeless person... etc.)</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 name="Mortification is all about making choices and the goal for our choices. In the Vincentian context, choices are made in solidarity with and for the poor."/>
          <p:cNvSpPr txBox="1">
            <a:spLocks noGrp="1"/>
          </p:cNvSpPr>
          <p:nvPr>
            <p:ph type="title"/>
          </p:nvPr>
        </p:nvSpPr>
        <p:spPr>
          <a:xfrm>
            <a:off x="419100" y="1117600"/>
            <a:ext cx="5257800" cy="4013200"/>
          </a:xfrm>
          <a:prstGeom prst="rect">
            <a:avLst/>
          </a:prstGeom>
          <a:effectLst/>
        </p:spPr>
        <p:txBody>
          <a:bodyPr/>
          <a:lstStyle>
            <a:lvl1pPr algn="l">
              <a:lnSpc>
                <a:spcPct val="100000"/>
              </a:lnSpc>
              <a:spcBef>
                <a:spcPts val="1000"/>
              </a:spcBef>
              <a:defRPr sz="3600" spc="0">
                <a:solidFill>
                  <a:srgbClr val="000000"/>
                </a:solidFill>
                <a:latin typeface="Times"/>
                <a:ea typeface="Times"/>
                <a:cs typeface="Times"/>
                <a:sym typeface="Times"/>
              </a:defRPr>
            </a:lvl1pPr>
          </a:lstStyle>
          <a:p>
            <a:pPr>
              <a:defRPr>
                <a:latin typeface="Helvetica"/>
                <a:ea typeface="Helvetica"/>
                <a:cs typeface="Helvetica"/>
                <a:sym typeface="Helvetica"/>
              </a:defRPr>
            </a:pPr>
            <a:r>
              <a:rPr>
                <a:latin typeface="Times"/>
                <a:ea typeface="Times"/>
                <a:cs typeface="Times"/>
                <a:sym typeface="Times"/>
              </a:rPr>
              <a:t>Mortification is all about making choices and the goal for our choices. In the Vincentian context, choices are made in solidarity with and for the poor. </a:t>
            </a:r>
          </a:p>
        </p:txBody>
      </p:sp>
      <p:pic>
        <p:nvPicPr>
          <p:cNvPr id="144" name="USA anonyme.jpg" descr="USA anonym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4141" y="368300"/>
            <a:ext cx="3994059" cy="55118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6" name="In fact, mortification has charity as its goal. (Lk 21:1-4, The Widow’s Offering):…"/>
          <p:cNvSpPr txBox="1">
            <a:spLocks noGrp="1"/>
          </p:cNvSpPr>
          <p:nvPr>
            <p:ph type="title"/>
          </p:nvPr>
        </p:nvSpPr>
        <p:spPr>
          <a:xfrm>
            <a:off x="990600" y="469900"/>
            <a:ext cx="8178800" cy="5308600"/>
          </a:xfrm>
          <a:prstGeom prst="rect">
            <a:avLst/>
          </a:prstGeom>
          <a:effectLst/>
        </p:spPr>
        <p:txBody>
          <a:bodyPr/>
          <a:lstStyle/>
          <a:p>
            <a:pPr algn="l">
              <a:lnSpc>
                <a:spcPct val="100000"/>
              </a:lnSpc>
              <a:spcBef>
                <a:spcPts val="1000"/>
              </a:spcBef>
              <a:defRPr sz="3200" spc="0">
                <a:solidFill>
                  <a:srgbClr val="000000"/>
                </a:solidFill>
                <a:latin typeface="Helvetica"/>
                <a:ea typeface="Helvetica"/>
                <a:cs typeface="Helvetica"/>
                <a:sym typeface="Helvetica"/>
              </a:defRPr>
            </a:pPr>
            <a:r>
              <a:rPr>
                <a:latin typeface="Times"/>
                <a:ea typeface="Times"/>
                <a:cs typeface="Times"/>
                <a:sym typeface="Times"/>
              </a:rPr>
              <a:t>In fact, mortification has charity as its goal. (Lk 21:1-4, </a:t>
            </a:r>
            <a:r>
              <a:rPr i="1">
                <a:latin typeface="Times"/>
                <a:ea typeface="Times"/>
                <a:cs typeface="Times"/>
                <a:sym typeface="Times"/>
              </a:rPr>
              <a:t>The Widow’s Offering</a:t>
            </a:r>
            <a:r>
              <a:rPr>
                <a:latin typeface="Times"/>
                <a:ea typeface="Times"/>
                <a:cs typeface="Times"/>
                <a:sym typeface="Times"/>
              </a:rPr>
              <a:t>):</a:t>
            </a:r>
          </a:p>
          <a:p>
            <a:pPr algn="l">
              <a:lnSpc>
                <a:spcPct val="100000"/>
              </a:lnSpc>
              <a:spcBef>
                <a:spcPts val="1000"/>
              </a:spcBef>
              <a:defRPr sz="3200" spc="0">
                <a:solidFill>
                  <a:srgbClr val="000000"/>
                </a:solidFill>
                <a:latin typeface="Helvetica"/>
                <a:ea typeface="Helvetica"/>
                <a:cs typeface="Helvetica"/>
                <a:sym typeface="Helvetica"/>
              </a:defRPr>
            </a:pPr>
            <a:r>
              <a:rPr>
                <a:latin typeface="Times"/>
                <a:ea typeface="Times"/>
                <a:cs typeface="Times"/>
                <a:sym typeface="Times"/>
              </a:rPr>
              <a:t>He looked up and saw rich people putting their gifts into the treasury; he also saw a poor widow put in two small copper coins. He said, ‘Truly I tell you, this poor widow has put in more than all of them; for all of them have contributed out of their abundance, but she out of her poverty has put in all she had to live 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8" name="Mortification is always for the sake of something or someone else. We give up good things not because we think they are bad. We acknowledge that they are good even as we give them up, because we want something better."/>
          <p:cNvSpPr txBox="1">
            <a:spLocks noGrp="1"/>
          </p:cNvSpPr>
          <p:nvPr>
            <p:ph type="title"/>
          </p:nvPr>
        </p:nvSpPr>
        <p:spPr>
          <a:xfrm>
            <a:off x="990600" y="558800"/>
            <a:ext cx="8178800" cy="5118100"/>
          </a:xfrm>
          <a:prstGeom prst="rect">
            <a:avLst/>
          </a:prstGeom>
          <a:effectLst/>
        </p:spPr>
        <p:txBody>
          <a:bodyPr/>
          <a:lstStyle/>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is always for the sake of something or someone else. We give up good things not because we think they are bad. We acknowledge that they are good even as we give them up, because </a:t>
            </a:r>
            <a:r>
              <a:rPr b="1">
                <a:latin typeface="Times"/>
                <a:ea typeface="Times"/>
                <a:cs typeface="Times"/>
                <a:sym typeface="Times"/>
              </a:rPr>
              <a:t>we want something better</a:t>
            </a:r>
            <a:r>
              <a:rPr>
                <a:latin typeface="Times"/>
                <a:ea typeface="Times"/>
                <a:cs typeface="Times"/>
                <a:sym typeface="Times"/>
              </a:rP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0" name="St. Vincent’s teaching on mortification is contained in his correspondence. St. Vincent encouraged acts that involve denial of the senses: sight, smell, touch, taste and hearing; and also of the interior senses: understanding, memory and will.  Common examples would be quiet prayer, and fasting. Another: letting go of a dysfunctional desire to know all things. In Common Rules for his congregation, he even advises: renounce immoderate love for your relatives and parents. (CR II, 9)"/>
          <p:cNvSpPr txBox="1">
            <a:spLocks noGrp="1"/>
          </p:cNvSpPr>
          <p:nvPr>
            <p:ph type="title"/>
          </p:nvPr>
        </p:nvSpPr>
        <p:spPr>
          <a:xfrm>
            <a:off x="990600" y="406400"/>
            <a:ext cx="8178800" cy="5486400"/>
          </a:xfrm>
          <a:prstGeom prst="rect">
            <a:avLst/>
          </a:prstGeom>
          <a:effectLst/>
        </p:spPr>
        <p:txBody>
          <a:bodyPr/>
          <a:lstStyle/>
          <a:p>
            <a:pPr algn="l">
              <a:lnSpc>
                <a:spcPct val="100000"/>
              </a:lnSpc>
              <a:spcBef>
                <a:spcPts val="1000"/>
              </a:spcBef>
              <a:defRPr sz="3100" spc="0">
                <a:solidFill>
                  <a:srgbClr val="000000"/>
                </a:solidFill>
                <a:latin typeface="Helvetica"/>
                <a:ea typeface="Helvetica"/>
                <a:cs typeface="Helvetica"/>
                <a:sym typeface="Helvetica"/>
              </a:defRPr>
            </a:pPr>
            <a:r>
              <a:rPr>
                <a:latin typeface="Times"/>
                <a:ea typeface="Times"/>
                <a:cs typeface="Times"/>
                <a:sym typeface="Times"/>
              </a:rPr>
              <a:t>St. Vincent’s teaching on mortification is contained in his correspondence. St. Vincent encouraged acts that involve denial of the senses: sight, smell, touch, taste and hearing; and also of the interior senses: understanding, memory and will. </a:t>
            </a:r>
          </a:p>
          <a:p>
            <a:pPr algn="l">
              <a:lnSpc>
                <a:spcPct val="100000"/>
              </a:lnSpc>
              <a:spcBef>
                <a:spcPts val="1000"/>
              </a:spcBef>
              <a:defRPr sz="3100" spc="0">
                <a:solidFill>
                  <a:srgbClr val="000000"/>
                </a:solidFill>
                <a:latin typeface="Helvetica"/>
                <a:ea typeface="Helvetica"/>
                <a:cs typeface="Helvetica"/>
                <a:sym typeface="Helvetica"/>
              </a:defRPr>
            </a:pPr>
            <a:r>
              <a:rPr>
                <a:latin typeface="Times"/>
                <a:ea typeface="Times"/>
                <a:cs typeface="Times"/>
                <a:sym typeface="Times"/>
              </a:rPr>
              <a:t>Common examples would be quiet prayer, and fasting. Another: letting go of a dysfunctional desire to know all things. In Common Rules for his congregation, he even advises: renounce immoderate love for your relatives and parents. (CR II, 9)</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2" name="St. Vincent emphasized that the practice of mortification is a discipline aimed at detachment from any things that disrupt one’s healthy relationship with God."/>
          <p:cNvSpPr txBox="1">
            <a:spLocks noGrp="1"/>
          </p:cNvSpPr>
          <p:nvPr>
            <p:ph type="title"/>
          </p:nvPr>
        </p:nvSpPr>
        <p:spPr>
          <a:xfrm>
            <a:off x="571500" y="1282700"/>
            <a:ext cx="5727700" cy="3683000"/>
          </a:xfrm>
          <a:prstGeom prst="rect">
            <a:avLst/>
          </a:prstGeom>
          <a:effectLst/>
        </p:spPr>
        <p:txBody>
          <a:bodyPr/>
          <a:lstStyle>
            <a:lvl1pPr algn="l">
              <a:lnSpc>
                <a:spcPct val="100000"/>
              </a:lnSpc>
              <a:spcBef>
                <a:spcPts val="1000"/>
              </a:spcBef>
              <a:defRPr sz="3600" spc="0">
                <a:solidFill>
                  <a:srgbClr val="000000"/>
                </a:solidFill>
                <a:latin typeface="Times"/>
                <a:ea typeface="Times"/>
                <a:cs typeface="Times"/>
                <a:sym typeface="Times"/>
              </a:defRPr>
            </a:lvl1pPr>
          </a:lstStyle>
          <a:p>
            <a:pPr>
              <a:defRPr>
                <a:latin typeface="Helvetica"/>
                <a:ea typeface="Helvetica"/>
                <a:cs typeface="Helvetica"/>
                <a:sym typeface="Helvetica"/>
              </a:defRPr>
            </a:pPr>
            <a:r>
              <a:rPr>
                <a:latin typeface="Times"/>
                <a:ea typeface="Times"/>
                <a:cs typeface="Times"/>
                <a:sym typeface="Times"/>
              </a:rPr>
              <a:t>St. Vincent emphasized that the practice of mortification is a discipline aimed at detachment from any things that disrupt one’s healthy relationship with God. </a:t>
            </a:r>
          </a:p>
        </p:txBody>
      </p:sp>
      <p:pic>
        <p:nvPicPr>
          <p:cNvPr id="153" name="Pologne.jpg" descr="Pologn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6709" y="812800"/>
            <a:ext cx="2821791" cy="46101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5" name="St. Vincent’s idea of mortification is based on Christ’s condition of discipleship: “If anyone wishes to come after me, let him deny himself and take up his cross daily.” (Lk 9:23) Authentic spirituality is that which is rooted, lived and centered on the person of Jesus. The need to embrace the virtue of mortification lies in the fact that Jesus Himself made it a condition for discipleship."/>
          <p:cNvSpPr txBox="1">
            <a:spLocks noGrp="1"/>
          </p:cNvSpPr>
          <p:nvPr>
            <p:ph type="title"/>
          </p:nvPr>
        </p:nvSpPr>
        <p:spPr>
          <a:xfrm>
            <a:off x="990600" y="571500"/>
            <a:ext cx="8178800" cy="5105400"/>
          </a:xfrm>
          <a:prstGeom prst="rect">
            <a:avLst/>
          </a:prstGeom>
          <a:effectLst/>
        </p:spPr>
        <p:txBody>
          <a:bodyPr/>
          <a:lstStyle/>
          <a:p>
            <a:pPr algn="l">
              <a:lnSpc>
                <a:spcPct val="100000"/>
              </a:lnSpc>
              <a:spcBef>
                <a:spcPts val="1000"/>
              </a:spcBef>
              <a:defRPr sz="3300" spc="0">
                <a:solidFill>
                  <a:srgbClr val="000000"/>
                </a:solidFill>
                <a:latin typeface="Helvetica"/>
                <a:ea typeface="Helvetica"/>
                <a:cs typeface="Helvetica"/>
                <a:sym typeface="Helvetica"/>
              </a:defRPr>
            </a:pPr>
            <a:r>
              <a:rPr>
                <a:latin typeface="Times"/>
                <a:ea typeface="Times"/>
                <a:cs typeface="Times"/>
                <a:sym typeface="Times"/>
              </a:rPr>
              <a:t>St. Vincent’s idea of mortification is based on Christ’s condition of discipleship: “If anyone wishes to come after me, let him deny himself and take up his cross daily.” (Lk 9:23)</a:t>
            </a:r>
          </a:p>
          <a:p>
            <a:pPr algn="l">
              <a:lnSpc>
                <a:spcPct val="100000"/>
              </a:lnSpc>
              <a:spcBef>
                <a:spcPts val="1000"/>
              </a:spcBef>
              <a:defRPr sz="3300" spc="0">
                <a:solidFill>
                  <a:srgbClr val="000000"/>
                </a:solidFill>
                <a:latin typeface="Helvetica"/>
                <a:ea typeface="Helvetica"/>
                <a:cs typeface="Helvetica"/>
                <a:sym typeface="Helvetica"/>
              </a:defRPr>
            </a:pPr>
            <a:r>
              <a:rPr>
                <a:latin typeface="Times"/>
                <a:ea typeface="Times"/>
                <a:cs typeface="Times"/>
                <a:sym typeface="Times"/>
              </a:rPr>
              <a:t>Authentic spirituality is that which is rooted, lived and centered on the person of Jesus. The need to embrace the virtue of mortification lies in the fact that Jesus Himself made it a condition for discipleship.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7" name="St. Paul, in similar spirit, adds: “If you live according to the flesh, you will die, but if by the spirit you put to death the deeds of the flesh, you will live.” (Rom 8:13)"/>
          <p:cNvSpPr txBox="1">
            <a:spLocks noGrp="1"/>
          </p:cNvSpPr>
          <p:nvPr>
            <p:ph type="title"/>
          </p:nvPr>
        </p:nvSpPr>
        <p:spPr>
          <a:prstGeom prst="rect">
            <a:avLst/>
          </a:prstGeom>
          <a:effectLst/>
        </p:spPr>
        <p:txBody>
          <a:bodyPr/>
          <a:lstStyle>
            <a:lvl1pPr algn="l">
              <a:lnSpc>
                <a:spcPct val="100000"/>
              </a:lnSpc>
              <a:spcBef>
                <a:spcPts val="1000"/>
              </a:spcBef>
              <a:defRPr sz="3600" spc="0">
                <a:solidFill>
                  <a:srgbClr val="000000"/>
                </a:solidFill>
                <a:latin typeface="Times"/>
                <a:ea typeface="Times"/>
                <a:cs typeface="Times"/>
                <a:sym typeface="Times"/>
              </a:defRPr>
            </a:lvl1pPr>
          </a:lstStyle>
          <a:p>
            <a:pPr>
              <a:defRPr>
                <a:latin typeface="Helvetica"/>
                <a:ea typeface="Helvetica"/>
                <a:cs typeface="Helvetica"/>
                <a:sym typeface="Helvetica"/>
              </a:defRPr>
            </a:pPr>
            <a:r>
              <a:rPr>
                <a:latin typeface="Times"/>
                <a:ea typeface="Times"/>
                <a:cs typeface="Times"/>
                <a:sym typeface="Times"/>
              </a:rPr>
              <a:t>St. Paul, in similar spirit, adds: “If you live according to the flesh, you will die, but if by the spirit you put to death the deeds of the flesh, you will live.” (Rom 8:13)</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9" name="What is the reward of mortifying ourselves, after the example of Our Lord? When we are obedient to God, we feel satisfaction, safety in God, and are more able to go out and build a harmonious community of fraternal love. Mortification helps pastoral agents, missionaries, anyone who serves the poor-- to remain firm and undaunted in the face of difficulties. Disobedience to God brings trouble while obedience brings blessing."/>
          <p:cNvSpPr txBox="1">
            <a:spLocks noGrp="1"/>
          </p:cNvSpPr>
          <p:nvPr>
            <p:ph type="title"/>
          </p:nvPr>
        </p:nvSpPr>
        <p:spPr>
          <a:xfrm>
            <a:off x="990600" y="558800"/>
            <a:ext cx="8178800" cy="5118100"/>
          </a:xfrm>
          <a:prstGeom prst="rect">
            <a:avLst/>
          </a:prstGeom>
          <a:effectLst/>
        </p:spPr>
        <p:txBody>
          <a:bodyPr/>
          <a:lstStyle>
            <a:lvl1pPr algn="l">
              <a:lnSpc>
                <a:spcPct val="100000"/>
              </a:lnSpc>
              <a:spcBef>
                <a:spcPts val="1000"/>
              </a:spcBef>
              <a:defRPr sz="3100" spc="0">
                <a:solidFill>
                  <a:srgbClr val="000000"/>
                </a:solidFill>
                <a:latin typeface="Times"/>
                <a:ea typeface="Times"/>
                <a:cs typeface="Times"/>
                <a:sym typeface="Times"/>
              </a:defRPr>
            </a:lvl1pPr>
          </a:lstStyle>
          <a:p>
            <a:pPr>
              <a:defRPr>
                <a:latin typeface="Helvetica"/>
                <a:ea typeface="Helvetica"/>
                <a:cs typeface="Helvetica"/>
                <a:sym typeface="Helvetica"/>
              </a:defRPr>
            </a:pPr>
            <a:r>
              <a:rPr>
                <a:latin typeface="Times"/>
                <a:ea typeface="Times"/>
                <a:cs typeface="Times"/>
                <a:sym typeface="Times"/>
              </a:rPr>
              <a:t>What is the reward of mortifying ourselves, after the example of Our Lord? When we are obedient to God, we feel satisfaction, safety in God, and are more able to go out and build a harmonious community of fraternal love. Mortification helps pastoral agents, missionaries, anyone who serves the poor-- to remain firm and undaunted in the face of difficulties. Disobedience to God brings trouble while obedience brings blessing.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1" name="Mortification is renouncing immediate gratification, for the sake of more important goals."/>
          <p:cNvSpPr txBox="1">
            <a:spLocks noGrp="1"/>
          </p:cNvSpPr>
          <p:nvPr>
            <p:ph type="title"/>
          </p:nvPr>
        </p:nvSpPr>
        <p:spPr>
          <a:xfrm>
            <a:off x="774700" y="406400"/>
            <a:ext cx="5486400" cy="5422900"/>
          </a:xfrm>
          <a:prstGeom prst="rect">
            <a:avLst/>
          </a:prstGeom>
          <a:effectLst/>
        </p:spPr>
        <p:txBody>
          <a:bodyPr/>
          <a:lstStyle/>
          <a:p>
            <a:pPr algn="l">
              <a:lnSpc>
                <a:spcPct val="100000"/>
              </a:lnSpc>
              <a:spcBef>
                <a:spcPts val="1000"/>
              </a:spcBef>
              <a:defRPr sz="3600" spc="0">
                <a:solidFill>
                  <a:srgbClr val="000000"/>
                </a:solidFill>
                <a:latin typeface="Helvetica"/>
                <a:ea typeface="Helvetica"/>
                <a:cs typeface="Helvetica"/>
                <a:sym typeface="Helvetica"/>
              </a:defRPr>
            </a:pPr>
            <a:endParaRPr>
              <a:latin typeface="Times"/>
              <a:ea typeface="Times"/>
              <a:cs typeface="Times"/>
              <a:sym typeface="Times"/>
            </a:endParaRPr>
          </a:p>
          <a:p>
            <a:pPr algn="l">
              <a:lnSpc>
                <a:spcPct val="100000"/>
              </a:lnSpc>
              <a:spcBef>
                <a:spcPts val="1000"/>
              </a:spcBef>
              <a:defRPr sz="3600" spc="0">
                <a:solidFill>
                  <a:srgbClr val="000000"/>
                </a:solidFill>
                <a:latin typeface="Helvetica"/>
                <a:ea typeface="Helvetica"/>
                <a:cs typeface="Helvetica"/>
                <a:sym typeface="Helvetica"/>
              </a:defRPr>
            </a:pPr>
            <a:endParaRPr>
              <a:latin typeface="Times"/>
              <a:ea typeface="Times"/>
              <a:cs typeface="Times"/>
              <a:sym typeface="Times"/>
            </a:endParaRPr>
          </a:p>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is renouncing immediate gratification, for the sake of more important goals.</a:t>
            </a:r>
          </a:p>
          <a:p>
            <a:pPr algn="l">
              <a:lnSpc>
                <a:spcPct val="100000"/>
              </a:lnSpc>
              <a:spcBef>
                <a:spcPts val="1000"/>
              </a:spcBef>
              <a:defRPr sz="3600" spc="0">
                <a:solidFill>
                  <a:srgbClr val="000000"/>
                </a:solidFill>
                <a:latin typeface="Helvetica"/>
                <a:ea typeface="Helvetica"/>
                <a:cs typeface="Helvetica"/>
                <a:sym typeface="Helvetica"/>
              </a:defRPr>
            </a:pPr>
            <a:endParaRPr>
              <a:latin typeface="Times"/>
              <a:ea typeface="Times"/>
              <a:cs typeface="Times"/>
              <a:sym typeface="Times"/>
            </a:endParaRPr>
          </a:p>
        </p:txBody>
      </p:sp>
      <p:pic>
        <p:nvPicPr>
          <p:cNvPr id="122" name="MADRID S.C Pons CM.jpg" descr="MADRID S.C Pons C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9200" y="673100"/>
            <a:ext cx="3086100" cy="490220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1" name="“Gentlemen, let us keep this example before our eyes-- let us never lose sight of the mortification of our Lord, seeing that to follow him we are obligated to mortify ourselves after his example. Let us model our affections upon His, so that His footsteps may be the guide of ours in the way of perfection. The saints are saints because they walked in His footsteps, renounced themselves and mortified themselves in all things.”  (St. Vincent XII, 227)"/>
          <p:cNvSpPr txBox="1">
            <a:spLocks noGrp="1"/>
          </p:cNvSpPr>
          <p:nvPr>
            <p:ph type="title"/>
          </p:nvPr>
        </p:nvSpPr>
        <p:spPr>
          <a:xfrm>
            <a:off x="596900" y="342900"/>
            <a:ext cx="7048500" cy="5549900"/>
          </a:xfrm>
          <a:prstGeom prst="rect">
            <a:avLst/>
          </a:prstGeom>
          <a:effectLst/>
        </p:spPr>
        <p:txBody>
          <a:bodyPr/>
          <a:lstStyle/>
          <a:p>
            <a:pPr algn="l">
              <a:lnSpc>
                <a:spcPct val="100000"/>
              </a:lnSpc>
              <a:spcBef>
                <a:spcPts val="1000"/>
              </a:spcBef>
              <a:defRPr sz="2900" spc="0">
                <a:solidFill>
                  <a:srgbClr val="000000"/>
                </a:solidFill>
                <a:latin typeface="Helvetica"/>
                <a:ea typeface="Helvetica"/>
                <a:cs typeface="Helvetica"/>
                <a:sym typeface="Helvetica"/>
              </a:defRPr>
            </a:pPr>
            <a:r>
              <a:rPr>
                <a:latin typeface="Times"/>
                <a:ea typeface="Times"/>
                <a:cs typeface="Times"/>
                <a:sym typeface="Times"/>
              </a:rPr>
              <a:t>“Gentlemen, let us keep this example before our eyes-- let us never lose sight of the mortification of our Lord, seeing that to follow him we are obligated to mortify ourselves after his example. Let us model our affections upon His, so that His footsteps may be the guide of ours in the way of perfection. The saints are saints because they walked in His footsteps, renounced themselves and mortified themselves in all things.” </a:t>
            </a:r>
          </a:p>
          <a:p>
            <a:pPr algn="l">
              <a:lnSpc>
                <a:spcPct val="100000"/>
              </a:lnSpc>
              <a:spcBef>
                <a:spcPts val="1000"/>
              </a:spcBef>
              <a:defRPr sz="2900" spc="0">
                <a:solidFill>
                  <a:srgbClr val="000000"/>
                </a:solidFill>
                <a:latin typeface="Helvetica"/>
                <a:ea typeface="Helvetica"/>
                <a:cs typeface="Helvetica"/>
                <a:sym typeface="Helvetica"/>
              </a:defRPr>
            </a:pPr>
            <a:r>
              <a:rPr>
                <a:latin typeface="Times"/>
                <a:ea typeface="Times"/>
                <a:cs typeface="Times"/>
                <a:sym typeface="Times"/>
              </a:rPr>
              <a:t>(St. Vincent XII, 227)</a:t>
            </a:r>
          </a:p>
        </p:txBody>
      </p:sp>
      <p:pic>
        <p:nvPicPr>
          <p:cNvPr id="162" name="S.Fr.de Tours Sacrist.MM D.jpg" descr="S.Fr.de Tours Sacrist.MM 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200" y="699261"/>
            <a:ext cx="1600200" cy="220827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4" name="link to full article"/>
          <p:cNvSpPr txBox="1">
            <a:spLocks noGrp="1"/>
          </p:cNvSpPr>
          <p:nvPr>
            <p:ph type="title"/>
          </p:nvPr>
        </p:nvSpPr>
        <p:spPr>
          <a:xfrm>
            <a:off x="990600" y="3136900"/>
            <a:ext cx="8178800" cy="901700"/>
          </a:xfrm>
          <a:prstGeom prst="rect">
            <a:avLst/>
          </a:prstGeom>
          <a:effectLst/>
        </p:spPr>
        <p:txBody>
          <a:bodyPr/>
          <a:lstStyle>
            <a:lvl1pPr>
              <a:defRPr sz="1800" u="sng" spc="21">
                <a:solidFill>
                  <a:srgbClr val="0056D6"/>
                </a:solidFill>
                <a:latin typeface="Times"/>
                <a:ea typeface="Times"/>
                <a:cs typeface="Times"/>
                <a:sym typeface="Times"/>
                <a:hlinkClick r:id="rId3"/>
              </a:defRPr>
            </a:lvl1pPr>
          </a:lstStyle>
          <a:p>
            <a:r>
              <a:rPr>
                <a:hlinkClick r:id="rId3"/>
              </a:rPr>
              <a:t>link to full article</a:t>
            </a:r>
          </a:p>
        </p:txBody>
      </p:sp>
      <p:sp>
        <p:nvSpPr>
          <p:cNvPr id="165" name="Source: Adapted from…"/>
          <p:cNvSpPr/>
          <p:nvPr/>
        </p:nvSpPr>
        <p:spPr>
          <a:xfrm>
            <a:off x="3002439" y="1092200"/>
            <a:ext cx="4145263" cy="185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p>
            <a:pPr>
              <a:defRPr sz="2200" spc="25">
                <a:solidFill>
                  <a:srgbClr val="3E382B"/>
                </a:solidFill>
                <a:latin typeface="Times"/>
                <a:ea typeface="Times"/>
                <a:cs typeface="Times"/>
                <a:sym typeface="Times"/>
              </a:defRPr>
            </a:pPr>
            <a:r>
              <a:t>Source: Adapted from</a:t>
            </a:r>
          </a:p>
          <a:p>
            <a:pPr>
              <a:defRPr sz="2200" spc="25">
                <a:solidFill>
                  <a:srgbClr val="3E382B"/>
                </a:solidFill>
                <a:latin typeface="Times"/>
                <a:ea typeface="Times"/>
                <a:cs typeface="Times"/>
                <a:sym typeface="Times"/>
              </a:defRPr>
            </a:pPr>
            <a:r>
              <a:t>Vincentiana, July-December 2005 </a:t>
            </a:r>
          </a:p>
          <a:p>
            <a:pPr>
              <a:defRPr sz="2200" spc="25">
                <a:solidFill>
                  <a:srgbClr val="3E382B"/>
                </a:solidFill>
                <a:latin typeface="Times"/>
                <a:ea typeface="Times"/>
                <a:cs typeface="Times"/>
                <a:sym typeface="Times"/>
              </a:defRPr>
            </a:pPr>
            <a:r>
              <a:t>The Virtue of Mortification</a:t>
            </a:r>
            <a:br/>
            <a:r>
              <a:t>by Michael Ngoka, C.M. </a:t>
            </a:r>
          </a:p>
          <a:p>
            <a:pPr>
              <a:defRPr sz="2200" spc="25">
                <a:solidFill>
                  <a:srgbClr val="3E382B"/>
                </a:solidFill>
                <a:latin typeface="Times"/>
                <a:ea typeface="Times"/>
                <a:cs typeface="Times"/>
                <a:sym typeface="Times"/>
              </a:defRPr>
            </a:pPr>
            <a:r>
              <a:t>Vice-Visitor of Nigeria </a:t>
            </a:r>
          </a:p>
        </p:txBody>
      </p:sp>
      <p:pic>
        <p:nvPicPr>
          <p:cNvPr id="166" name="flame-logo-seeing-trans-2.png" descr="flame-logo-seeing-trans-2.png"/>
          <p:cNvPicPr>
            <a:picLocks noChangeAspect="1"/>
          </p:cNvPicPr>
          <p:nvPr/>
        </p:nvPicPr>
        <p:blipFill>
          <a:blip r:embed="rId4"/>
          <a:stretch>
            <a:fillRect/>
          </a:stretch>
        </p:blipFill>
        <p:spPr>
          <a:xfrm>
            <a:off x="3898900" y="3962400"/>
            <a:ext cx="2349500" cy="1181100"/>
          </a:xfrm>
          <a:prstGeom prst="rect">
            <a:avLst/>
          </a:prstGeom>
          <a:ln w="12700">
            <a:miter lim="400000"/>
          </a:ln>
        </p:spPr>
      </p:pic>
      <p:sp>
        <p:nvSpPr>
          <p:cNvPr id="167" name="famvin.org"/>
          <p:cNvSpPr/>
          <p:nvPr/>
        </p:nvSpPr>
        <p:spPr>
          <a:xfrm>
            <a:off x="4302385" y="5091664"/>
            <a:ext cx="1553833" cy="433872"/>
          </a:xfrm>
          <a:prstGeom prst="rect">
            <a:avLst/>
          </a:prstGeom>
          <a:ln w="12700">
            <a:miter lim="400000"/>
          </a:ln>
          <a:effectLst>
            <a:outerShdw blurRad="38100" dist="12700" dir="5400000" rotWithShape="0">
              <a:srgbClr val="E0DEC7">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200" spc="25">
                <a:solidFill>
                  <a:srgbClr val="3E382B"/>
                </a:solidFill>
                <a:latin typeface="Geneva"/>
                <a:ea typeface="Geneva"/>
                <a:cs typeface="Geneva"/>
                <a:sym typeface="Geneva"/>
              </a:defRPr>
            </a:lvl1pPr>
          </a:lstStyle>
          <a:p>
            <a:r>
              <a:t>famvin.org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4" name="We live in an age where the challenge of the virtue of mortification is ever increasing. Mortification stands against our constant, unrestrained pursuit of material goods and comfort. It stands against seeking only what pleases me in the here and now."/>
          <p:cNvSpPr txBox="1">
            <a:spLocks noGrp="1"/>
          </p:cNvSpPr>
          <p:nvPr>
            <p:ph type="title"/>
          </p:nvPr>
        </p:nvSpPr>
        <p:spPr>
          <a:xfrm>
            <a:off x="990600" y="914400"/>
            <a:ext cx="8178800" cy="4419600"/>
          </a:xfrm>
          <a:prstGeom prst="rect">
            <a:avLst/>
          </a:prstGeom>
          <a:effectLst/>
        </p:spPr>
        <p:txBody>
          <a:bodyPr/>
          <a:lstStyle>
            <a:lvl1pPr algn="l">
              <a:lnSpc>
                <a:spcPct val="100000"/>
              </a:lnSpc>
              <a:spcBef>
                <a:spcPts val="1000"/>
              </a:spcBef>
              <a:defRPr sz="3600" spc="0">
                <a:solidFill>
                  <a:srgbClr val="000000"/>
                </a:solidFill>
                <a:latin typeface="Times"/>
                <a:ea typeface="Times"/>
                <a:cs typeface="Times"/>
                <a:sym typeface="Times"/>
              </a:defRPr>
            </a:lvl1pPr>
          </a:lstStyle>
          <a:p>
            <a:pPr>
              <a:defRPr>
                <a:latin typeface="Helvetica"/>
                <a:ea typeface="Helvetica"/>
                <a:cs typeface="Helvetica"/>
                <a:sym typeface="Helvetica"/>
              </a:defRPr>
            </a:pPr>
            <a:r>
              <a:rPr>
                <a:latin typeface="Times"/>
                <a:ea typeface="Times"/>
                <a:cs typeface="Times"/>
                <a:sym typeface="Times"/>
              </a:rPr>
              <a:t>We live in an age where the challenge of the virtue of mortification is ever increasing. Mortification stands against our constant, unrestrained pursuit of material goods and comfort. It stands against seeking only what pleases me in the here and now.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6" name="St. Vincent de Paul, ahead of his time, recognized mortification as a powerful tool to sanctity. He insisted on the necessity of mortification, and we count it as one of his five great Vincentian Virtues."/>
          <p:cNvSpPr txBox="1">
            <a:spLocks noGrp="1"/>
          </p:cNvSpPr>
          <p:nvPr>
            <p:ph type="title"/>
          </p:nvPr>
        </p:nvSpPr>
        <p:spPr>
          <a:xfrm>
            <a:off x="469900" y="711200"/>
            <a:ext cx="5626100" cy="4826000"/>
          </a:xfrm>
          <a:prstGeom prst="rect">
            <a:avLst/>
          </a:prstGeom>
          <a:effectLst/>
        </p:spPr>
        <p:txBody>
          <a:bodyPr/>
          <a:lstStyle>
            <a:lvl1pPr algn="l">
              <a:lnSpc>
                <a:spcPct val="100000"/>
              </a:lnSpc>
              <a:spcBef>
                <a:spcPts val="1000"/>
              </a:spcBef>
              <a:defRPr sz="3600" spc="0">
                <a:solidFill>
                  <a:srgbClr val="000000"/>
                </a:solidFill>
                <a:latin typeface="Times"/>
                <a:ea typeface="Times"/>
                <a:cs typeface="Times"/>
                <a:sym typeface="Times"/>
              </a:defRPr>
            </a:lvl1pPr>
          </a:lstStyle>
          <a:p>
            <a:pPr>
              <a:defRPr>
                <a:latin typeface="Helvetica"/>
                <a:ea typeface="Helvetica"/>
                <a:cs typeface="Helvetica"/>
                <a:sym typeface="Helvetica"/>
              </a:defRPr>
            </a:pPr>
            <a:r>
              <a:rPr>
                <a:latin typeface="Times"/>
                <a:ea typeface="Times"/>
                <a:cs typeface="Times"/>
                <a:sym typeface="Times"/>
              </a:rPr>
              <a:t>St. Vincent de Paul, ahead of his time, recognized mortification as a powerful tool to sanctity. He insisted on the necessity of mortification, and we count it as one of his five great Vincentian Virtues.</a:t>
            </a:r>
          </a:p>
        </p:txBody>
      </p:sp>
      <p:pic>
        <p:nvPicPr>
          <p:cNvPr id="127" name="SV photo Web.jpg" descr="SV photo Web.jpg"/>
          <p:cNvPicPr>
            <a:picLocks noChangeAspect="1"/>
          </p:cNvPicPr>
          <p:nvPr/>
        </p:nvPicPr>
        <p:blipFill>
          <a:blip r:embed="rId3"/>
          <a:stretch>
            <a:fillRect/>
          </a:stretch>
        </p:blipFill>
        <p:spPr>
          <a:xfrm>
            <a:off x="6438900" y="1143000"/>
            <a:ext cx="3251201" cy="394479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9" name="Mortification does not mean not having the basic comfort which is a natural and inalienable right of individuals. It does mean that we are people of self-discipline-- people of restraint-- who are living witnesses to Gospel teaching."/>
          <p:cNvSpPr txBox="1">
            <a:spLocks noGrp="1"/>
          </p:cNvSpPr>
          <p:nvPr>
            <p:ph type="title"/>
          </p:nvPr>
        </p:nvSpPr>
        <p:spPr>
          <a:xfrm>
            <a:off x="990600" y="1028700"/>
            <a:ext cx="8178800" cy="4178300"/>
          </a:xfrm>
          <a:prstGeom prst="rect">
            <a:avLst/>
          </a:prstGeom>
          <a:effectLst/>
        </p:spPr>
        <p:txBody>
          <a:bodyPr/>
          <a:lstStyle>
            <a:lvl1pPr algn="l">
              <a:lnSpc>
                <a:spcPct val="100000"/>
              </a:lnSpc>
              <a:spcBef>
                <a:spcPts val="1000"/>
              </a:spcBef>
              <a:defRPr sz="3600" spc="0">
                <a:solidFill>
                  <a:srgbClr val="000000"/>
                </a:solidFill>
                <a:latin typeface="Times"/>
                <a:ea typeface="Times"/>
                <a:cs typeface="Times"/>
                <a:sym typeface="Times"/>
              </a:defRPr>
            </a:lvl1pPr>
          </a:lstStyle>
          <a:p>
            <a:pPr>
              <a:defRPr>
                <a:latin typeface="Helvetica"/>
                <a:ea typeface="Helvetica"/>
                <a:cs typeface="Helvetica"/>
                <a:sym typeface="Helvetica"/>
              </a:defRPr>
            </a:pPr>
            <a:r>
              <a:rPr>
                <a:latin typeface="Times"/>
                <a:ea typeface="Times"/>
                <a:cs typeface="Times"/>
                <a:sym typeface="Times"/>
              </a:rPr>
              <a:t>Mortification does not mean not having the basic comfort which is a natural and inalienable right of individuals. It does mean that we are people of self-discipline-- people of restraint-- who are living witnesses to Gospel teaching.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1" name="St. Paul puts it succinctly:  “I am allowed to do everything, but not everything is good for me. I am allowed to do anything but I am not going to let anything make me its slave.” (1 Cor 6:12) The virtue of mortification is the solution to this human dilemma. Mortification says to us that not every passion needs to be expressed."/>
          <p:cNvSpPr txBox="1">
            <a:spLocks noGrp="1"/>
          </p:cNvSpPr>
          <p:nvPr>
            <p:ph type="title"/>
          </p:nvPr>
        </p:nvSpPr>
        <p:spPr>
          <a:xfrm>
            <a:off x="990600" y="469900"/>
            <a:ext cx="8178800" cy="5308600"/>
          </a:xfrm>
          <a:prstGeom prst="rect">
            <a:avLst/>
          </a:prstGeom>
          <a:effectLst/>
        </p:spPr>
        <p:txBody>
          <a:bodyPr/>
          <a:lstStyle/>
          <a:p>
            <a:pPr algn="l">
              <a:lnSpc>
                <a:spcPct val="100000"/>
              </a:lnSpc>
              <a:spcBef>
                <a:spcPts val="1000"/>
              </a:spcBef>
              <a:defRPr sz="3500" spc="0">
                <a:solidFill>
                  <a:srgbClr val="000000"/>
                </a:solidFill>
                <a:latin typeface="Helvetica"/>
                <a:ea typeface="Helvetica"/>
                <a:cs typeface="Helvetica"/>
                <a:sym typeface="Helvetica"/>
              </a:defRPr>
            </a:pPr>
            <a:r>
              <a:rPr>
                <a:latin typeface="Times"/>
                <a:ea typeface="Times"/>
                <a:cs typeface="Times"/>
                <a:sym typeface="Times"/>
              </a:rPr>
              <a:t>St. Paul puts it succinctly: </a:t>
            </a:r>
          </a:p>
          <a:p>
            <a:pPr algn="l">
              <a:lnSpc>
                <a:spcPct val="100000"/>
              </a:lnSpc>
              <a:spcBef>
                <a:spcPts val="1000"/>
              </a:spcBef>
              <a:defRPr sz="3500" spc="0">
                <a:solidFill>
                  <a:srgbClr val="000000"/>
                </a:solidFill>
                <a:latin typeface="Helvetica"/>
                <a:ea typeface="Helvetica"/>
                <a:cs typeface="Helvetica"/>
                <a:sym typeface="Helvetica"/>
              </a:defRPr>
            </a:pPr>
            <a:r>
              <a:rPr>
                <a:latin typeface="Times"/>
                <a:ea typeface="Times"/>
                <a:cs typeface="Times"/>
                <a:sym typeface="Times"/>
              </a:rPr>
              <a:t>“I am allowed to do everything, but not everything is good for me. I am allowed to do anything but I am not going to let anything make me its slave.” (1 Cor 6:12)</a:t>
            </a:r>
          </a:p>
          <a:p>
            <a:pPr algn="l">
              <a:lnSpc>
                <a:spcPct val="100000"/>
              </a:lnSpc>
              <a:spcBef>
                <a:spcPts val="1000"/>
              </a:spcBef>
              <a:defRPr sz="3500" spc="0">
                <a:solidFill>
                  <a:srgbClr val="000000"/>
                </a:solidFill>
                <a:latin typeface="Helvetica"/>
                <a:ea typeface="Helvetica"/>
                <a:cs typeface="Helvetica"/>
                <a:sym typeface="Helvetica"/>
              </a:defRPr>
            </a:pPr>
            <a:r>
              <a:rPr>
                <a:latin typeface="Times"/>
                <a:ea typeface="Times"/>
                <a:cs typeface="Times"/>
                <a:sym typeface="Times"/>
              </a:rPr>
              <a:t>The virtue of mortification is the solution to this human dilemma. Mortification says to us that not every passion needs to be expressed.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 name="Mortification says to me: Be free from the comfort of home, in order to experience the “discomfort” of the mission.  It says: Be free from the sweet-scented and highly connected wealthy people, in order to experience the often repulsive body odor of the poor, the sick, the prisoners and the patients of HIV/AIDS."/>
          <p:cNvSpPr txBox="1">
            <a:spLocks noGrp="1"/>
          </p:cNvSpPr>
          <p:nvPr>
            <p:ph type="title"/>
          </p:nvPr>
        </p:nvSpPr>
        <p:spPr>
          <a:xfrm>
            <a:off x="990600" y="558800"/>
            <a:ext cx="8178800" cy="5118100"/>
          </a:xfrm>
          <a:prstGeom prst="rect">
            <a:avLst/>
          </a:prstGeom>
          <a:effectLst/>
        </p:spPr>
        <p:txBody>
          <a:bodyPr/>
          <a:lstStyle/>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Be free from the comfort of home, in order to experience the “discomfort” of the mission. </a:t>
            </a:r>
          </a:p>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It says: Be free from the sweet-scented and highly connected wealthy people, in order to experience the often repulsive body odor of the poor, the sick, the prisoners and the patients of HIV/AIDS.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5" name="Mortification says to me: Indulging in rich food and drink is not my priority-- today I will set aside time to pray and fast.…"/>
          <p:cNvSpPr txBox="1">
            <a:spLocks noGrp="1"/>
          </p:cNvSpPr>
          <p:nvPr>
            <p:ph type="title"/>
          </p:nvPr>
        </p:nvSpPr>
        <p:spPr>
          <a:xfrm>
            <a:off x="990600" y="850900"/>
            <a:ext cx="8178800" cy="4533900"/>
          </a:xfrm>
          <a:prstGeom prst="rect">
            <a:avLst/>
          </a:prstGeom>
          <a:effectLst/>
        </p:spPr>
        <p:txBody>
          <a:bodyPr/>
          <a:lstStyle/>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Indulging in rich food and drink is not my priority-- today I will set aside time to pray and fast.</a:t>
            </a:r>
          </a:p>
          <a:p>
            <a:pPr algn="l">
              <a:lnSpc>
                <a:spcPct val="100000"/>
              </a:lnSpc>
              <a:spcBef>
                <a:spcPts val="1000"/>
              </a:spcBef>
              <a:defRPr sz="3600" spc="0">
                <a:solidFill>
                  <a:srgbClr val="000000"/>
                </a:solidFill>
                <a:latin typeface="Helvetica"/>
                <a:ea typeface="Helvetica"/>
                <a:cs typeface="Helvetica"/>
                <a:sym typeface="Helvetica"/>
              </a:defRPr>
            </a:pPr>
            <a:endParaRPr>
              <a:latin typeface="Times"/>
              <a:ea typeface="Times"/>
              <a:cs typeface="Times"/>
              <a:sym typeface="Times"/>
            </a:endParaRPr>
          </a:p>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Sexuality is God’s gift, and it should not be misused.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7" name="Mortification says to me: Be free... let go of your natural tendency to “have it all your way”.  Mortification says to me: Choose to fly economy class instead of first class, even though you can afford it, and do so in solidarity with the poor."/>
          <p:cNvSpPr txBox="1">
            <a:spLocks noGrp="1"/>
          </p:cNvSpPr>
          <p:nvPr>
            <p:ph type="title"/>
          </p:nvPr>
        </p:nvSpPr>
        <p:spPr>
          <a:xfrm>
            <a:off x="990600" y="558800"/>
            <a:ext cx="8178800" cy="5118100"/>
          </a:xfrm>
          <a:prstGeom prst="rect">
            <a:avLst/>
          </a:prstGeom>
          <a:effectLst/>
        </p:spPr>
        <p:txBody>
          <a:bodyPr/>
          <a:lstStyle/>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Be free... let go of your natural tendency to “have it all your way”.</a:t>
            </a:r>
          </a:p>
          <a:p>
            <a:pPr algn="l">
              <a:lnSpc>
                <a:spcPct val="100000"/>
              </a:lnSpc>
              <a:spcBef>
                <a:spcPts val="1000"/>
              </a:spcBef>
              <a:defRPr sz="3600" spc="0">
                <a:solidFill>
                  <a:srgbClr val="000000"/>
                </a:solidFill>
                <a:latin typeface="Helvetica"/>
                <a:ea typeface="Helvetica"/>
                <a:cs typeface="Helvetica"/>
                <a:sym typeface="Helvetica"/>
              </a:defRPr>
            </a:pPr>
            <a:endParaRPr>
              <a:latin typeface="Times"/>
              <a:ea typeface="Times"/>
              <a:cs typeface="Times"/>
              <a:sym typeface="Times"/>
            </a:endParaRPr>
          </a:p>
          <a:p>
            <a:pPr algn="l">
              <a:lnSpc>
                <a:spcPct val="100000"/>
              </a:lnSpc>
              <a:spcBef>
                <a:spcPts val="1000"/>
              </a:spcBef>
              <a:defRPr sz="3600" spc="0">
                <a:solidFill>
                  <a:srgbClr val="000000"/>
                </a:solidFill>
                <a:latin typeface="Helvetica"/>
                <a:ea typeface="Helvetica"/>
                <a:cs typeface="Helvetica"/>
                <a:sym typeface="Helvetica"/>
              </a:defRPr>
            </a:pPr>
            <a:r>
              <a:rPr>
                <a:latin typeface="Times"/>
                <a:ea typeface="Times"/>
                <a:cs typeface="Times"/>
                <a:sym typeface="Times"/>
              </a:rPr>
              <a:t>Mortification says to me: Choose to fly economy class instead of first class, even though you can afford it, and do so in solidarity with the poor.</a:t>
            </a:r>
          </a:p>
        </p:txBody>
      </p:sp>
    </p:spTree>
  </p:cSld>
  <p:clrMapOvr>
    <a:masterClrMapping/>
  </p:clrMapOvr>
  <p:transition spd="med"/>
</p:sld>
</file>

<file path=ppt/theme/theme1.xml><?xml version="1.0" encoding="utf-8"?>
<a:theme xmlns:a="http://schemas.openxmlformats.org/drawingml/2006/main"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satOff val="-3676"/>
              <a:lumOff val="-121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satOff val="-3676"/>
              <a:lumOff val="-121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810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1092</Words>
  <Application>Microsoft Macintosh PowerPoint</Application>
  <PresentationFormat>Custom</PresentationFormat>
  <Paragraphs>43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American Typewriter</vt:lpstr>
      <vt:lpstr>Geneva</vt:lpstr>
      <vt:lpstr>Lucida Grande</vt:lpstr>
      <vt:lpstr>Palatino</vt:lpstr>
      <vt:lpstr>Times</vt:lpstr>
      <vt:lpstr>HardCover</vt:lpstr>
      <vt:lpstr>The Virtue of  Mortification</vt:lpstr>
      <vt:lpstr>  Mortification is renouncing immediate gratification, for the sake of more important goals. </vt:lpstr>
      <vt:lpstr>We live in an age where the challenge of the virtue of mortification is ever increasing. Mortification stands against our constant, unrestrained pursuit of material goods and comfort. It stands against seeking only what pleases me in the here and now. </vt:lpstr>
      <vt:lpstr>St. Vincent de Paul, ahead of his time, recognized mortification as a powerful tool to sanctity. He insisted on the necessity of mortification, and we count it as one of his five great Vincentian Virtues.</vt:lpstr>
      <vt:lpstr>Mortification does not mean not having the basic comfort which is a natural and inalienable right of individuals. It does mean that we are people of self-discipline-- people of restraint-- who are living witnesses to Gospel teaching. </vt:lpstr>
      <vt:lpstr>St. Paul puts it succinctly:  “I am allowed to do everything, but not everything is good for me. I am allowed to do anything but I am not going to let anything make me its slave.” (1 Cor 6:12) The virtue of mortification is the solution to this human dilemma. Mortification says to us that not every passion needs to be expressed. </vt:lpstr>
      <vt:lpstr>Mortification says to me: Be free from the comfort of home, in order to experience the “discomfort” of the mission.  It says: Be free from the sweet-scented and highly connected wealthy people, in order to experience the often repulsive body odor of the poor, the sick, the prisoners and the patients of HIV/AIDS. </vt:lpstr>
      <vt:lpstr>Mortification says to me: Indulging in rich food and drink is not my priority-- today I will set aside time to pray and fast.  Mortification says to me: Sexuality is God’s gift, and it should not be misused.</vt:lpstr>
      <vt:lpstr>Mortification says to me: Be free... let go of your natural tendency to “have it all your way”.  Mortification says to me: Choose to fly economy class instead of first class, even though you can afford it, and do so in solidarity with the poor.</vt:lpstr>
      <vt:lpstr>Mortification says to me: Give up “perks” or advantages in parish ministry, if you want to build a true participatory Christian community.   Mortification says to me: As a prison chaplain, I will withstand the ungrateful nature of the oppressed prisoners. </vt:lpstr>
      <vt:lpstr>Mortification says to me: I can bear the unhygienic nature of the environment of _______.  (Fill in the blank according to your vocation: working in a very difficult country, a home visit, visiting the sick, serving the elderly, encountering a homeless person... etc.)</vt:lpstr>
      <vt:lpstr>Mortification is all about making choices and the goal for our choices. In the Vincentian context, choices are made in solidarity with and for the poor. </vt:lpstr>
      <vt:lpstr>In fact, mortification has charity as its goal. (Lk 21:1-4, The Widow’s Offering): He looked up and saw rich people putting their gifts into the treasury; he also saw a poor widow put in two small copper coins. He said, ‘Truly I tell you, this poor widow has put in more than all of them; for all of them have contributed out of their abundance, but she out of her poverty has put in all she had to live on.’</vt:lpstr>
      <vt:lpstr>Mortification is always for the sake of something or someone else. We give up good things not because we think they are bad. We acknowledge that they are good even as we give them up, because we want something better. </vt:lpstr>
      <vt:lpstr>St. Vincent’s teaching on mortification is contained in his correspondence. St. Vincent encouraged acts that involve denial of the senses: sight, smell, touch, taste and hearing; and also of the interior senses: understanding, memory and will.  Common examples would be quiet prayer, and fasting. Another: letting go of a dysfunctional desire to know all things. In Common Rules for his congregation, he even advises: renounce immoderate love for your relatives and parents. (CR II, 9)</vt:lpstr>
      <vt:lpstr>St. Vincent emphasized that the practice of mortification is a discipline aimed at detachment from any things that disrupt one’s healthy relationship with God. </vt:lpstr>
      <vt:lpstr>St. Vincent’s idea of mortification is based on Christ’s condition of discipleship: “If anyone wishes to come after me, let him deny himself and take up his cross daily.” (Lk 9:23) Authentic spirituality is that which is rooted, lived and centered on the person of Jesus. The need to embrace the virtue of mortification lies in the fact that Jesus Himself made it a condition for discipleship. </vt:lpstr>
      <vt:lpstr>St. Paul, in similar spirit, adds: “If you live according to the flesh, you will die, but if by the spirit you put to death the deeds of the flesh, you will live.” (Rom 8:13)</vt:lpstr>
      <vt:lpstr>What is the reward of mortifying ourselves, after the example of Our Lord? When we are obedient to God, we feel satisfaction, safety in God, and are more able to go out and build a harmonious community of fraternal love. Mortification helps pastoral agents, missionaries, anyone who serves the poor-- to remain firm and undaunted in the face of difficulties. Disobedience to God brings trouble while obedience brings blessing. </vt:lpstr>
      <vt:lpstr>“Gentlemen, let us keep this example before our eyes-- let us never lose sight of the mortification of our Lord, seeing that to follow him we are obligated to mortify ourselves after his example. Let us model our affections upon His, so that His footsteps may be the guide of ours in the way of perfection. The saints are saints because they walked in His footsteps, renounced themselves and mortified themselves in all things.”  (St. Vincent XII, 227)</vt:lpstr>
      <vt:lpstr>link to full article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Virtue of  Mortification</dc:title>
  <cp:lastModifiedBy>Microsoft Office User</cp:lastModifiedBy>
  <cp:revision>2</cp:revision>
  <dcterms:modified xsi:type="dcterms:W3CDTF">2020-02-15T18:51:50Z</dcterms:modified>
</cp:coreProperties>
</file>