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94" r:id="rId4"/>
    <p:sldId id="295" r:id="rId5"/>
    <p:sldId id="296" r:id="rId6"/>
    <p:sldId id="297" r:id="rId7"/>
    <p:sldId id="323" r:id="rId8"/>
    <p:sldId id="275" r:id="rId9"/>
    <p:sldId id="308" r:id="rId10"/>
    <p:sldId id="309" r:id="rId11"/>
    <p:sldId id="312" r:id="rId12"/>
    <p:sldId id="311" r:id="rId13"/>
    <p:sldId id="314" r:id="rId14"/>
    <p:sldId id="315" r:id="rId15"/>
    <p:sldId id="316" r:id="rId16"/>
    <p:sldId id="317" r:id="rId17"/>
    <p:sldId id="318" r:id="rId18"/>
    <p:sldId id="320" r:id="rId19"/>
    <p:sldId id="319" r:id="rId20"/>
    <p:sldId id="321" r:id="rId21"/>
    <p:sldId id="32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85" autoAdjust="0"/>
    <p:restoredTop sz="73359" autoAdjust="0"/>
  </p:normalViewPr>
  <p:slideViewPr>
    <p:cSldViewPr>
      <p:cViewPr varScale="1">
        <p:scale>
          <a:sx n="101" d="100"/>
          <a:sy n="101" d="100"/>
        </p:scale>
        <p:origin x="-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92"/>
    </p:cViewPr>
  </p:sorterViewPr>
  <p:notesViewPr>
    <p:cSldViewPr>
      <p:cViewPr varScale="1">
        <p:scale>
          <a:sx n="54" d="100"/>
          <a:sy n="54" d="100"/>
        </p:scale>
        <p:origin x="-185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ED56B-544E-4DB0-804B-92D0E73F5BC8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44027-A090-4859-B409-14A90A2C0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45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9FAF0-B59E-4C87-90B4-B6190151A0BF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1A1FD-6DF2-4F9C-B411-CA6717C3C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A1FD-6DF2-4F9C-B411-CA6717C3CDE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436745D-CCF1-4E3A-BAC4-2D2A915DF0E2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B869E9-F95C-4A27-9774-19F69CEBC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My Documents\My Pictures\St Louise\louise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0"/>
            <a:ext cx="4559887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029200" y="914400"/>
            <a:ext cx="3657600" cy="3401568"/>
          </a:xfrm>
        </p:spPr>
        <p:txBody>
          <a:bodyPr/>
          <a:lstStyle/>
          <a:p>
            <a:pPr algn="ctr"/>
            <a:r>
              <a:rPr lang="en-US" dirty="0" smtClean="0"/>
              <a:t>St. Louise -</a:t>
            </a:r>
            <a:br>
              <a:rPr lang="en-US" dirty="0" smtClean="0"/>
            </a:br>
            <a:r>
              <a:rPr lang="en-US" dirty="0" smtClean="0"/>
              <a:t>healer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sister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friend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77082" y="5257800"/>
            <a:ext cx="376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Shared by Sister Nancy Murphy, DC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How did Louise address </a:t>
            </a:r>
            <a:br>
              <a:rPr lang="en-US" dirty="0" smtClean="0">
                <a:solidFill>
                  <a:srgbClr val="772754"/>
                </a:solidFill>
              </a:rPr>
            </a:br>
            <a:r>
              <a:rPr lang="en-US" dirty="0" smtClean="0">
                <a:solidFill>
                  <a:srgbClr val="772754"/>
                </a:solidFill>
              </a:rPr>
              <a:t>these concerns?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400" b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990099"/>
                </a:solidFill>
                <a:latin typeface="Georgia" pitchFamily="18" charset="0"/>
              </a:rPr>
              <a:t>Spiritual Support</a:t>
            </a:r>
          </a:p>
          <a:p>
            <a:pPr algn="ctr">
              <a:buNone/>
            </a:pPr>
            <a:endParaRPr lang="en-US" sz="2800" b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990099"/>
                </a:solidFill>
                <a:latin typeface="Georgia" pitchFamily="18" charset="0"/>
              </a:rPr>
              <a:t>Human Support</a:t>
            </a:r>
          </a:p>
          <a:p>
            <a:pPr algn="ctr"/>
            <a:endParaRPr lang="en-US" sz="2800" b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990099"/>
                </a:solidFill>
                <a:latin typeface="Georgia" pitchFamily="18" charset="0"/>
              </a:rPr>
              <a:t>Material Support</a:t>
            </a:r>
          </a:p>
          <a:p>
            <a:pPr algn="ctr"/>
            <a:endParaRPr lang="en-US" sz="2800" b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990099"/>
                </a:solidFill>
                <a:latin typeface="Georgia" pitchFamily="18" charset="0"/>
              </a:rPr>
              <a:t>Training of Sisters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Caution with remedies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“…remedies are most effective when used infrequently.”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“…purge patients and let their blood only when necessary.”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…inform the doctor and if he finds it wise…”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“…we have been taught a remedy that we are to try out … then will recommend it to you”</a:t>
            </a:r>
            <a:endParaRPr lang="en-US" sz="3200" b="1" dirty="0">
              <a:solidFill>
                <a:srgbClr val="99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Questionable medical advice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“Purge her…although the best remedy is a cauterization at the back of the head.”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“…for persons our age, blood-letting...full moon; purgatives ...the waning moon.”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“…remedies of cold sponges or bloodletting when the sick are adverse to the sponges.”</a:t>
            </a:r>
          </a:p>
          <a:p>
            <a:pPr>
              <a:buNone/>
            </a:pPr>
            <a:endParaRPr lang="en-US" sz="3200" b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>
              <a:buNone/>
            </a:pPr>
            <a:endParaRPr lang="en-US" sz="3200" b="1" dirty="0">
              <a:solidFill>
                <a:srgbClr val="99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752600"/>
            <a:ext cx="4498848" cy="4419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990099"/>
                </a:solidFill>
              </a:rPr>
              <a:t>How does </a:t>
            </a:r>
            <a:r>
              <a:rPr lang="en-US" sz="4000" dirty="0" err="1" smtClean="0">
                <a:solidFill>
                  <a:srgbClr val="990099"/>
                </a:solidFill>
              </a:rPr>
              <a:t>louise’s</a:t>
            </a:r>
            <a:r>
              <a:rPr lang="en-US" sz="4000" dirty="0" smtClean="0">
                <a:solidFill>
                  <a:srgbClr val="990099"/>
                </a:solidFill>
              </a:rPr>
              <a:t> example help us in our ministry to those who are poor and ill? </a:t>
            </a:r>
            <a:endParaRPr lang="en-US" sz="4000" dirty="0">
              <a:solidFill>
                <a:srgbClr val="990099"/>
              </a:solidFill>
            </a:endParaRPr>
          </a:p>
        </p:txBody>
      </p:sp>
      <p:pic>
        <p:nvPicPr>
          <p:cNvPr id="3" name="Picture 2" descr="C:\Documents and Settings\user\My Documents\My Pictures\St Louise\louise06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799" y="381000"/>
            <a:ext cx="2844043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81000"/>
            <a:ext cx="5791200" cy="5791200"/>
          </a:xfrm>
        </p:spPr>
        <p:txBody>
          <a:bodyPr/>
          <a:lstStyle/>
          <a:p>
            <a:pPr algn="l"/>
            <a:r>
              <a:rPr lang="en-US" dirty="0" smtClean="0"/>
              <a:t>Service of the poor</a:t>
            </a:r>
            <a:br>
              <a:rPr lang="en-US" dirty="0" smtClean="0"/>
            </a:br>
            <a:r>
              <a:rPr lang="en-US" dirty="0" smtClean="0"/>
              <a:t>reverence</a:t>
            </a:r>
            <a:br>
              <a:rPr lang="en-US" dirty="0" smtClean="0"/>
            </a:br>
            <a:r>
              <a:rPr lang="en-US" dirty="0" smtClean="0"/>
              <a:t>integrity</a:t>
            </a:r>
            <a:br>
              <a:rPr lang="en-US" dirty="0" smtClean="0"/>
            </a:br>
            <a:r>
              <a:rPr lang="en-US" dirty="0" smtClean="0"/>
              <a:t>wisdom</a:t>
            </a:r>
            <a:br>
              <a:rPr lang="en-US" dirty="0" smtClean="0"/>
            </a:br>
            <a:r>
              <a:rPr lang="en-US" dirty="0" smtClean="0"/>
              <a:t>creativity</a:t>
            </a:r>
            <a:br>
              <a:rPr lang="en-US" dirty="0" smtClean="0"/>
            </a:br>
            <a:r>
              <a:rPr lang="en-US" dirty="0" smtClean="0"/>
              <a:t>dedication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Service of the poor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2800" b="1" dirty="0" smtClean="0">
                <a:solidFill>
                  <a:srgbClr val="990099"/>
                </a:solidFill>
                <a:latin typeface="Georgia" pitchFamily="18" charset="0"/>
              </a:rPr>
              <a:t>GENEROSITY OF SPIRIT, ESPECIALLY FOR PERSONS     MOST IN NEED</a:t>
            </a:r>
          </a:p>
          <a:p>
            <a:pPr algn="ctr">
              <a:buNone/>
            </a:pPr>
            <a:endParaRPr lang="en-GB" sz="2800" b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Documents and Settings\user\My Documents\My Pictures\DCs in art\VINARTD\dc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3665864" cy="2799685"/>
          </a:xfrm>
          <a:prstGeom prst="rect">
            <a:avLst/>
          </a:prstGeom>
          <a:noFill/>
        </p:spPr>
      </p:pic>
      <p:pic>
        <p:nvPicPr>
          <p:cNvPr id="2049" name="Picture 1" descr="C:\Documents and Settings\user\My Documents\My Pictures\Individual sister-Service\Angola heal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678" y="3048000"/>
            <a:ext cx="366950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reverence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20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RESPECT AND COMPASSION FOR THE DIGNITY AND DIVERSITY OF LIFE</a:t>
            </a:r>
          </a:p>
          <a:p>
            <a:endParaRPr lang="en-US" dirty="0"/>
          </a:p>
        </p:txBody>
      </p:sp>
      <p:pic>
        <p:nvPicPr>
          <p:cNvPr id="9" name="Picture 2" descr="C:\Documents and Settings\user\My Documents\My Pictures\DCs in art\VINARTD\dc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3383280" cy="336042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y Documents\My Pictures\Individual sister-Service\hospital chaplaincy.jpg"/>
          <p:cNvPicPr>
            <a:picLocks noChangeAspect="1" noChangeArrowheads="1"/>
          </p:cNvPicPr>
          <p:nvPr/>
        </p:nvPicPr>
        <p:blipFill>
          <a:blip r:embed="rId3" cstate="print"/>
          <a:srcRect l="12165" r="13106" b="590"/>
          <a:stretch>
            <a:fillRect/>
          </a:stretch>
        </p:blipFill>
        <p:spPr bwMode="auto">
          <a:xfrm>
            <a:off x="4495800" y="2895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integrity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rgbClr val="990099"/>
                </a:solidFill>
                <a:latin typeface="Georgia" pitchFamily="18" charset="0"/>
              </a:rPr>
              <a:t>INSPIRING TRUST THROUGH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990099"/>
                </a:solidFill>
                <a:latin typeface="Georgia" pitchFamily="18" charset="0"/>
              </a:rPr>
              <a:t>PERSONAL LEADERSHIP</a:t>
            </a:r>
          </a:p>
          <a:p>
            <a:endParaRPr lang="en-US" dirty="0"/>
          </a:p>
        </p:txBody>
      </p:sp>
      <p:pic>
        <p:nvPicPr>
          <p:cNvPr id="4" name="Picture 2" descr="C:\Documents and Settings\user\My Documents\My Pictures\DCs in art\VINARTD\dc105.jpg"/>
          <p:cNvPicPr>
            <a:picLocks noChangeAspect="1" noChangeArrowheads="1"/>
          </p:cNvPicPr>
          <p:nvPr/>
        </p:nvPicPr>
        <p:blipFill>
          <a:blip r:embed="rId2" cstate="print"/>
          <a:srcRect b="9019"/>
          <a:stretch>
            <a:fillRect/>
          </a:stretch>
        </p:blipFill>
        <p:spPr bwMode="auto">
          <a:xfrm>
            <a:off x="609600" y="2743200"/>
            <a:ext cx="2590800" cy="3505200"/>
          </a:xfrm>
          <a:prstGeom prst="ellipse">
            <a:avLst/>
          </a:prstGeom>
          <a:noFill/>
          <a:ln cap="rnd" cmpd="sng">
            <a:noFill/>
          </a:ln>
          <a:effectLst/>
          <a:scene3d>
            <a:camera prst="orthographicFront"/>
            <a:lightRig rig="threePt" dir="t"/>
          </a:scene3d>
          <a:sp3d extrusionH="76200">
            <a:bevelT prst="relaxedInset"/>
            <a:extrusionClr>
              <a:srgbClr val="990099"/>
            </a:extrusionClr>
          </a:sp3d>
        </p:spPr>
      </p:pic>
      <p:pic>
        <p:nvPicPr>
          <p:cNvPr id="108546" name="Picture 2" descr="C:\Documents and Settings\user\My Documents\My Pictures\Individual sister-Service\SrLawrenceMarieCallahanAIDSministry.jpg"/>
          <p:cNvPicPr>
            <a:picLocks noChangeAspect="1" noChangeArrowheads="1"/>
          </p:cNvPicPr>
          <p:nvPr/>
        </p:nvPicPr>
        <p:blipFill>
          <a:blip r:embed="rId3" cstate="print"/>
          <a:srcRect l="13333" t="-2083" r="20000"/>
          <a:stretch>
            <a:fillRect/>
          </a:stretch>
        </p:blipFill>
        <p:spPr bwMode="auto">
          <a:xfrm>
            <a:off x="4419600" y="2947034"/>
            <a:ext cx="2819400" cy="3453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wisdom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b="1" dirty="0" smtClean="0">
                <a:solidFill>
                  <a:srgbClr val="990099"/>
                </a:solidFill>
                <a:latin typeface="Georgia" pitchFamily="18" charset="0"/>
              </a:rPr>
              <a:t>INTEGRATING EXCELLENCE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990099"/>
                </a:solidFill>
                <a:latin typeface="Georgia" pitchFamily="18" charset="0"/>
              </a:rPr>
              <a:t>AND STEWARDSHIP</a:t>
            </a:r>
            <a:endParaRPr lang="en-US" b="1" dirty="0">
              <a:solidFill>
                <a:srgbClr val="990099"/>
              </a:solidFill>
              <a:latin typeface="Georgia" pitchFamily="18" charset="0"/>
            </a:endParaRPr>
          </a:p>
        </p:txBody>
      </p:sp>
      <p:pic>
        <p:nvPicPr>
          <p:cNvPr id="4" name="Picture 7" descr="C:\Documents and Settings\user\My Documents\My Pictures\St Louise\VINARTB\louise029.jpg"/>
          <p:cNvPicPr>
            <a:picLocks noChangeAspect="1" noChangeArrowheads="1"/>
          </p:cNvPicPr>
          <p:nvPr/>
        </p:nvPicPr>
        <p:blipFill>
          <a:blip r:embed="rId2" cstate="print"/>
          <a:srcRect l="11959" t="9049" r="10963" b="14849"/>
          <a:stretch>
            <a:fillRect/>
          </a:stretch>
        </p:blipFill>
        <p:spPr bwMode="auto">
          <a:xfrm>
            <a:off x="457200" y="2819400"/>
            <a:ext cx="3200400" cy="3124200"/>
          </a:xfrm>
          <a:prstGeom prst="ellipse">
            <a:avLst/>
          </a:prstGeom>
          <a:noFill/>
        </p:spPr>
      </p:pic>
      <p:pic>
        <p:nvPicPr>
          <p:cNvPr id="110594" name="Picture 2" descr="C:\Documents and Settings\user\My Documents\My Pictures\Individual sister-Service\Sr. Eileen Davis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19399"/>
            <a:ext cx="3429000" cy="327438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Creativity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2800" b="1" dirty="0" smtClean="0">
                <a:solidFill>
                  <a:srgbClr val="990099"/>
                </a:solidFill>
                <a:latin typeface="Georgia" pitchFamily="18" charset="0"/>
              </a:rPr>
              <a:t>COURAGEOUS INNOVATION</a:t>
            </a:r>
            <a:endParaRPr lang="en-US" sz="28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pic>
        <p:nvPicPr>
          <p:cNvPr id="4" name="Picture 2" descr="C:\Documents and Settings\user\My Documents\My Pictures\DCs in art\VINARTD\dc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200400" cy="4320540"/>
          </a:xfrm>
          <a:prstGeom prst="rect">
            <a:avLst/>
          </a:prstGeom>
          <a:noFill/>
          <a:ln>
            <a:solidFill>
              <a:srgbClr val="990099">
                <a:alpha val="90000"/>
              </a:srgbClr>
            </a:solidFill>
          </a:ln>
          <a:scene3d>
            <a:camera prst="orthographicFront"/>
            <a:lightRig rig="threePt" dir="t"/>
          </a:scene3d>
          <a:sp3d contourW="12700">
            <a:bevelT w="107950" h="101600" prst="relaxedInset"/>
            <a:contourClr>
              <a:srgbClr val="990099"/>
            </a:contourClr>
          </a:sp3d>
        </p:spPr>
      </p:pic>
      <p:pic>
        <p:nvPicPr>
          <p:cNvPr id="109570" name="Picture 2" descr="C:\Documents and Settings\user\My Documents\My Pictures\Individual sister-Service\Mexic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95600"/>
            <a:ext cx="4145758" cy="263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Realities of 17</a:t>
            </a:r>
            <a:r>
              <a:rPr lang="en-US" sz="3200" baseline="30000" dirty="0" smtClean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century France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Average Life Span – 35 years(mid-50s, for those who actually made it to adulthood)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War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Plague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Starvation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Abject poverty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No organized social services (no Red Cross, Catholic Charities, etc.)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Sisters lived in monasteries- not able to come to the people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Dedication</a:t>
            </a:r>
            <a:endParaRPr lang="en-US" dirty="0">
              <a:solidFill>
                <a:srgbClr val="772754"/>
              </a:solidFill>
            </a:endParaRPr>
          </a:p>
        </p:txBody>
      </p:sp>
      <p:pic>
        <p:nvPicPr>
          <p:cNvPr id="11" name="Picture 2" descr="C:\Documents and Settings\user\My Documents\My Pictures\DCs in art\VINARTD\dc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84"/>
          <a:stretch>
            <a:fillRect/>
          </a:stretch>
        </p:blipFill>
        <p:spPr bwMode="auto">
          <a:xfrm>
            <a:off x="228600" y="2667000"/>
            <a:ext cx="3657600" cy="3764280"/>
          </a:xfrm>
          <a:prstGeom prst="ellipse">
            <a:avLst/>
          </a:prstGeom>
          <a:noFill/>
        </p:spPr>
      </p:pic>
      <p:pic>
        <p:nvPicPr>
          <p:cNvPr id="107528" name="Picture 8" descr="C:\Documents and Settings\user\My Documents\My Pictures\Individual sister-Service\special wo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29000"/>
            <a:ext cx="3957626" cy="2667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1447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0099"/>
                </a:solidFill>
                <a:latin typeface="Georgia" pitchFamily="18" charset="0"/>
              </a:rPr>
              <a:t>AFFIRMING THE JOY AND HOPE</a:t>
            </a:r>
          </a:p>
          <a:p>
            <a:pPr algn="ctr"/>
            <a:r>
              <a:rPr lang="en-US" sz="2800" b="1" dirty="0" smtClean="0">
                <a:solidFill>
                  <a:srgbClr val="990099"/>
                </a:solidFill>
                <a:latin typeface="Georgia" pitchFamily="18" charset="0"/>
              </a:rPr>
              <a:t> OF OUR MINISTRY</a:t>
            </a:r>
            <a:endParaRPr lang="en-US" sz="2800" b="1" dirty="0">
              <a:solidFill>
                <a:srgbClr val="99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914400"/>
            <a:ext cx="4038600" cy="3401568"/>
          </a:xfrm>
        </p:spPr>
        <p:txBody>
          <a:bodyPr/>
          <a:lstStyle/>
          <a:p>
            <a:pPr algn="ctr"/>
            <a:r>
              <a:rPr lang="en-US" dirty="0" smtClean="0"/>
              <a:t>St. Louise -</a:t>
            </a:r>
            <a:br>
              <a:rPr lang="en-US" dirty="0" smtClean="0"/>
            </a:br>
            <a:r>
              <a:rPr lang="en-US" dirty="0" smtClean="0"/>
              <a:t>healer, sister,</a:t>
            </a:r>
            <a:br>
              <a:rPr lang="en-US" dirty="0" smtClean="0"/>
            </a:br>
            <a:r>
              <a:rPr lang="en-US" dirty="0" smtClean="0"/>
              <a:t>friend</a:t>
            </a:r>
            <a:endParaRPr lang="en-US" dirty="0"/>
          </a:p>
        </p:txBody>
      </p:sp>
      <p:pic>
        <p:nvPicPr>
          <p:cNvPr id="1026" name="Picture 2" descr="C:\Documents and Settings\user\My Documents\My Pictures\St Louise\louise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0"/>
            <a:ext cx="455988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7082" y="5257800"/>
            <a:ext cx="376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Shared by Sister Nancy Murphy, DC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1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Louise de Marillac and  </a:t>
            </a:r>
            <a:br>
              <a:rPr lang="en-US" dirty="0" smtClean="0">
                <a:solidFill>
                  <a:srgbClr val="772754"/>
                </a:solidFill>
              </a:rPr>
            </a:br>
            <a:r>
              <a:rPr lang="en-US" dirty="0" smtClean="0">
                <a:solidFill>
                  <a:srgbClr val="772754"/>
                </a:solidFill>
              </a:rPr>
              <a:t>Vincent de Paul – co-founders of the daughters of charity</a:t>
            </a:r>
            <a:endParaRPr lang="en-US" dirty="0">
              <a:solidFill>
                <a:srgbClr val="772754"/>
              </a:solidFill>
            </a:endParaRPr>
          </a:p>
        </p:txBody>
      </p:sp>
      <p:pic>
        <p:nvPicPr>
          <p:cNvPr id="1026" name="Picture 2" descr="C:\Documents and Settings\user\My Documents\My Pictures\St. Vincent\St. Vincent Portrait\vdp242ov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855" t="4429" r="14362" b="2560"/>
          <a:stretch>
            <a:fillRect/>
          </a:stretch>
        </p:blipFill>
        <p:spPr bwMode="auto">
          <a:xfrm>
            <a:off x="4648200" y="2057400"/>
            <a:ext cx="1828800" cy="256316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2" descr="C:\Documents and Settings\user\My Documents\My Pictures\St Louise\louise06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27200" y="2057400"/>
            <a:ext cx="1905000" cy="260305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53000"/>
            <a:ext cx="7239000" cy="1502736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Each saw in the other a great holiness and sense of mission to serve the needs of the numerous people living in poverty all around them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My Documents\My Pictures\St. Vincent\SV paint draw\St. Vincent with the poor\51TA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9047"/>
          <a:stretch>
            <a:fillRect/>
          </a:stretch>
        </p:blipFill>
        <p:spPr bwMode="auto">
          <a:xfrm>
            <a:off x="381000" y="685800"/>
            <a:ext cx="3733800" cy="3138144"/>
          </a:xfrm>
          <a:prstGeom prst="rect">
            <a:avLst/>
          </a:prstGeom>
          <a:noFill/>
        </p:spPr>
      </p:pic>
      <p:pic>
        <p:nvPicPr>
          <p:cNvPr id="5" name="Picture 3" descr="C:\Documents and Settings\user\My Documents\My Pictures\St Louise\louise061.jpg"/>
          <p:cNvPicPr>
            <a:picLocks noChangeAspect="1" noChangeArrowheads="1"/>
          </p:cNvPicPr>
          <p:nvPr/>
        </p:nvPicPr>
        <p:blipFill>
          <a:blip r:embed="rId4" cstate="print"/>
          <a:srcRect l="5243"/>
          <a:stretch>
            <a:fillRect/>
          </a:stretch>
        </p:blipFill>
        <p:spPr bwMode="auto">
          <a:xfrm>
            <a:off x="5181600" y="1905000"/>
            <a:ext cx="2754313" cy="44099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191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0099"/>
                </a:solidFill>
                <a:latin typeface="Georgia" pitchFamily="18" charset="0"/>
              </a:rPr>
              <a:t>Vincent at the bedside of a sick man</a:t>
            </a:r>
            <a:endParaRPr lang="en-US" sz="2400" b="1" dirty="0">
              <a:solidFill>
                <a:srgbClr val="99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838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0099"/>
                </a:solidFill>
                <a:latin typeface="Georgia" pitchFamily="18" charset="0"/>
              </a:rPr>
              <a:t>Louise with the needy children</a:t>
            </a:r>
            <a:endParaRPr lang="en-US" sz="2400" b="1" dirty="0">
              <a:solidFill>
                <a:srgbClr val="99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Louise as healer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Louise’s own delicate health (it was her constant reality to be ill)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Numerous illnesses around her</a:t>
            </a:r>
          </a:p>
          <a:p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Sick included </a:t>
            </a:r>
          </a:p>
          <a:p>
            <a:pPr lvl="1"/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those who were poor </a:t>
            </a:r>
          </a:p>
          <a:p>
            <a:pPr lvl="1"/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the Sisters </a:t>
            </a:r>
          </a:p>
          <a:p>
            <a:pPr lvl="1"/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their families </a:t>
            </a:r>
          </a:p>
          <a:p>
            <a:pPr lvl="1"/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Vincent </a:t>
            </a:r>
          </a:p>
          <a:p>
            <a:pPr lvl="1"/>
            <a:r>
              <a:rPr lang="en-US" sz="3200" b="1" dirty="0" smtClean="0">
                <a:solidFill>
                  <a:srgbClr val="990099"/>
                </a:solidFill>
                <a:latin typeface="Georgia" pitchFamily="18" charset="0"/>
              </a:rPr>
              <a:t>others</a:t>
            </a:r>
            <a:endParaRPr lang="en-US" sz="3200" b="1" dirty="0">
              <a:solidFill>
                <a:srgbClr val="99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My Documents\My Pictures\St Louise\louise06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4800" y="228600"/>
            <a:ext cx="3091821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609600"/>
            <a:ext cx="4800600" cy="5227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990099"/>
                </a:solidFill>
              </a:rPr>
              <a:t> WHAT DID LOUISE KNOW ABOUT ILLNESS AND TREATMENT?</a:t>
            </a:r>
            <a:endParaRPr lang="en-US" sz="4800" b="1" dirty="0">
              <a:solidFill>
                <a:srgbClr val="9900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638800"/>
            <a:ext cx="7239000" cy="990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What </a:t>
            </a:r>
            <a:r>
              <a:rPr lang="en-US" sz="3600" b="1" dirty="0">
                <a:solidFill>
                  <a:srgbClr val="990099"/>
                </a:solidFill>
                <a:latin typeface="Georgia" pitchFamily="18" charset="0"/>
              </a:rPr>
              <a:t>was the medical knowledge and understanding in 17th century France? </a:t>
            </a:r>
            <a:endParaRPr lang="en-US" sz="3600" b="1" dirty="0" smtClean="0">
              <a:solidFill>
                <a:srgbClr val="99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72754"/>
                </a:solidFill>
              </a:rPr>
              <a:t>Timeline of medical discoveries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5</a:t>
            </a:r>
            <a:r>
              <a:rPr lang="en-US" sz="3600" b="1" baseline="30000" dirty="0" smtClean="0">
                <a:solidFill>
                  <a:srgbClr val="990099"/>
                </a:solidFill>
                <a:latin typeface="Georgia" pitchFamily="18" charset="0"/>
              </a:rPr>
              <a:t>th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 Century, B.C.: The Four Humors (Blood, Phlegm, Yellow Bile, Black Bile)</a:t>
            </a: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August 12,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1591: St. Louise is born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1634: William Harvey – Blood Circulation (did not enter into common thinking until the 19</a:t>
            </a:r>
            <a:r>
              <a:rPr lang="en-US" sz="3600" b="1" baseline="30000" dirty="0" smtClean="0">
                <a:solidFill>
                  <a:srgbClr val="990099"/>
                </a:solidFill>
                <a:latin typeface="Georgia" pitchFamily="18" charset="0"/>
              </a:rPr>
              <a:t>th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 Century)</a:t>
            </a:r>
          </a:p>
          <a:p>
            <a:r>
              <a:rPr lang="en-US" sz="3600" b="1" dirty="0" smtClean="0">
                <a:solidFill>
                  <a:srgbClr val="E36406"/>
                </a:solidFill>
                <a:latin typeface="Georgia" pitchFamily="18" charset="0"/>
              </a:rPr>
              <a:t>March 15, 1660: St. Louise dies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1665: Robert Hooke – Invention of the Microscope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1678: Anthony Leeuwenhoek – Discovery of Bacteria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1724: Daniel Fahrenheit – Clinical Thermometer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1816: Rene Laennec – Stethoscope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1846: William Morton – Ether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1865: Joseph Lister – Antiseptic</a:t>
            </a:r>
          </a:p>
          <a:p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1899: Felix Hoffman – Aspirin</a:t>
            </a:r>
          </a:p>
        </p:txBody>
      </p:sp>
    </p:spTree>
    <p:extLst>
      <p:ext uri="{BB962C8B-B14F-4D97-AF65-F5344CB8AC3E}">
        <p14:creationId xmlns:p14="http://schemas.microsoft.com/office/powerpoint/2010/main" val="3153910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T</a:t>
            </a:r>
            <a:r>
              <a:rPr lang="en-US" sz="4800" b="1" dirty="0" smtClean="0">
                <a:solidFill>
                  <a:srgbClr val="00B050"/>
                </a:solidFill>
                <a:latin typeface="Georgia" pitchFamily="18" charset="0"/>
              </a:rPr>
              <a:t>h</a:t>
            </a:r>
            <a:r>
              <a:rPr lang="en-US" sz="4800" b="1" dirty="0" smtClean="0">
                <a:solidFill>
                  <a:srgbClr val="FF9900"/>
                </a:solidFill>
                <a:latin typeface="Georgia" pitchFamily="18" charset="0"/>
              </a:rPr>
              <a:t>e</a:t>
            </a:r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Georgia" pitchFamily="18" charset="0"/>
              </a:rPr>
              <a:t>F</a:t>
            </a:r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4800" b="1" dirty="0" smtClean="0">
                <a:solidFill>
                  <a:srgbClr val="00B050"/>
                </a:solidFill>
                <a:latin typeface="Georgia" pitchFamily="18" charset="0"/>
              </a:rPr>
              <a:t>u</a:t>
            </a:r>
            <a:r>
              <a:rPr lang="en-US" sz="4800" b="1" dirty="0" smtClean="0">
                <a:solidFill>
                  <a:srgbClr val="FF9900"/>
                </a:solidFill>
                <a:latin typeface="Georgia" pitchFamily="18" charset="0"/>
              </a:rPr>
              <a:t>r</a:t>
            </a:r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Georgia" pitchFamily="18" charset="0"/>
              </a:rPr>
              <a:t>H</a:t>
            </a:r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u</a:t>
            </a:r>
            <a:r>
              <a:rPr lang="en-US" sz="4800" b="1" dirty="0" smtClean="0">
                <a:solidFill>
                  <a:srgbClr val="00B050"/>
                </a:solidFill>
                <a:latin typeface="Georgia" pitchFamily="18" charset="0"/>
              </a:rPr>
              <a:t>m</a:t>
            </a:r>
            <a:r>
              <a:rPr lang="en-US" sz="4800" b="1" dirty="0" smtClean="0">
                <a:solidFill>
                  <a:srgbClr val="FF9900"/>
                </a:solidFill>
                <a:latin typeface="Georgia" pitchFamily="18" charset="0"/>
              </a:rPr>
              <a:t>o</a:t>
            </a:r>
            <a:r>
              <a:rPr lang="en-US" sz="4800" b="1" dirty="0" smtClean="0">
                <a:solidFill>
                  <a:schemeClr val="tx1"/>
                </a:solidFill>
                <a:latin typeface="Georgia" pitchFamily="18" charset="0"/>
              </a:rPr>
              <a:t>r</a:t>
            </a:r>
            <a:r>
              <a:rPr lang="en-US" sz="4800" b="1" dirty="0" smtClean="0">
                <a:solidFill>
                  <a:srgbClr val="FF0000"/>
                </a:solidFill>
                <a:latin typeface="Georgia" pitchFamily="18" charset="0"/>
              </a:rPr>
              <a:t>s</a:t>
            </a:r>
            <a:endParaRPr lang="en-US" sz="4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293" name="Picture 5" descr="C:\Documents and Settings\user\My Documents\My Pictures\Four_humours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1" y="2133600"/>
            <a:ext cx="3521075" cy="2139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828801"/>
            <a:ext cx="3581400" cy="2971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Gill Sans Ultra Bold Condensed" pitchFamily="34" charset="0"/>
              </a:rPr>
              <a:t>Blood – Liver</a:t>
            </a:r>
            <a:endParaRPr lang="en-US" dirty="0">
              <a:solidFill>
                <a:srgbClr val="FF0000"/>
              </a:solidFill>
              <a:latin typeface="Gill Sans Ultra Bold Condensed" pitchFamily="34" charset="0"/>
            </a:endParaRPr>
          </a:p>
          <a:p>
            <a:pPr>
              <a:buNone/>
            </a:pPr>
            <a:endParaRPr lang="en-US" dirty="0" smtClean="0">
              <a:latin typeface="Gill Sans Ultra Bold Condense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Gill Sans Ultra Bold Condensed" pitchFamily="34" charset="0"/>
              </a:rPr>
              <a:t>Phlegm – Brain/Lungs</a:t>
            </a:r>
          </a:p>
          <a:p>
            <a:pPr>
              <a:buNone/>
            </a:pPr>
            <a:endParaRPr lang="en-US" dirty="0">
              <a:latin typeface="Gill Sans Ultra Bold Condense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9900"/>
                </a:solidFill>
                <a:latin typeface="Gill Sans Ultra Bold Condensed" pitchFamily="34" charset="0"/>
              </a:rPr>
              <a:t>Bile – Gall bladder</a:t>
            </a:r>
          </a:p>
          <a:p>
            <a:pPr>
              <a:buNone/>
            </a:pPr>
            <a:endParaRPr lang="en-US" dirty="0">
              <a:latin typeface="Gill Sans Ultra Bold Condensed" pitchFamily="34" charset="0"/>
            </a:endParaRPr>
          </a:p>
          <a:p>
            <a:pPr>
              <a:buNone/>
            </a:pPr>
            <a:r>
              <a:rPr lang="en-US" dirty="0" smtClean="0">
                <a:latin typeface="Gill Sans Ultra Bold Condensed" pitchFamily="34" charset="0"/>
              </a:rPr>
              <a:t>Bile - Spleen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24400"/>
            <a:ext cx="7467600" cy="198120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600" b="1" dirty="0">
                <a:solidFill>
                  <a:srgbClr val="990099"/>
                </a:solidFill>
                <a:latin typeface="Georgia" pitchFamily="18" charset="0"/>
              </a:rPr>
              <a:t>B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asically</a:t>
            </a:r>
            <a:r>
              <a:rPr lang="en-US" sz="3600" b="1" dirty="0">
                <a:solidFill>
                  <a:srgbClr val="990099"/>
                </a:solidFill>
                <a:latin typeface="Georgia" pitchFamily="18" charset="0"/>
              </a:rPr>
              <a:t>, this was the working medical theory of Louise's 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time– that there were </a:t>
            </a:r>
            <a:r>
              <a:rPr lang="en-US" sz="3600" b="1" dirty="0">
                <a:solidFill>
                  <a:srgbClr val="990099"/>
                </a:solidFill>
                <a:latin typeface="Georgia" pitchFamily="18" charset="0"/>
              </a:rPr>
              <a:t>4 fluids in the 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body, and they </a:t>
            </a:r>
            <a:r>
              <a:rPr lang="en-US" sz="3600" b="1" dirty="0">
                <a:solidFill>
                  <a:srgbClr val="990099"/>
                </a:solidFill>
                <a:latin typeface="Georgia" pitchFamily="18" charset="0"/>
              </a:rPr>
              <a:t>needed to be in balance with each 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other, or </a:t>
            </a:r>
            <a:r>
              <a:rPr lang="en-US" sz="3600" b="1" dirty="0">
                <a:solidFill>
                  <a:srgbClr val="990099"/>
                </a:solidFill>
                <a:latin typeface="Georgia" pitchFamily="18" charset="0"/>
              </a:rPr>
              <a:t>else the person became ill. 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Two </a:t>
            </a:r>
            <a:r>
              <a:rPr lang="en-US" sz="3600" b="1" dirty="0">
                <a:solidFill>
                  <a:srgbClr val="990099"/>
                </a:solidFill>
                <a:latin typeface="Georgia" pitchFamily="18" charset="0"/>
              </a:rPr>
              <a:t>of the major therapies recommended frequently by St. Louise were blood-letting and 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purgation– </a:t>
            </a:r>
            <a:r>
              <a:rPr lang="en-US" sz="3600" b="1" dirty="0">
                <a:solidFill>
                  <a:srgbClr val="990099"/>
                </a:solidFill>
                <a:latin typeface="Georgia" pitchFamily="18" charset="0"/>
              </a:rPr>
              <a:t>both done in order to bring back the balance of the humors in the body and restore health. 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Remember</a:t>
            </a:r>
            <a:r>
              <a:rPr lang="en-US" sz="3600" b="1" dirty="0">
                <a:solidFill>
                  <a:srgbClr val="990099"/>
                </a:solidFill>
                <a:latin typeface="Georgia" pitchFamily="18" charset="0"/>
              </a:rPr>
              <a:t>, they did not know about blood circulating throughout the body or about bacteria and </a:t>
            </a:r>
            <a:r>
              <a:rPr lang="en-US" sz="3600" b="1" dirty="0" smtClean="0">
                <a:solidFill>
                  <a:srgbClr val="990099"/>
                </a:solidFill>
                <a:latin typeface="Georgia" pitchFamily="18" charset="0"/>
              </a:rPr>
              <a:t>viruses.</a:t>
            </a:r>
            <a:endParaRPr lang="en-US" sz="3600" b="1" dirty="0">
              <a:solidFill>
                <a:srgbClr val="99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72754"/>
                </a:solidFill>
              </a:rPr>
              <a:t>Everyday concerns</a:t>
            </a:r>
            <a:endParaRPr lang="en-US" dirty="0">
              <a:solidFill>
                <a:srgbClr val="77275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b="1" i="1" u="sng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Problem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Death/dying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Illness/ill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Sick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Suffering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Wounds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Health Issues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400" b="1" i="1" u="sng" dirty="0" smtClean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Found in Letters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&gt;230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&gt;250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&gt;500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&gt;125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&gt;70</a:t>
            </a:r>
          </a:p>
          <a:p>
            <a:pPr lvl="1"/>
            <a:r>
              <a:rPr lang="en-US" b="1" dirty="0" smtClean="0">
                <a:solidFill>
                  <a:srgbClr val="990099"/>
                </a:solidFill>
                <a:latin typeface="Georgia" pitchFamily="18" charset="0"/>
              </a:rPr>
              <a:t>&gt;200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1818</TotalTime>
  <Words>649</Words>
  <Application>Microsoft Macintosh PowerPoint</Application>
  <PresentationFormat>On-screen Show (4:3)</PresentationFormat>
  <Paragraphs>114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St. Louise - healer, sister, friend</vt:lpstr>
      <vt:lpstr>Realities of 17TH century France</vt:lpstr>
      <vt:lpstr>Louise de Marillac and   Vincent de Paul – co-founders of the daughters of charity</vt:lpstr>
      <vt:lpstr>PowerPoint Presentation</vt:lpstr>
      <vt:lpstr>Louise as healer</vt:lpstr>
      <vt:lpstr>PowerPoint Presentation</vt:lpstr>
      <vt:lpstr>Timeline of medical discoveries</vt:lpstr>
      <vt:lpstr>The Four Humors</vt:lpstr>
      <vt:lpstr>Everyday concerns</vt:lpstr>
      <vt:lpstr>How did Louise address  these concerns?</vt:lpstr>
      <vt:lpstr>Caution with remedies</vt:lpstr>
      <vt:lpstr>Questionable medical advice</vt:lpstr>
      <vt:lpstr>How does louise’s example help us in our ministry to those who are poor and ill? </vt:lpstr>
      <vt:lpstr>Service of the poor reverence integrity wisdom creativity dedication </vt:lpstr>
      <vt:lpstr>Service of the poor</vt:lpstr>
      <vt:lpstr>reverence</vt:lpstr>
      <vt:lpstr>integrity</vt:lpstr>
      <vt:lpstr>wisdom</vt:lpstr>
      <vt:lpstr>Creativity</vt:lpstr>
      <vt:lpstr>Dedication</vt:lpstr>
      <vt:lpstr>St. Louise - healer, sister, friend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of the Poor</dc:title>
  <dc:creator>Sister</dc:creator>
  <cp:lastModifiedBy>Monica Watson</cp:lastModifiedBy>
  <cp:revision>148</cp:revision>
  <dcterms:created xsi:type="dcterms:W3CDTF">2010-12-09T18:59:08Z</dcterms:created>
  <dcterms:modified xsi:type="dcterms:W3CDTF">2012-03-14T00:21:30Z</dcterms:modified>
</cp:coreProperties>
</file>