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652272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on-spiration.de/texte/english/2008/bleyer2-e.html#-9"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spiration.de/texte/english/2008/bleyer2-e.html#-9"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con-spiration.de/texte/english/2008/bleyer2-e.html#-9"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con-spiration.de/texte/english/2008/bleyer2-e.html#-9"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vatican.va/roman_curia/synod/documents/rc_synod_doc_20040528_lineamenta-xi-assembly_en.html#_ftnref240"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hyperlink" Target="http://via.library.depaul.edu/vincentiana/vol46/iss4/1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ooks.google.com/books?id=mnM-Oiul2KcC&amp;pg=PA176&amp;lpg=PA176&amp;dq=%22the+poor+are+the+sacrament+of+Christ%22&amp;source=bl&amp;ots=Wk6CoiGVwd&amp;sig=FVrWUpntrjBw4LkRCv7pjS3R9AY&amp;hl=en&amp;sa=X&amp;ei=dky1VKy1F7HnsAScloKQAg&amp;ved=0CB4Q6AEwAA#v=onepage&amp;q=%22the%20poor%20are%20the%20sacrament%20of%20Christ%22&amp;f=fals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con-spiration.de/texte/english/2008/bleyer2-e.html#-9"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con-spiration.de/texte/english/2008/bleyer2-e.html#-9"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on-spiration.de/texte/english/2008/bleyer2-e.html#-9"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con-spiration.de/texte/english/2008/bleyer2-e.html#-9"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commons.wikimedia.org/w/index.php?curid=98922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1606550" y="635000"/>
            <a:ext cx="9779000" cy="5918200"/>
          </a:xfrm>
          <a:prstGeom prst="rect">
            <a:avLst/>
          </a:prstGeom>
        </p:spPr>
      </p:pic>
      <p:sp>
        <p:nvSpPr>
          <p:cNvPr id="120" name="Sign of the Sacred: the Poor as Sacrament"/>
          <p:cNvSpPr txBox="1">
            <a:spLocks noGrp="1"/>
          </p:cNvSpPr>
          <p:nvPr>
            <p:ph type="title"/>
          </p:nvPr>
        </p:nvSpPr>
        <p:spPr>
          <a:xfrm>
            <a:off x="1150987" y="6718300"/>
            <a:ext cx="10702826" cy="1422400"/>
          </a:xfrm>
          <a:prstGeom prst="rect">
            <a:avLst/>
          </a:prstGeom>
        </p:spPr>
        <p:txBody>
          <a:bodyPr anchor="ctr"/>
          <a:lstStyle>
            <a:lvl1pPr defTabSz="315468">
              <a:defRPr sz="4320"/>
            </a:lvl1pPr>
          </a:lstStyle>
          <a:p>
            <a:r>
              <a:t>Sign of the Sacred: the Poor as Sacrament</a:t>
            </a:r>
          </a:p>
        </p:txBody>
      </p:sp>
      <p:sp>
        <p:nvSpPr>
          <p:cNvPr id="121" name="the mystical parallel between Christ's presence in the Eucharist and Christ's presence in the poor and oppressed"/>
          <p:cNvSpPr txBox="1">
            <a:spLocks noGrp="1"/>
          </p:cNvSpPr>
          <p:nvPr>
            <p:ph type="body" sz="quarter" idx="1"/>
          </p:nvPr>
        </p:nvSpPr>
        <p:spPr>
          <a:prstGeom prst="rect">
            <a:avLst/>
          </a:prstGeom>
        </p:spPr>
        <p:txBody>
          <a:bodyPr/>
          <a:lstStyle>
            <a:lvl1pPr algn="r">
              <a:defRPr sz="2700"/>
            </a:lvl1pPr>
          </a:lstStyle>
          <a:p>
            <a:r>
              <a:t>the mystical parallel between Christ's presence in the Eucharist and Christ's presence in the poor and oppressed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 descr="Image"/>
          <p:cNvPicPr>
            <a:picLocks noGrp="1"/>
          </p:cNvPicPr>
          <p:nvPr>
            <p:ph type="pic" idx="13"/>
          </p:nvPr>
        </p:nvPicPr>
        <p:blipFill>
          <a:blip r:embed="rId2"/>
          <a:stretch>
            <a:fillRect/>
          </a:stretch>
        </p:blipFill>
        <p:spPr>
          <a:xfrm>
            <a:off x="6438899" y="2743646"/>
            <a:ext cx="5892801" cy="4723954"/>
          </a:xfrm>
          <a:prstGeom prst="rect">
            <a:avLst/>
          </a:prstGeom>
          <a:ln w="9525">
            <a:round/>
          </a:ln>
        </p:spPr>
      </p:pic>
      <p:sp>
        <p:nvSpPr>
          <p:cNvPr id="162" name="Highest dignity"/>
          <p:cNvSpPr txBox="1">
            <a:spLocks noGrp="1"/>
          </p:cNvSpPr>
          <p:nvPr>
            <p:ph type="title"/>
          </p:nvPr>
        </p:nvSpPr>
        <p:spPr>
          <a:prstGeom prst="rect">
            <a:avLst/>
          </a:prstGeom>
        </p:spPr>
        <p:txBody>
          <a:bodyPr/>
          <a:lstStyle/>
          <a:p>
            <a:r>
              <a:t>Highest dignity</a:t>
            </a:r>
          </a:p>
        </p:txBody>
      </p:sp>
      <p:sp>
        <p:nvSpPr>
          <p:cNvPr id="163" name="By those words Paul VI gives the human and social service of Christian charity […] that place and status in the church, which the Church has always given the celebration of the sacrament of the Eucharist.…"/>
          <p:cNvSpPr txBox="1">
            <a:spLocks noGrp="1"/>
          </p:cNvSpPr>
          <p:nvPr>
            <p:ph type="body" sz="half" idx="1"/>
          </p:nvPr>
        </p:nvSpPr>
        <p:spPr>
          <a:prstGeom prst="rect">
            <a:avLst/>
          </a:prstGeom>
        </p:spPr>
        <p:txBody>
          <a:bodyPr/>
          <a:lstStyle/>
          <a:p>
            <a:r>
              <a:t>By those words Paul VI gives the human and social service of Christian charity […] that place and status in the church, which the Church has always given the celebration of the sacrament of the Eucharist. </a:t>
            </a:r>
          </a:p>
          <a:p>
            <a:r>
              <a:t>[These] belong together, due to their highest dignity in theology and salvation history.</a:t>
            </a:r>
          </a:p>
          <a:p>
            <a:pPr marL="0" indent="0" algn="r">
              <a:buSzTx/>
              <a:buNone/>
            </a:pPr>
            <a:r>
              <a:rPr sz="1500">
                <a:latin typeface="Helvetica"/>
                <a:ea typeface="Helvetica"/>
                <a:cs typeface="Helvetica"/>
                <a:sym typeface="Helvetica"/>
              </a:rPr>
              <a:t>from </a:t>
            </a:r>
            <a:r>
              <a:rPr sz="1500" u="sng">
                <a:latin typeface="Helvetica"/>
                <a:ea typeface="Helvetica"/>
                <a:cs typeface="Helvetica"/>
                <a:sym typeface="Helvetica"/>
                <a:hlinkClick r:id="rId3"/>
              </a:rPr>
              <a:t>The Poor as Christ's Sacrament by Bernhard Bleyer</a:t>
            </a:r>
            <a:r>
              <a:t> </a:t>
            </a:r>
          </a:p>
        </p:txBody>
      </p:sp>
      <p:sp>
        <p:nvSpPr>
          <p:cNvPr id="164" name="image: facebook/DaughtersOfCharityInternationalProjectServices"/>
          <p:cNvSpPr txBox="1"/>
          <p:nvPr/>
        </p:nvSpPr>
        <p:spPr>
          <a:xfrm>
            <a:off x="6942180" y="7327900"/>
            <a:ext cx="4886240"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00">
                <a:latin typeface="Helvetica"/>
                <a:ea typeface="Helvetica"/>
                <a:cs typeface="Helvetica"/>
                <a:sym typeface="Helvetica"/>
              </a:defRPr>
            </a:lvl1pPr>
          </a:lstStyle>
          <a:p>
            <a:r>
              <a:t>image: facebook/DaughtersOfCharityInternationalProjectServices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67" name="A place where we can meet Him"/>
          <p:cNvSpPr txBox="1">
            <a:spLocks noGrp="1"/>
          </p:cNvSpPr>
          <p:nvPr>
            <p:ph type="title"/>
          </p:nvPr>
        </p:nvSpPr>
        <p:spPr>
          <a:prstGeom prst="rect">
            <a:avLst/>
          </a:prstGeom>
        </p:spPr>
        <p:txBody>
          <a:bodyPr/>
          <a:lstStyle>
            <a:lvl1pPr defTabSz="490727">
              <a:defRPr sz="6719"/>
            </a:lvl1pPr>
          </a:lstStyle>
          <a:p>
            <a:r>
              <a:t>A place where we can meet Him</a:t>
            </a:r>
          </a:p>
        </p:txBody>
      </p:sp>
      <p:sp>
        <p:nvSpPr>
          <p:cNvPr id="168" name="“Jesus Christ made himself in history forever accessible […] he announced a place where we can meet him in a dense and explicit way: in existentially threatened needy people. Just there, where the loving care for him in the humiliated becomes practice is the place of Christ's presence. It is a preferred Christian place, the place of the present Gospel: in the way that he promised to be with those to whom he preached the Good News of God's coming kingdom: the marginalized people of society.”…"/>
          <p:cNvSpPr txBox="1">
            <a:spLocks noGrp="1"/>
          </p:cNvSpPr>
          <p:nvPr>
            <p:ph type="body" sz="half" idx="1"/>
          </p:nvPr>
        </p:nvSpPr>
        <p:spPr>
          <a:prstGeom prst="rect">
            <a:avLst/>
          </a:prstGeom>
        </p:spPr>
        <p:txBody>
          <a:bodyPr/>
          <a:lstStyle/>
          <a:p>
            <a:pPr marL="0" indent="0" defTabSz="502412">
              <a:spcBef>
                <a:spcPts val="2700"/>
              </a:spcBef>
              <a:buSzTx/>
              <a:buNone/>
              <a:defRPr sz="2408"/>
            </a:pPr>
            <a:r>
              <a:t>“Jesus Christ made himself in history forever accessible […] he announced a place where we can meet him in a dense and explicit way: in existentially threatened needy people. Just there, where the loving care for him in the humiliated becomes practice is the place of Christ's presence. It is a preferred Christian place, the place of the present Gospel: in the way that he promised to be with those to whom he preached the Good News of God's coming kingdom: the marginalized people of society.”</a:t>
            </a:r>
          </a:p>
          <a:p>
            <a:pPr marL="0" indent="0" algn="r" defTabSz="502412">
              <a:spcBef>
                <a:spcPts val="2700"/>
              </a:spcBef>
              <a:buSzTx/>
              <a:buNone/>
              <a:defRPr sz="1548">
                <a:latin typeface="Helvetica"/>
                <a:ea typeface="Helvetica"/>
                <a:cs typeface="Helvetica"/>
                <a:sym typeface="Helvetica"/>
              </a:defRPr>
            </a:pPr>
            <a:r>
              <a:t>from </a:t>
            </a:r>
            <a:r>
              <a:rPr u="sng">
                <a:hlinkClick r:id="rId3"/>
              </a:rPr>
              <a:t>The Poor as Christ's Sacrament by Bernhard Bleyer</a:t>
            </a:r>
            <a: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71" name="Two foundations on which the Church builds its legitimacy"/>
          <p:cNvSpPr txBox="1">
            <a:spLocks noGrp="1"/>
          </p:cNvSpPr>
          <p:nvPr>
            <p:ph type="title"/>
          </p:nvPr>
        </p:nvSpPr>
        <p:spPr>
          <a:prstGeom prst="rect">
            <a:avLst/>
          </a:prstGeom>
        </p:spPr>
        <p:txBody>
          <a:bodyPr>
            <a:normAutofit fontScale="90000"/>
          </a:bodyPr>
          <a:lstStyle>
            <a:lvl1pPr defTabSz="479044">
              <a:defRPr sz="6560"/>
            </a:lvl1pPr>
          </a:lstStyle>
          <a:p>
            <a:r>
              <a:t>Two foundations on which the Church builds its legitimacy</a:t>
            </a:r>
          </a:p>
        </p:txBody>
      </p:sp>
      <p:sp>
        <p:nvSpPr>
          <p:cNvPr id="172" name="We can say……"/>
          <p:cNvSpPr txBox="1">
            <a:spLocks noGrp="1"/>
          </p:cNvSpPr>
          <p:nvPr>
            <p:ph type="body" sz="half" idx="1"/>
          </p:nvPr>
        </p:nvSpPr>
        <p:spPr>
          <a:prstGeom prst="rect">
            <a:avLst/>
          </a:prstGeom>
        </p:spPr>
        <p:txBody>
          <a:bodyPr/>
          <a:lstStyle/>
          <a:p>
            <a:pPr marL="0" indent="0">
              <a:buSzTx/>
              <a:buNone/>
            </a:pPr>
            <a:r>
              <a:t>We can say…</a:t>
            </a:r>
          </a:p>
          <a:p>
            <a:pPr marL="345722" indent="-345722"/>
            <a:r>
              <a:t>The Church exists to witness Christ's life, cross and resurrection in the world</a:t>
            </a:r>
          </a:p>
          <a:p>
            <a:pPr marL="345722" indent="-345722"/>
            <a:r>
              <a:t>The Church does that in the highest form by celebrating the Eucharist and by serving the poor and distressed</a:t>
            </a:r>
          </a:p>
          <a:p>
            <a:pPr marL="0" indent="0" algn="r">
              <a:buSzTx/>
              <a:buNone/>
              <a:defRPr sz="1500">
                <a:latin typeface="Helvetica"/>
                <a:ea typeface="Helvetica"/>
                <a:cs typeface="Helvetica"/>
                <a:sym typeface="Helvetica"/>
              </a:defRPr>
            </a:pPr>
            <a:r>
              <a:t>from </a:t>
            </a:r>
            <a:r>
              <a:rPr u="sng">
                <a:hlinkClick r:id="rId3"/>
              </a:rPr>
              <a:t>The Poor as Christ's Sacrament by Bernhard Bleyer</a:t>
            </a:r>
            <a:r>
              <a:t> </a:t>
            </a:r>
          </a:p>
        </p:txBody>
      </p:sp>
      <p:sp>
        <p:nvSpPr>
          <p:cNvPr id="173" name="Image: Dawn of Hope Day Care Center, Ethiopia…"/>
          <p:cNvSpPr txBox="1"/>
          <p:nvPr/>
        </p:nvSpPr>
        <p:spPr>
          <a:xfrm>
            <a:off x="8046510" y="8890000"/>
            <a:ext cx="4047779"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defRPr sz="1400">
                <a:latin typeface="Helvetica"/>
                <a:ea typeface="Helvetica"/>
                <a:cs typeface="Helvetica"/>
                <a:sym typeface="Helvetica"/>
              </a:defRPr>
            </a:pPr>
            <a:r>
              <a:t>Image: Dawn of Hope Day Care Center, Ethiopia </a:t>
            </a:r>
          </a:p>
          <a:p>
            <a:pPr algn="r">
              <a:defRPr sz="1400">
                <a:latin typeface="Helvetica"/>
                <a:ea typeface="Helvetica"/>
                <a:cs typeface="Helvetica"/>
                <a:sym typeface="Helvetica"/>
              </a:defRPr>
            </a:pPr>
            <a:r>
              <a:t>facebook/VincentianSolidarityOffice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 descr="Image"/>
          <p:cNvPicPr>
            <a:picLocks noChangeAspect="1"/>
          </p:cNvPicPr>
          <p:nvPr/>
        </p:nvPicPr>
        <p:blipFill>
          <a:blip r:embed="rId2"/>
          <a:stretch>
            <a:fillRect/>
          </a:stretch>
        </p:blipFill>
        <p:spPr>
          <a:xfrm>
            <a:off x="254000" y="304800"/>
            <a:ext cx="6096000" cy="9144000"/>
          </a:xfrm>
          <a:prstGeom prst="rect">
            <a:avLst/>
          </a:prstGeom>
          <a:ln w="12700">
            <a:miter lim="400000"/>
          </a:ln>
        </p:spPr>
      </p:pic>
      <p:sp>
        <p:nvSpPr>
          <p:cNvPr id="176" name="– Pope Paul VI, after starting from Mt 25:31-46, in his sermon on the occasion of the conclusion of the Second Vatican Council,…"/>
          <p:cNvSpPr txBox="1">
            <a:spLocks noGrp="1"/>
          </p:cNvSpPr>
          <p:nvPr>
            <p:ph type="body" idx="13"/>
          </p:nvPr>
        </p:nvSpPr>
        <p:spPr>
          <a:xfrm>
            <a:off x="7103814" y="5391150"/>
            <a:ext cx="4688434" cy="1943100"/>
          </a:xfrm>
          <a:prstGeom prst="rect">
            <a:avLst/>
          </a:prstGeom>
        </p:spPr>
        <p:txBody>
          <a:bodyPr/>
          <a:lstStyle/>
          <a:p>
            <a:r>
              <a:t>– Pope Paul VI, after starting from Mt 25:31-46, in his sermon on the occasion of the conclusion of the Second Vatican Council, </a:t>
            </a:r>
          </a:p>
          <a:p>
            <a:r>
              <a:t>7 December 1965</a:t>
            </a:r>
          </a:p>
        </p:txBody>
      </p:sp>
      <p:sp>
        <p:nvSpPr>
          <p:cNvPr id="177" name="&quot;We must get to know man, in order to recognize God.&quot; {22}"/>
          <p:cNvSpPr txBox="1">
            <a:spLocks noGrp="1"/>
          </p:cNvSpPr>
          <p:nvPr>
            <p:ph type="body" idx="14"/>
          </p:nvPr>
        </p:nvSpPr>
        <p:spPr>
          <a:xfrm>
            <a:off x="6832500" y="2419349"/>
            <a:ext cx="5600800" cy="2438401"/>
          </a:xfrm>
          <a:prstGeom prst="rect">
            <a:avLst/>
          </a:prstGeom>
        </p:spPr>
        <p:txBody>
          <a:bodyPr/>
          <a:lstStyle/>
          <a:p>
            <a:r>
              <a:t>"We must get to know man, in order to recognize God." {22}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406400" y="800100"/>
            <a:ext cx="12192000" cy="8153400"/>
          </a:xfrm>
          <a:prstGeom prst="rect">
            <a:avLst/>
          </a:prstGeom>
          <a:ln w="12700">
            <a:miter lim="400000"/>
          </a:ln>
        </p:spPr>
      </p:pic>
      <p:sp>
        <p:nvSpPr>
          <p:cNvPr id="180" name="– Pope Paul VI"/>
          <p:cNvSpPr txBox="1">
            <a:spLocks noGrp="1"/>
          </p:cNvSpPr>
          <p:nvPr>
            <p:ph type="body" idx="13"/>
          </p:nvPr>
        </p:nvSpPr>
        <p:spPr>
          <a:xfrm>
            <a:off x="1151185" y="4375150"/>
            <a:ext cx="2780805" cy="469900"/>
          </a:xfrm>
          <a:prstGeom prst="rect">
            <a:avLst/>
          </a:prstGeom>
        </p:spPr>
        <p:txBody>
          <a:bodyPr/>
          <a:lstStyle>
            <a:lvl1pPr>
              <a:defRPr>
                <a:solidFill>
                  <a:srgbClr val="FFFFFF"/>
                </a:solidFill>
              </a:defRPr>
            </a:lvl1pPr>
          </a:lstStyle>
          <a:p>
            <a:r>
              <a:t>– Pope Paul VI</a:t>
            </a:r>
          </a:p>
        </p:txBody>
      </p:sp>
      <p:sp>
        <p:nvSpPr>
          <p:cNvPr id="181" name="[The poor are] &quot;a sacred image of the Lord in the world (una imagen sagrada del Señor en el mundo) ... You are Christ for us (vosotros sois Cristo para Nos)&quot; {36}."/>
          <p:cNvSpPr txBox="1">
            <a:spLocks noGrp="1"/>
          </p:cNvSpPr>
          <p:nvPr>
            <p:ph type="body" idx="14"/>
          </p:nvPr>
        </p:nvSpPr>
        <p:spPr>
          <a:xfrm>
            <a:off x="444500" y="1041400"/>
            <a:ext cx="4194176" cy="3556001"/>
          </a:xfrm>
          <a:prstGeom prst="rect">
            <a:avLst/>
          </a:prstGeom>
        </p:spPr>
        <p:txBody>
          <a:bodyPr/>
          <a:lstStyle>
            <a:lvl1pPr>
              <a:defRPr sz="2800">
                <a:solidFill>
                  <a:srgbClr val="FFFFFF"/>
                </a:solidFill>
              </a:defRPr>
            </a:lvl1pPr>
          </a:lstStyle>
          <a:p>
            <a:r>
              <a:t>[The poor are] "a sacred image of the Lord in the world (una imagen sagrada del Señor en el mundo) ... You are Christ for us (vosotros sois Cristo para Nos)" {36}.</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 descr="Image"/>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776938" y="812800"/>
            <a:ext cx="5760641" cy="8128000"/>
          </a:xfrm>
          <a:prstGeom prst="rect">
            <a:avLst/>
          </a:prstGeom>
          <a:ln w="12700">
            <a:miter lim="400000"/>
          </a:ln>
        </p:spPr>
      </p:pic>
      <p:sp>
        <p:nvSpPr>
          <p:cNvPr id="184" name="–Frederic Ozanam"/>
          <p:cNvSpPr txBox="1">
            <a:spLocks noGrp="1"/>
          </p:cNvSpPr>
          <p:nvPr>
            <p:ph type="body" idx="13"/>
          </p:nvPr>
        </p:nvSpPr>
        <p:spPr>
          <a:xfrm>
            <a:off x="1432545" y="7200900"/>
            <a:ext cx="3900339" cy="469900"/>
          </a:xfrm>
          <a:prstGeom prst="rect">
            <a:avLst/>
          </a:prstGeom>
        </p:spPr>
        <p:txBody>
          <a:bodyPr/>
          <a:lstStyle/>
          <a:p>
            <a:r>
              <a:t>–Frederic Ozanam</a:t>
            </a:r>
          </a:p>
        </p:txBody>
      </p:sp>
      <p:sp>
        <p:nvSpPr>
          <p:cNvPr id="185" name="“We should kneel at the feet of the poor and, with the Apostle, say to them…"/>
          <p:cNvSpPr txBox="1">
            <a:spLocks noGrp="1"/>
          </p:cNvSpPr>
          <p:nvPr>
            <p:ph type="body" idx="14"/>
          </p:nvPr>
        </p:nvSpPr>
        <p:spPr>
          <a:xfrm>
            <a:off x="368300" y="2082799"/>
            <a:ext cx="6028829" cy="4267201"/>
          </a:xfrm>
          <a:prstGeom prst="rect">
            <a:avLst/>
          </a:prstGeom>
        </p:spPr>
        <p:txBody>
          <a:bodyPr/>
          <a:lstStyle/>
          <a:p>
            <a:pPr>
              <a:defRPr sz="3400"/>
            </a:pPr>
            <a:r>
              <a:t>“We should kneel at the feet of the poor and, with the Apostle, say to them </a:t>
            </a:r>
          </a:p>
          <a:p>
            <a:pPr>
              <a:defRPr sz="3400"/>
            </a:pPr>
            <a:r>
              <a:t>‘You are our masters, we shall be your servants; you are the visible image of God whom we do not see, but whom we love in loving you.’”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quot;In our contacts with people we meet the Lord, especially in contacts with those whose human faces have been disfigured by oppression, exploitation and alienation ... The salvation of mankind comes through them ... Our attitude towards them or— better— our commitment to them decides whether our existence is conformed to the will of the Father. That is the content of the revelation Christ gives us, identifying himself with the poor of Matthew's text.&quot;"/>
          <p:cNvSpPr txBox="1">
            <a:spLocks noGrp="1"/>
          </p:cNvSpPr>
          <p:nvPr>
            <p:ph type="body" idx="14"/>
          </p:nvPr>
        </p:nvSpPr>
        <p:spPr>
          <a:xfrm>
            <a:off x="6383486" y="1006475"/>
            <a:ext cx="6214914" cy="5880101"/>
          </a:xfrm>
          <a:prstGeom prst="rect">
            <a:avLst/>
          </a:prstGeom>
        </p:spPr>
        <p:txBody>
          <a:bodyPr/>
          <a:lstStyle>
            <a:lvl1pPr>
              <a:defRPr sz="2900"/>
            </a:lvl1pPr>
          </a:lstStyle>
          <a:p>
            <a:r>
              <a:t>"In our contacts with people we meet the Lord, especially in contacts with those whose human faces have been disfigured by oppression, exploitation and alienation ... The salvation of mankind comes through them ... Our attitude towards them or— better— our commitment to them decides whether our existence is conformed to the will of the Father. That is the content of the revelation Christ gives us, identifying himself with the poor of Matthew's text."</a:t>
            </a:r>
          </a:p>
        </p:txBody>
      </p:sp>
      <p:sp>
        <p:nvSpPr>
          <p:cNvPr id="188" name="— Gustavo Gutiérrez, OP…"/>
          <p:cNvSpPr txBox="1">
            <a:spLocks noGrp="1"/>
          </p:cNvSpPr>
          <p:nvPr>
            <p:ph type="body" idx="13"/>
          </p:nvPr>
        </p:nvSpPr>
        <p:spPr>
          <a:xfrm>
            <a:off x="6927725" y="7172325"/>
            <a:ext cx="5126436" cy="1574800"/>
          </a:xfrm>
          <a:prstGeom prst="rect">
            <a:avLst/>
          </a:prstGeom>
        </p:spPr>
        <p:txBody>
          <a:bodyPr/>
          <a:lstStyle/>
          <a:p>
            <a:r>
              <a:t>— Gustavo Gutiérrez, OP </a:t>
            </a:r>
          </a:p>
          <a:p>
            <a:endParaRPr/>
          </a:p>
          <a:p>
            <a:r>
              <a:t>quoted in </a:t>
            </a:r>
            <a:r>
              <a:rPr u="sng">
                <a:hlinkClick r:id="rId2"/>
              </a:rPr>
              <a:t>The Poor as Christ's Sacrament by Bernhard Bleyer</a:t>
            </a:r>
            <a:r>
              <a:t> </a:t>
            </a:r>
          </a:p>
        </p:txBody>
      </p:sp>
      <p:pic>
        <p:nvPicPr>
          <p:cNvPr id="189"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280739" y="304800"/>
            <a:ext cx="5688261" cy="9144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t. Vincent de Paul (XI:26)"/>
          <p:cNvSpPr txBox="1">
            <a:spLocks noGrp="1"/>
          </p:cNvSpPr>
          <p:nvPr>
            <p:ph type="body" idx="13"/>
          </p:nvPr>
        </p:nvSpPr>
        <p:spPr>
          <a:xfrm>
            <a:off x="7397601" y="6511925"/>
            <a:ext cx="4527699" cy="469900"/>
          </a:xfrm>
          <a:prstGeom prst="rect">
            <a:avLst/>
          </a:prstGeom>
        </p:spPr>
        <p:txBody>
          <a:bodyPr/>
          <a:lstStyle/>
          <a:p>
            <a:r>
              <a:t>–St. Vincent de Paul (XI:26)</a:t>
            </a:r>
          </a:p>
        </p:txBody>
      </p:sp>
      <p:sp>
        <p:nvSpPr>
          <p:cNvPr id="192" name="“How beautiful it is to see poor people if we consider them in God and with the esteem in which Jesus Christ held them.”"/>
          <p:cNvSpPr txBox="1">
            <a:spLocks noGrp="1"/>
          </p:cNvSpPr>
          <p:nvPr>
            <p:ph type="body" idx="14"/>
          </p:nvPr>
        </p:nvSpPr>
        <p:spPr>
          <a:xfrm>
            <a:off x="6943328" y="2238375"/>
            <a:ext cx="5436246" cy="3606801"/>
          </a:xfrm>
          <a:prstGeom prst="rect">
            <a:avLst/>
          </a:prstGeom>
        </p:spPr>
        <p:txBody>
          <a:bodyPr/>
          <a:lstStyle/>
          <a:p>
            <a:r>
              <a:t>“How beautiful it is to see poor people if we consider them in God and with the esteem in which Jesus Christ held them.” </a:t>
            </a:r>
          </a:p>
        </p:txBody>
      </p:sp>
      <p:pic>
        <p:nvPicPr>
          <p:cNvPr id="193" name="Image" descr="Image"/>
          <p:cNvPicPr>
            <a:picLocks noChangeAspect="1"/>
          </p:cNvPicPr>
          <p:nvPr/>
        </p:nvPicPr>
        <p:blipFill>
          <a:blip r:embed="rId2"/>
          <a:stretch>
            <a:fillRect/>
          </a:stretch>
        </p:blipFill>
        <p:spPr>
          <a:xfrm>
            <a:off x="330200" y="304800"/>
            <a:ext cx="6096000" cy="9144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 descr="Image"/>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5832" y="-23317"/>
            <a:ext cx="13136465" cy="9800234"/>
          </a:xfrm>
          <a:prstGeom prst="rect">
            <a:avLst/>
          </a:prstGeom>
          <a:ln w="12700">
            <a:miter lim="400000"/>
          </a:ln>
        </p:spPr>
      </p:pic>
      <p:sp>
        <p:nvSpPr>
          <p:cNvPr id="196" name="“Feeding on the Eucharist, Christians nourish their soul and become the soul which sustains the world, thus giving a Christian meaning to life, which is the meaning of the Sacrament. The Sacrament brings the gift of charity and solidarity, because the Sacrament of the Altar is inseparable from the new commandment of mutual love.”…"/>
          <p:cNvSpPr txBox="1">
            <a:spLocks noGrp="1"/>
          </p:cNvSpPr>
          <p:nvPr>
            <p:ph type="body" sz="half" idx="1"/>
          </p:nvPr>
        </p:nvSpPr>
        <p:spPr>
          <a:xfrm>
            <a:off x="279400" y="51444"/>
            <a:ext cx="4367461" cy="6706842"/>
          </a:xfrm>
          <a:prstGeom prst="rect">
            <a:avLst/>
          </a:prstGeom>
          <a:solidFill>
            <a:srgbClr val="000000">
              <a:alpha val="39000"/>
            </a:srgbClr>
          </a:solidFill>
        </p:spPr>
        <p:txBody>
          <a:bodyPr/>
          <a:lstStyle/>
          <a:p>
            <a:pPr marL="0" indent="0">
              <a:buSzTx/>
              <a:buNone/>
              <a:defRPr sz="2600">
                <a:solidFill>
                  <a:srgbClr val="FFFFFF"/>
                </a:solidFill>
              </a:defRPr>
            </a:pPr>
            <a:r>
              <a:t>“Feeding on the Eucharist, Christians nourish their soul and become the soul which sustains the world, thus giving a Christian meaning to life, which is the meaning of the Sacrament. The Sacrament brings the gift of charity and solidarity, because the Sacrament of the Altar is inseparable from the new commandment of mutual love.”</a:t>
            </a:r>
          </a:p>
          <a:p>
            <a:pPr marL="0" indent="0">
              <a:buSzTx/>
              <a:buNone/>
              <a:defRPr sz="1700">
                <a:solidFill>
                  <a:srgbClr val="FFFFFF"/>
                </a:solidFill>
                <a:latin typeface="Helvetica"/>
                <a:ea typeface="Helvetica"/>
                <a:cs typeface="Helvetica"/>
                <a:sym typeface="Helvetica"/>
              </a:defRPr>
            </a:pPr>
            <a:r>
              <a:t>from </a:t>
            </a:r>
            <a:r>
              <a:rPr i="1"/>
              <a:t>The Social Meaning of the Eucharist</a:t>
            </a:r>
            <a:r>
              <a:t>, </a:t>
            </a:r>
            <a:r>
              <a:rPr u="sng">
                <a:hlinkClick r:id="rId3"/>
              </a:rPr>
              <a:t>vatican.va/roman_curia/synod/documents</a:t>
            </a:r>
          </a:p>
        </p:txBody>
      </p:sp>
      <p:sp>
        <p:nvSpPr>
          <p:cNvPr id="197" name="[So also the poor nourish our souls as we walk with them…] “The world’s impoverished live day after day sensing the closeness of God’s presence. God is near, familiar, someone who can be counted on … These are people who, in the most difficult of situations, know how to understand the other, put themselves in the other’s place … They live simply and it is this simplicity that fills their relationships with the other person and with God … economically poor but rich in generosity, who give the little they have … The joy of small gestures, their sense of the little things evangelizes us … their ability to relativize their own crosses, to live their own lives in the joy of being saved, all of this reminds us of our attitudes when facing our crosses and we are enlightened.”…"/>
          <p:cNvSpPr txBox="1"/>
          <p:nvPr/>
        </p:nvSpPr>
        <p:spPr>
          <a:xfrm>
            <a:off x="7484169" y="759321"/>
            <a:ext cx="5317431" cy="8797727"/>
          </a:xfrm>
          <a:prstGeom prst="rect">
            <a:avLst/>
          </a:prstGeom>
          <a:solidFill>
            <a:srgbClr val="000000">
              <a:alpha val="68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lnSpcReduction="10000"/>
          </a:bodyPr>
          <a:lstStyle/>
          <a:p>
            <a:pPr algn="l" defTabSz="490727">
              <a:spcBef>
                <a:spcPts val="2600"/>
              </a:spcBef>
              <a:defRPr sz="2351">
                <a:solidFill>
                  <a:srgbClr val="FFFFFF"/>
                </a:solidFill>
              </a:defRPr>
            </a:pPr>
            <a:r>
              <a:t>[So also the poor nourish our souls as we walk with them…] “The world’s impoverished live day after day sensing the closeness of God’s presence. God is near, familiar, someone who can be counted on … These are people who, in the most difficult of situations, know how to understand the other, put themselves in the other’s place … They live simply and it is this simplicity that fills their relationships with the other person and with God … economically poor but rich in generosity, who give the little they have … The joy of small gestures, their sense of the little things evangelizes us … their ability to relativize their own crosses, to live their own lives in the joy of being saved, all of this reminds us of our attitudes when facing our crosses and we are enlightened.”</a:t>
            </a:r>
          </a:p>
          <a:p>
            <a:pPr algn="r" defTabSz="490727">
              <a:spcBef>
                <a:spcPts val="2600"/>
              </a:spcBef>
              <a:defRPr sz="1764">
                <a:solidFill>
                  <a:srgbClr val="FFFFFF"/>
                </a:solidFill>
              </a:defRPr>
            </a:pPr>
            <a:r>
              <a:t>Villar, Eva (2002) "Being Evangelized by the Poor," </a:t>
            </a:r>
            <a:r>
              <a:rPr u="sng">
                <a:hlinkClick r:id="rId4"/>
              </a:rPr>
              <a:t>Vincentiana: Vol. 46: No. 4, Article 11.</a:t>
            </a:r>
            <a:r>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 descr="Image"/>
          <p:cNvPicPr>
            <a:picLocks noChangeAspect="1"/>
          </p:cNvPicPr>
          <p:nvPr/>
        </p:nvPicPr>
        <p:blipFill>
          <a:blip r:embed="rId2"/>
          <a:stretch>
            <a:fillRect/>
          </a:stretch>
        </p:blipFill>
        <p:spPr>
          <a:xfrm>
            <a:off x="520700" y="812800"/>
            <a:ext cx="5308600" cy="8128000"/>
          </a:xfrm>
          <a:prstGeom prst="rect">
            <a:avLst/>
          </a:prstGeom>
          <a:ln w="12700">
            <a:miter lim="400000"/>
          </a:ln>
        </p:spPr>
      </p:pic>
      <p:sp>
        <p:nvSpPr>
          <p:cNvPr id="200" name="–St. Vincent de Paul (XI:349)"/>
          <p:cNvSpPr txBox="1">
            <a:spLocks noGrp="1"/>
          </p:cNvSpPr>
          <p:nvPr>
            <p:ph type="body" idx="13"/>
          </p:nvPr>
        </p:nvSpPr>
        <p:spPr>
          <a:xfrm>
            <a:off x="6720160" y="7810500"/>
            <a:ext cx="5308600" cy="469900"/>
          </a:xfrm>
          <a:prstGeom prst="rect">
            <a:avLst/>
          </a:prstGeom>
        </p:spPr>
        <p:txBody>
          <a:bodyPr/>
          <a:lstStyle/>
          <a:p>
            <a:r>
              <a:t>–St. Vincent de Paul (XI:349)</a:t>
            </a:r>
          </a:p>
        </p:txBody>
      </p:sp>
      <p:sp>
        <p:nvSpPr>
          <p:cNvPr id="201" name="“God loves the poor, consequently, He loves those who love the poor; for, when we truly love someone, we have an affection for his friends and for his servants. Now, the Little Company of the Mission strives to devote itself ardently to serve persons who are poor, the well-beloved of God; in this way, we have good reason to hope that, for love of them, God will love us.”"/>
          <p:cNvSpPr txBox="1">
            <a:spLocks noGrp="1"/>
          </p:cNvSpPr>
          <p:nvPr>
            <p:ph type="body" idx="14"/>
          </p:nvPr>
        </p:nvSpPr>
        <p:spPr>
          <a:xfrm>
            <a:off x="6265912" y="1473200"/>
            <a:ext cx="6217097" cy="5740401"/>
          </a:xfrm>
          <a:prstGeom prst="rect">
            <a:avLst/>
          </a:prstGeom>
        </p:spPr>
        <p:txBody>
          <a:bodyPr/>
          <a:lstStyle>
            <a:lvl1pPr>
              <a:defRPr sz="3100"/>
            </a:lvl1pPr>
          </a:lstStyle>
          <a:p>
            <a:r>
              <a:t>“God loves the poor, consequently, He loves those who love the poor; for, when we truly love someone, we have an affection for his friends and for his servants. Now, the Little Company of the Mission strives to devote itself ardently to serve persons who are poor, the well-beloved of God; in this way, we have good reason to hope that, for love of them, God will love us.”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24" name="Sacrament"/>
          <p:cNvSpPr txBox="1">
            <a:spLocks noGrp="1"/>
          </p:cNvSpPr>
          <p:nvPr>
            <p:ph type="title"/>
          </p:nvPr>
        </p:nvSpPr>
        <p:spPr>
          <a:prstGeom prst="rect">
            <a:avLst/>
          </a:prstGeom>
        </p:spPr>
        <p:txBody>
          <a:bodyPr/>
          <a:lstStyle/>
          <a:p>
            <a:r>
              <a:t>Sacrament</a:t>
            </a:r>
          </a:p>
        </p:txBody>
      </p:sp>
      <p:sp>
        <p:nvSpPr>
          <p:cNvPr id="125" name="St. Augustine defined sacrament as “the visible form of an invisible grace” or “a sign of a sacred thing”."/>
          <p:cNvSpPr txBox="1">
            <a:spLocks noGrp="1"/>
          </p:cNvSpPr>
          <p:nvPr>
            <p:ph type="body" sz="half" idx="1"/>
          </p:nvPr>
        </p:nvSpPr>
        <p:spPr>
          <a:prstGeom prst="rect">
            <a:avLst/>
          </a:prstGeom>
        </p:spPr>
        <p:txBody>
          <a:bodyPr/>
          <a:lstStyle>
            <a:lvl1pPr marL="0" indent="0">
              <a:buSzTx/>
              <a:buNone/>
            </a:lvl1pPr>
          </a:lstStyle>
          <a:p>
            <a:r>
              <a:t>St. Augustine defined sacrament as “the visible form of an invisible grace” or “a sign of a sacred thing”.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28" name="Sign of the sacred"/>
          <p:cNvSpPr txBox="1">
            <a:spLocks noGrp="1"/>
          </p:cNvSpPr>
          <p:nvPr>
            <p:ph type="title"/>
          </p:nvPr>
        </p:nvSpPr>
        <p:spPr>
          <a:prstGeom prst="rect">
            <a:avLst/>
          </a:prstGeom>
        </p:spPr>
        <p:txBody>
          <a:bodyPr/>
          <a:lstStyle/>
          <a:p>
            <a:r>
              <a:t>Sign of the sacred</a:t>
            </a:r>
          </a:p>
        </p:txBody>
      </p:sp>
      <p:sp>
        <p:nvSpPr>
          <p:cNvPr id="129" name="“It is to be strongly held that there is a relationship between the real presence of Christ in the Eucharist and His social presence in the poor; the poor are the sacrament of Christ.”…"/>
          <p:cNvSpPr txBox="1">
            <a:spLocks noGrp="1"/>
          </p:cNvSpPr>
          <p:nvPr>
            <p:ph type="body" sz="half" idx="1"/>
          </p:nvPr>
        </p:nvSpPr>
        <p:spPr>
          <a:prstGeom prst="rect">
            <a:avLst/>
          </a:prstGeom>
        </p:spPr>
        <p:txBody>
          <a:bodyPr/>
          <a:lstStyle/>
          <a:p>
            <a:pPr marL="0" indent="0">
              <a:buSzTx/>
              <a:buNone/>
            </a:pPr>
            <a:r>
              <a:t>“It is to be strongly held that there is a relationship between the real presence of Christ in the Eucharist and His social presence in the poor; the poor are the sacrament of Christ.” </a:t>
            </a:r>
          </a:p>
          <a:p>
            <a:pPr marL="0" indent="0" algn="r">
              <a:spcBef>
                <a:spcPts val="1000"/>
              </a:spcBef>
              <a:buSzTx/>
              <a:buNone/>
              <a:defRPr sz="1900">
                <a:latin typeface="Helvetica"/>
                <a:ea typeface="Helvetica"/>
                <a:cs typeface="Helvetica"/>
                <a:sym typeface="Helvetica"/>
              </a:defRPr>
            </a:pPr>
            <a:endParaRPr/>
          </a:p>
          <a:p>
            <a:pPr marL="0" indent="0" algn="r">
              <a:spcBef>
                <a:spcPts val="1000"/>
              </a:spcBef>
              <a:buSzTx/>
              <a:buNone/>
              <a:defRPr sz="1900">
                <a:latin typeface="Helvetica"/>
                <a:ea typeface="Helvetica"/>
                <a:cs typeface="Helvetica"/>
                <a:sym typeface="Helvetica"/>
              </a:defRPr>
            </a:pPr>
            <a:r>
              <a:t>(J. Sobrino, The True Church, 125-159.) </a:t>
            </a:r>
          </a:p>
          <a:p>
            <a:pPr marL="0" indent="0">
              <a:buSzTx/>
              <a:buNone/>
              <a:defRPr sz="1700">
                <a:latin typeface="Helvetica"/>
                <a:ea typeface="Helvetica"/>
                <a:cs typeface="Helvetica"/>
                <a:sym typeface="Helvetica"/>
              </a:defRPr>
            </a:pPr>
            <a:endParaRPr/>
          </a:p>
          <a:p>
            <a:pPr marL="0" indent="0">
              <a:buSzTx/>
              <a:buNone/>
              <a:defRPr sz="1700">
                <a:latin typeface="Helvetica"/>
                <a:ea typeface="Helvetica"/>
                <a:cs typeface="Helvetica"/>
                <a:sym typeface="Helvetica"/>
              </a:defRPr>
            </a:pPr>
            <a:r>
              <a:t>from </a:t>
            </a:r>
            <a:r>
              <a:rPr u="sng">
                <a:hlinkClick r:id="rId3"/>
              </a:rPr>
              <a:t>The Relationship between the Eucharistic Liturgy, the Interior Life and the Social Witness of the Church according to Joseph Cardinal Parecattil</a:t>
            </a:r>
            <a:r>
              <a:t> by Jacob Nangelimalil, Roma 1996.</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5818284" y="3097940"/>
            <a:ext cx="6697469" cy="5297672"/>
          </a:xfrm>
          <a:prstGeom prst="rect">
            <a:avLst/>
          </a:prstGeom>
        </p:spPr>
      </p:pic>
      <p:sp>
        <p:nvSpPr>
          <p:cNvPr id="132" name="Sign of the sacred"/>
          <p:cNvSpPr txBox="1">
            <a:spLocks noGrp="1"/>
          </p:cNvSpPr>
          <p:nvPr>
            <p:ph type="title"/>
          </p:nvPr>
        </p:nvSpPr>
        <p:spPr>
          <a:prstGeom prst="rect">
            <a:avLst/>
          </a:prstGeom>
        </p:spPr>
        <p:txBody>
          <a:bodyPr/>
          <a:lstStyle/>
          <a:p>
            <a:r>
              <a:t>Sign of the sacred</a:t>
            </a:r>
          </a:p>
        </p:txBody>
      </p:sp>
      <p:sp>
        <p:nvSpPr>
          <p:cNvPr id="133" name="“The real presence of Christ, which is hidden in the bread and wine, is visibly manifested in his social presence in the poor who are the sign and image of His ongoing passion in the world.”…"/>
          <p:cNvSpPr txBox="1">
            <a:spLocks noGrp="1"/>
          </p:cNvSpPr>
          <p:nvPr>
            <p:ph type="body" sz="half" idx="1"/>
          </p:nvPr>
        </p:nvSpPr>
        <p:spPr>
          <a:xfrm>
            <a:off x="488853" y="2597150"/>
            <a:ext cx="4964014" cy="6286500"/>
          </a:xfrm>
          <a:prstGeom prst="rect">
            <a:avLst/>
          </a:prstGeom>
        </p:spPr>
        <p:txBody>
          <a:bodyPr/>
          <a:lstStyle/>
          <a:p>
            <a:pPr marL="0" indent="0">
              <a:buSzTx/>
              <a:buNone/>
            </a:pPr>
            <a:r>
              <a:t>“The real presence of Christ, which is hidden in the bread and wine, is visibly manifested in his social presence in the poor who are the sign and image of His ongoing passion in the world.” </a:t>
            </a:r>
          </a:p>
          <a:p>
            <a:pPr marL="0" indent="0" algn="r">
              <a:spcBef>
                <a:spcPts val="1000"/>
              </a:spcBef>
              <a:buSzTx/>
              <a:buNone/>
            </a:pPr>
            <a:endParaRPr/>
          </a:p>
          <a:p>
            <a:pPr marL="0" indent="0" algn="r">
              <a:spcBef>
                <a:spcPts val="1000"/>
              </a:spcBef>
              <a:buSzTx/>
              <a:buNone/>
            </a:pPr>
            <a:r>
              <a:rPr sz="1900">
                <a:latin typeface="Helvetica"/>
                <a:ea typeface="Helvetica"/>
                <a:cs typeface="Helvetica"/>
                <a:sym typeface="Helvetica"/>
              </a:rPr>
              <a:t>(Paul VI, Insegnamenti, VI, 377; P.J. Rosato, Cena del Signore e amore sociale, 83.)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36" name="Places of God's real presence in the world:"/>
          <p:cNvSpPr txBox="1">
            <a:spLocks noGrp="1"/>
          </p:cNvSpPr>
          <p:nvPr>
            <p:ph type="title"/>
          </p:nvPr>
        </p:nvSpPr>
        <p:spPr>
          <a:prstGeom prst="rect">
            <a:avLst/>
          </a:prstGeom>
        </p:spPr>
        <p:txBody>
          <a:bodyPr/>
          <a:lstStyle>
            <a:lvl1pPr defTabSz="490727">
              <a:defRPr sz="6719"/>
            </a:lvl1pPr>
          </a:lstStyle>
          <a:p>
            <a:r>
              <a:t>Places of God's real presence in the world:</a:t>
            </a:r>
          </a:p>
        </p:txBody>
      </p:sp>
      <p:sp>
        <p:nvSpPr>
          <p:cNvPr id="137" name="in the encounter of God and man in the Eucharist…"/>
          <p:cNvSpPr txBox="1">
            <a:spLocks noGrp="1"/>
          </p:cNvSpPr>
          <p:nvPr>
            <p:ph type="body" sz="half" idx="1"/>
          </p:nvPr>
        </p:nvSpPr>
        <p:spPr>
          <a:prstGeom prst="rect">
            <a:avLst/>
          </a:prstGeom>
        </p:spPr>
        <p:txBody>
          <a:bodyPr/>
          <a:lstStyle/>
          <a:p>
            <a:r>
              <a:t>in the encounter of God and man in the Eucharist</a:t>
            </a:r>
          </a:p>
          <a:p>
            <a:r>
              <a:t>and in the care for the poor and those who are hard-pressed by plights of all kinds</a:t>
            </a:r>
          </a:p>
        </p:txBody>
      </p:sp>
      <p:sp>
        <p:nvSpPr>
          <p:cNvPr id="138" name="image: facebook/FatherPedroOpeka"/>
          <p:cNvSpPr txBox="1"/>
          <p:nvPr/>
        </p:nvSpPr>
        <p:spPr>
          <a:xfrm>
            <a:off x="8678824" y="8858249"/>
            <a:ext cx="3419552"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lvl1pPr>
          </a:lstStyle>
          <a:p>
            <a:r>
              <a:t>image: facebook/FatherPedroOpeka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41" name="Ways that Christ is present in the Church"/>
          <p:cNvSpPr txBox="1">
            <a:spLocks noGrp="1"/>
          </p:cNvSpPr>
          <p:nvPr>
            <p:ph type="title"/>
          </p:nvPr>
        </p:nvSpPr>
        <p:spPr>
          <a:prstGeom prst="rect">
            <a:avLst/>
          </a:prstGeom>
        </p:spPr>
        <p:txBody>
          <a:bodyPr/>
          <a:lstStyle>
            <a:lvl1pPr defTabSz="490727">
              <a:defRPr sz="6719"/>
            </a:lvl1pPr>
          </a:lstStyle>
          <a:p>
            <a:r>
              <a:t>Ways that Christ is present in the Church</a:t>
            </a:r>
          </a:p>
        </p:txBody>
      </p:sp>
      <p:sp>
        <p:nvSpPr>
          <p:cNvPr id="142" name="“[The poor are] “sacramentum magnum, dico, in Christo et in ecclesia&quot; (&quot;the great sacrament, I say, in Christ and in the Church”).&quot;…"/>
          <p:cNvSpPr txBox="1">
            <a:spLocks noGrp="1"/>
          </p:cNvSpPr>
          <p:nvPr>
            <p:ph type="body" sz="half" idx="1"/>
          </p:nvPr>
        </p:nvSpPr>
        <p:spPr>
          <a:prstGeom prst="rect">
            <a:avLst/>
          </a:prstGeom>
        </p:spPr>
        <p:txBody>
          <a:bodyPr/>
          <a:lstStyle/>
          <a:p>
            <a:pPr marL="0" indent="0" defTabSz="391414">
              <a:spcBef>
                <a:spcPts val="2100"/>
              </a:spcBef>
              <a:buSzTx/>
              <a:buNone/>
              <a:defRPr sz="1876"/>
            </a:pPr>
            <a:r>
              <a:t>“[The poor are] “sacramentum magnum, dico, in Christo et in ecclesia" ("the great sacrament, I say, in Christ and in the Church”)." </a:t>
            </a:r>
          </a:p>
          <a:p>
            <a:pPr marL="0" indent="0" algn="r" defTabSz="391414">
              <a:spcBef>
                <a:spcPts val="2100"/>
              </a:spcBef>
              <a:buSzTx/>
              <a:buNone/>
              <a:defRPr sz="1407">
                <a:latin typeface="Helvetica"/>
                <a:ea typeface="Helvetica"/>
                <a:cs typeface="Helvetica"/>
                <a:sym typeface="Helvetica"/>
              </a:defRPr>
            </a:pPr>
            <a:r>
              <a:t>— from a speech given by Cardinal Giacomo Lercaro of Bologna during the first session of the Second Vatican Council</a:t>
            </a:r>
          </a:p>
          <a:p>
            <a:pPr marL="0" indent="0" defTabSz="391414">
              <a:spcBef>
                <a:spcPts val="2100"/>
              </a:spcBef>
              <a:buSzTx/>
              <a:buNone/>
              <a:defRPr sz="1876"/>
            </a:pPr>
            <a:r>
              <a:t>He immediately explains what that means: The Church knew three "truths of the mystery of Christ in the Church" - namely, </a:t>
            </a:r>
          </a:p>
          <a:p>
            <a:pPr marL="231633" indent="-231633" defTabSz="391414">
              <a:spcBef>
                <a:spcPts val="2100"/>
              </a:spcBef>
              <a:defRPr sz="1876"/>
            </a:pPr>
            <a:r>
              <a:t>His presence </a:t>
            </a:r>
            <a:r>
              <a:rPr b="1">
                <a:latin typeface="Helvetica"/>
                <a:ea typeface="Helvetica"/>
                <a:cs typeface="Helvetica"/>
                <a:sym typeface="Helvetica"/>
              </a:rPr>
              <a:t>in the leadership of the Church</a:t>
            </a:r>
          </a:p>
          <a:p>
            <a:pPr marL="231633" indent="-231633" defTabSz="391414">
              <a:spcBef>
                <a:spcPts val="2100"/>
              </a:spcBef>
              <a:defRPr sz="1876"/>
            </a:pPr>
            <a:r>
              <a:t>His presence </a:t>
            </a:r>
            <a:r>
              <a:rPr b="1">
                <a:latin typeface="Helvetica"/>
                <a:ea typeface="Helvetica"/>
                <a:cs typeface="Helvetica"/>
                <a:sym typeface="Helvetica"/>
              </a:rPr>
              <a:t>in the Eucharist</a:t>
            </a:r>
          </a:p>
          <a:p>
            <a:pPr marL="231633" indent="-231633" defTabSz="391414">
              <a:spcBef>
                <a:spcPts val="2100"/>
              </a:spcBef>
              <a:defRPr sz="1876"/>
            </a:pPr>
            <a:r>
              <a:t>In the history of the Church both of the above had been thoroughly thought over, whereas the third presence of Christ in the Church must be dealt with more in detail: </a:t>
            </a:r>
            <a:r>
              <a:rPr b="1">
                <a:latin typeface="Helvetica"/>
                <a:ea typeface="Helvetica"/>
                <a:cs typeface="Helvetica"/>
                <a:sym typeface="Helvetica"/>
              </a:rPr>
              <a:t>Christ's presence in the poor</a:t>
            </a:r>
          </a:p>
          <a:p>
            <a:pPr marL="0" indent="0" algn="r" defTabSz="391414">
              <a:spcBef>
                <a:spcPts val="2100"/>
              </a:spcBef>
              <a:buSzTx/>
              <a:buNone/>
              <a:defRPr sz="1340">
                <a:latin typeface="Helvetica"/>
                <a:ea typeface="Helvetica"/>
                <a:cs typeface="Helvetica"/>
                <a:sym typeface="Helvetica"/>
              </a:defRPr>
            </a:pPr>
            <a:r>
              <a:t>from </a:t>
            </a:r>
            <a:r>
              <a:rPr u="sng">
                <a:hlinkClick r:id="rId3"/>
              </a:rPr>
              <a:t>The Poor as Christ's Sacrament by Bernhard Bleyer</a:t>
            </a:r>
            <a:r>
              <a:t> </a:t>
            </a:r>
          </a:p>
        </p:txBody>
      </p:sp>
      <p:sp>
        <p:nvSpPr>
          <p:cNvPr id="143" name="image: facebook/DaughtersOfCharityInternationalProjectServices"/>
          <p:cNvSpPr txBox="1"/>
          <p:nvPr/>
        </p:nvSpPr>
        <p:spPr>
          <a:xfrm>
            <a:off x="7234280" y="8877300"/>
            <a:ext cx="4886240"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00">
                <a:latin typeface="Helvetica"/>
                <a:ea typeface="Helvetica"/>
                <a:cs typeface="Helvetica"/>
                <a:sym typeface="Helvetica"/>
              </a:defRPr>
            </a:lvl1pPr>
          </a:lstStyle>
          <a:p>
            <a:r>
              <a:t>image: facebook/DaughtersOfCharityInternationalProjectServices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46" name="Pope Paul VI Sermon"/>
          <p:cNvSpPr txBox="1">
            <a:spLocks noGrp="1"/>
          </p:cNvSpPr>
          <p:nvPr>
            <p:ph type="title"/>
          </p:nvPr>
        </p:nvSpPr>
        <p:spPr>
          <a:prstGeom prst="rect">
            <a:avLst/>
          </a:prstGeom>
        </p:spPr>
        <p:txBody>
          <a:bodyPr/>
          <a:lstStyle/>
          <a:p>
            <a:r>
              <a:t>Pope Paul VI Sermon</a:t>
            </a:r>
          </a:p>
        </p:txBody>
      </p:sp>
      <p:sp>
        <p:nvSpPr>
          <p:cNvPr id="147" name="“On the day between his visit to the Eucharistic World Congress and the opening of the General Assembly of the episcopacy, [Pope Blessed Paul VI] on 23 August 1968 travelled to a place called San Jose de Mosquera, about 25 km outside Bogotá, hardly known even to Colombians. Never before had a pope said Mass in a tropical landscape, on Latin American soil and, on top of that, in the presence of thousands of people who belong to the poorest of the poor of the country visited.” [200,000 campesinos, farm workers and day-laborers]…"/>
          <p:cNvSpPr txBox="1">
            <a:spLocks noGrp="1"/>
          </p:cNvSpPr>
          <p:nvPr>
            <p:ph type="body" sz="half" idx="1"/>
          </p:nvPr>
        </p:nvSpPr>
        <p:spPr>
          <a:prstGeom prst="rect">
            <a:avLst/>
          </a:prstGeom>
        </p:spPr>
        <p:txBody>
          <a:bodyPr/>
          <a:lstStyle/>
          <a:p>
            <a:pPr marL="0" indent="0" defTabSz="490727">
              <a:spcBef>
                <a:spcPts val="2600"/>
              </a:spcBef>
              <a:buSzTx/>
              <a:buNone/>
              <a:defRPr sz="2351"/>
            </a:pPr>
            <a:r>
              <a:t>“On the day between his visit to the Eucharistic World Congress and the opening of the General Assembly of the episcopacy, [Pope Blessed Paul VI] on 23 August 1968 travelled to a place called San Jose de Mosquera, about 25 km outside Bogotá, hardly known even to Colombians. Never before had a pope said Mass in a tropical landscape, on Latin American soil and, on top of that, in the presence of thousands of people who belong to the poorest of the poor of the country visited.” [200,000 campesinos, farm workers and day-laborers]</a:t>
            </a:r>
          </a:p>
          <a:p>
            <a:pPr marL="0" indent="0" algn="r" defTabSz="490727">
              <a:spcBef>
                <a:spcPts val="2600"/>
              </a:spcBef>
              <a:buSzTx/>
              <a:buNone/>
              <a:defRPr sz="1595">
                <a:latin typeface="Helvetica"/>
                <a:ea typeface="Helvetica"/>
                <a:cs typeface="Helvetica"/>
                <a:sym typeface="Helvetica"/>
              </a:defRPr>
            </a:pPr>
            <a:r>
              <a:t>from </a:t>
            </a:r>
            <a:r>
              <a:rPr u="sng">
                <a:hlinkClick r:id="rId3"/>
              </a:rPr>
              <a:t>The Poor as Christ's Sacrament by Bernhard Bleyer</a:t>
            </a:r>
            <a:r>
              <a:t> </a:t>
            </a:r>
          </a:p>
        </p:txBody>
      </p:sp>
      <p:sp>
        <p:nvSpPr>
          <p:cNvPr id="148" name="U.N. photo"/>
          <p:cNvSpPr txBox="1"/>
          <p:nvPr/>
        </p:nvSpPr>
        <p:spPr>
          <a:xfrm>
            <a:off x="10915364" y="8877299"/>
            <a:ext cx="1207072"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atin typeface="Helvetica"/>
                <a:ea typeface="Helvetica"/>
                <a:cs typeface="Helvetica"/>
                <a:sym typeface="Helvetica"/>
              </a:defRPr>
            </a:lvl1pPr>
          </a:lstStyle>
          <a:p>
            <a:r>
              <a:t>U.N. photo</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colombian-farm-worker.png" descr="colombian-farm-worker.png"/>
          <p:cNvPicPr>
            <a:picLocks noGrp="1" noChangeAspect="1"/>
          </p:cNvPicPr>
          <p:nvPr>
            <p:ph type="pic" idx="13"/>
          </p:nvPr>
        </p:nvPicPr>
        <p:blipFill>
          <a:blip r:embed="rId2"/>
          <a:srcRect/>
          <a:stretch>
            <a:fillRect/>
          </a:stretch>
        </p:blipFill>
        <p:spPr>
          <a:xfrm>
            <a:off x="5581673" y="3412672"/>
            <a:ext cx="6534104" cy="4579365"/>
          </a:xfrm>
          <a:prstGeom prst="rect">
            <a:avLst/>
          </a:prstGeom>
        </p:spPr>
      </p:pic>
      <p:sp>
        <p:nvSpPr>
          <p:cNvPr id="151" name="Christ's Real Presence in the Poor - Analogous to the Eucharist"/>
          <p:cNvSpPr txBox="1">
            <a:spLocks noGrp="1"/>
          </p:cNvSpPr>
          <p:nvPr>
            <p:ph type="title"/>
          </p:nvPr>
        </p:nvSpPr>
        <p:spPr>
          <a:prstGeom prst="rect">
            <a:avLst/>
          </a:prstGeom>
        </p:spPr>
        <p:txBody>
          <a:bodyPr/>
          <a:lstStyle>
            <a:lvl1pPr defTabSz="420624">
              <a:defRPr sz="5760"/>
            </a:lvl1pPr>
          </a:lstStyle>
          <a:p>
            <a:r>
              <a:t>Christ's Real Presence in the Poor - Analogous to the Eucharist</a:t>
            </a:r>
          </a:p>
        </p:txBody>
      </p:sp>
      <p:sp>
        <p:nvSpPr>
          <p:cNvPr id="152" name="[There] “the Pope unfolds an amazing theology in the interpretation of the speech of the Last Judgment (Mt 25:31-46). He addresses the farm-hands and day-laborers with the words:…"/>
          <p:cNvSpPr txBox="1">
            <a:spLocks noGrp="1"/>
          </p:cNvSpPr>
          <p:nvPr>
            <p:ph type="body" sz="half" idx="1"/>
          </p:nvPr>
        </p:nvSpPr>
        <p:spPr>
          <a:xfrm>
            <a:off x="888976" y="2565400"/>
            <a:ext cx="4470749" cy="6703517"/>
          </a:xfrm>
          <a:prstGeom prst="rect">
            <a:avLst/>
          </a:prstGeom>
        </p:spPr>
        <p:txBody>
          <a:bodyPr/>
          <a:lstStyle/>
          <a:p>
            <a:pPr marL="0" indent="0" defTabSz="403097">
              <a:spcBef>
                <a:spcPts val="2200"/>
              </a:spcBef>
              <a:buSzTx/>
              <a:buNone/>
              <a:defRPr sz="1932"/>
            </a:pPr>
            <a:r>
              <a:t>[There] “the Pope unfolds an amazing theology in the interpretation of the speech of the Last Judgment (Mt 25:31-46). He addresses the farm-hands and day-laborers with the words:</a:t>
            </a:r>
          </a:p>
          <a:p>
            <a:pPr marL="0" indent="0" defTabSz="403097">
              <a:spcBef>
                <a:spcPts val="2200"/>
              </a:spcBef>
              <a:buSzTx/>
              <a:buNone/>
              <a:defRPr sz="1932"/>
            </a:pPr>
            <a:r>
              <a:t>‘You are a sign, a likeness, a mystery of Christ's presence. The sacrament of the Eucharist offers us his hidden presence, living and real; you too are a sacrament, i.e. a holy image of the Lord in the world, a reflection which is a representation and does not hide his human and divine face ... The whole tradition of the Church recognizes in the poor the sacrament of Christ, which certainly was not simply to be equated with the reality of the Eucharist, but was in a completely analogous and mystical correspondence with it.’”</a:t>
            </a:r>
          </a:p>
          <a:p>
            <a:pPr marL="0" indent="0" algn="r" defTabSz="403097">
              <a:spcBef>
                <a:spcPts val="2200"/>
              </a:spcBef>
              <a:buSzTx/>
              <a:buNone/>
              <a:defRPr sz="1311">
                <a:latin typeface="Helvetica"/>
                <a:ea typeface="Helvetica"/>
                <a:cs typeface="Helvetica"/>
                <a:sym typeface="Helvetica"/>
              </a:defRPr>
            </a:pPr>
            <a:r>
              <a:t>from </a:t>
            </a:r>
            <a:r>
              <a:rPr u="sng">
                <a:hlinkClick r:id="rId3"/>
              </a:rPr>
              <a:t>The Poor as Christ's Sacrament by Bernhard Bleyer</a:t>
            </a:r>
            <a:r>
              <a:t> </a:t>
            </a:r>
          </a:p>
        </p:txBody>
      </p:sp>
      <p:pic>
        <p:nvPicPr>
          <p:cNvPr id="153" name="colombian-farm-worker.png" descr="colombian-farm-worker.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5581673" y="3684785"/>
            <a:ext cx="6534008" cy="4111064"/>
          </a:xfrm>
          <a:prstGeom prst="rect">
            <a:avLst/>
          </a:prstGeom>
          <a:ln w="12700">
            <a:miter lim="400000"/>
          </a:ln>
        </p:spPr>
      </p:pic>
      <p:sp>
        <p:nvSpPr>
          <p:cNvPr id="154" name="photo: a farm worker in Colombia (free embed from Getty images/Timothy Ross)"/>
          <p:cNvSpPr txBox="1"/>
          <p:nvPr/>
        </p:nvSpPr>
        <p:spPr>
          <a:xfrm>
            <a:off x="6214093" y="8001000"/>
            <a:ext cx="5980510"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00">
                <a:latin typeface="Helvetica"/>
                <a:ea typeface="Helvetica"/>
                <a:cs typeface="Helvetica"/>
                <a:sym typeface="Helvetica"/>
              </a:defRPr>
            </a:lvl1pPr>
          </a:lstStyle>
          <a:p>
            <a:r>
              <a:t>photo: a farm worker in Colombia (free embed from Getty images/Timothy Ross)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Grp="1" noChangeAspect="1"/>
          </p:cNvPicPr>
          <p:nvPr>
            <p:ph type="pic" idx="13"/>
          </p:nvPr>
        </p:nvPicPr>
        <p:blipFill>
          <a:blip r:embed="rId2">
            <a:extLst>
              <a:ext uri="{28A0092B-C50C-407E-A947-70E740481C1C}">
                <a14:useLocalDpi xmlns:a14="http://schemas.microsoft.com/office/drawing/2010/main"/>
              </a:ext>
            </a:extLst>
          </a:blip>
          <a:srcRect/>
          <a:stretch>
            <a:fillRect/>
          </a:stretch>
        </p:blipFill>
        <p:spPr>
          <a:xfrm>
            <a:off x="6718300" y="2603500"/>
            <a:ext cx="5334000" cy="6286500"/>
          </a:xfrm>
          <a:prstGeom prst="rect">
            <a:avLst/>
          </a:prstGeom>
        </p:spPr>
      </p:pic>
      <p:sp>
        <p:nvSpPr>
          <p:cNvPr id="157" name="“You are Christ for us”"/>
          <p:cNvSpPr txBox="1">
            <a:spLocks noGrp="1"/>
          </p:cNvSpPr>
          <p:nvPr>
            <p:ph type="title"/>
          </p:nvPr>
        </p:nvSpPr>
        <p:spPr>
          <a:prstGeom prst="rect">
            <a:avLst/>
          </a:prstGeom>
        </p:spPr>
        <p:txBody>
          <a:bodyPr/>
          <a:lstStyle/>
          <a:p>
            <a:r>
              <a:t>“You are Christ for us”</a:t>
            </a:r>
          </a:p>
        </p:txBody>
      </p:sp>
      <p:sp>
        <p:nvSpPr>
          <p:cNvPr id="158" name="“Directly addressing his audience the Pope continues:…"/>
          <p:cNvSpPr txBox="1">
            <a:spLocks noGrp="1"/>
          </p:cNvSpPr>
          <p:nvPr>
            <p:ph type="body" sz="half" idx="1"/>
          </p:nvPr>
        </p:nvSpPr>
        <p:spPr>
          <a:prstGeom prst="rect">
            <a:avLst/>
          </a:prstGeom>
        </p:spPr>
        <p:txBody>
          <a:bodyPr/>
          <a:lstStyle/>
          <a:p>
            <a:pPr marL="0" indent="0" defTabSz="473201">
              <a:spcBef>
                <a:spcPts val="2500"/>
              </a:spcBef>
              <a:buSzTx/>
              <a:buNone/>
              <a:defRPr sz="2268"/>
            </a:pPr>
            <a:r>
              <a:t>“Directly addressing his audience the Pope continues:</a:t>
            </a:r>
          </a:p>
          <a:p>
            <a:pPr marL="0" indent="0" defTabSz="473201">
              <a:spcBef>
                <a:spcPts val="2500"/>
              </a:spcBef>
              <a:buSzTx/>
              <a:buNone/>
              <a:defRPr sz="2268"/>
            </a:pPr>
            <a:r>
              <a:t>‘Beloved sons, you are Christ for us. We, who have the extraordinary luck to be his deputy in the teaching authority of the truth revealed by him and in the pastoral service of the entire Catholic Church, want to discover the risen and suffering Christ in you. We have not come to get your devoted applause, which is always pleasant and moving, but to honor the Lord in your persons, in order to bow accordingly before them and to tell them that we show that love ... to Him in you, in you yourselves.’”</a:t>
            </a:r>
          </a:p>
          <a:p>
            <a:pPr marL="0" indent="0" defTabSz="473201">
              <a:spcBef>
                <a:spcPts val="2500"/>
              </a:spcBef>
              <a:buSzTx/>
              <a:buNone/>
              <a:defRPr sz="1620">
                <a:latin typeface="Helvetica"/>
                <a:ea typeface="Helvetica"/>
                <a:cs typeface="Helvetica"/>
                <a:sym typeface="Helvetica"/>
              </a:defRPr>
            </a:pPr>
            <a:r>
              <a:t>from </a:t>
            </a:r>
            <a:r>
              <a:rPr u="sng">
                <a:hlinkClick r:id="rId3"/>
              </a:rPr>
              <a:t>The Poor as Christ's Sacrament by Bernhard Bleyer</a:t>
            </a:r>
            <a:r>
              <a:t> </a:t>
            </a:r>
          </a:p>
        </p:txBody>
      </p:sp>
      <p:sp>
        <p:nvSpPr>
          <p:cNvPr id="159" name="photo by Ambrosius007 at English Wikipedia, CC BY-SA 3.0"/>
          <p:cNvSpPr txBox="1"/>
          <p:nvPr/>
        </p:nvSpPr>
        <p:spPr>
          <a:xfrm>
            <a:off x="7261361" y="8883650"/>
            <a:ext cx="4832078"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400">
                <a:latin typeface="Helvetica"/>
                <a:ea typeface="Helvetica"/>
                <a:cs typeface="Helvetica"/>
                <a:sym typeface="Helvetica"/>
              </a:defRPr>
            </a:pPr>
            <a:r>
              <a:t>photo </a:t>
            </a:r>
            <a:r>
              <a:rPr u="sng">
                <a:hlinkClick r:id="rId4"/>
              </a:rPr>
              <a:t>by Ambrosius007 at English Wikipedia, CC BY-SA 3.0</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1721</Words>
  <Application>Microsoft Macintosh PowerPoint</Application>
  <PresentationFormat>Custom</PresentationFormat>
  <Paragraphs>76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Helvetica</vt:lpstr>
      <vt:lpstr>Helvetica Light</vt:lpstr>
      <vt:lpstr>Helvetica Neue</vt:lpstr>
      <vt:lpstr>White</vt:lpstr>
      <vt:lpstr>Sign of the Sacred: the Poor as Sacrament</vt:lpstr>
      <vt:lpstr>Sacrament</vt:lpstr>
      <vt:lpstr>Sign of the sacred</vt:lpstr>
      <vt:lpstr>Sign of the sacred</vt:lpstr>
      <vt:lpstr>Places of God's real presence in the world:</vt:lpstr>
      <vt:lpstr>Ways that Christ is present in the Church</vt:lpstr>
      <vt:lpstr>Pope Paul VI Sermon</vt:lpstr>
      <vt:lpstr>Christ's Real Presence in the Poor - Analogous to the Eucharist</vt:lpstr>
      <vt:lpstr>“You are Christ for us”</vt:lpstr>
      <vt:lpstr>Highest dignity</vt:lpstr>
      <vt:lpstr>A place where we can meet Him</vt:lpstr>
      <vt:lpstr>Two foundations on which the Church builds its legitimacy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 of the Sacred: the Poor as Sacrament</dc:title>
  <cp:lastModifiedBy>Microsoft Office User</cp:lastModifiedBy>
  <cp:revision>1</cp:revision>
  <dcterms:modified xsi:type="dcterms:W3CDTF">2020-02-16T19:04:03Z</dcterms:modified>
</cp:coreProperties>
</file>