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64" r:id="rId3"/>
    <p:sldId id="259" r:id="rId4"/>
    <p:sldId id="266" r:id="rId5"/>
    <p:sldId id="267" r:id="rId6"/>
    <p:sldId id="263" r:id="rId7"/>
    <p:sldId id="268" r:id="rId8"/>
    <p:sldId id="269" r:id="rId9"/>
    <p:sldId id="270" r:id="rId10"/>
    <p:sldId id="271" r:id="rId11"/>
    <p:sldId id="273" r:id="rId12"/>
    <p:sldId id="274" r:id="rId13"/>
    <p:sldId id="276" r:id="rId14"/>
    <p:sldId id="280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ript MT Bold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FF"/>
    <a:srgbClr val="33CCFF"/>
    <a:srgbClr val="800080"/>
    <a:srgbClr val="9900CC"/>
    <a:srgbClr val="666699"/>
    <a:srgbClr val="9900FF"/>
    <a:srgbClr val="CC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5" autoAdjust="0"/>
    <p:restoredTop sz="94660"/>
  </p:normalViewPr>
  <p:slideViewPr>
    <p:cSldViewPr>
      <p:cViewPr varScale="1">
        <p:scale>
          <a:sx n="100" d="100"/>
          <a:sy n="100" d="100"/>
        </p:scale>
        <p:origin x="-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945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4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94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s-ES" altLang="es-ES" noProof="0"/>
              <a:t>Haga clic para cambiar el estilo de título	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altLang="es-ES" noProof="0"/>
              <a:t>Haga clic para modificar el estilo de subtítulo del patrón</a:t>
            </a:r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947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s-ES" altLang="es-ES"/>
          </a:p>
        </p:txBody>
      </p:sp>
      <p:sp>
        <p:nvSpPr>
          <p:cNvPr id="19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0AF7331F-BE4F-44B5-9D8A-9485FABF942C}" type="slidenum">
              <a:rPr lang="es-ES" altLang="es-ES"/>
              <a:pPr/>
              <a:t>‹#›</a:t>
            </a:fld>
            <a:endParaRPr lang="es-ES" alt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221304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0154837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82908460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56743998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40589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6290396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3416116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2487768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6399633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7334744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697469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2143803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262446"/>
      </p:ext>
    </p:extLst>
  </p:cSld>
  <p:clrMapOvr>
    <a:masterClrMapping/>
  </p:clrMapOvr>
  <p:transition xmlns:p14="http://schemas.microsoft.com/office/powerpoint/2010/main" spd="slow" advClick="0" advTm="1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xmlns:p14="http://schemas.microsoft.com/office/powerpoint/2010/main" spd="slow" advClick="0" advTm="15000"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3" y="260648"/>
            <a:ext cx="806489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TheVincentian</a:t>
            </a:r>
            <a:r>
              <a:rPr lang="es-ES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Family</a:t>
            </a:r>
            <a:r>
              <a:rPr lang="es-ES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</a:t>
            </a:r>
            <a:r>
              <a:rPr lang="es-ES" sz="5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El Salvador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47099" y="5157192"/>
            <a:ext cx="7399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SV" sz="96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C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 A V I S A L</a:t>
            </a:r>
            <a:endParaRPr lang="es-ES" sz="9600" b="1" cap="none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FFCC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282" y="980728"/>
            <a:ext cx="5590005" cy="43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4266"/>
      </p:ext>
    </p:extLst>
  </p:cSld>
  <p:clrMapOvr>
    <a:masterClrMapping/>
  </p:clrMapOvr>
  <p:transition xmlns:p14="http://schemas.microsoft.com/office/powerpoint/2010/main" spd="slow" advClick="0" advTm="15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648568"/>
            <a:ext cx="9144000" cy="707886"/>
          </a:xfrm>
          <a:prstGeom prst="rect">
            <a:avLst/>
          </a:prstGeom>
          <a:gradFill rotWithShape="1">
            <a:gsLst>
              <a:gs pos="0">
                <a:srgbClr val="6699FF">
                  <a:alpha val="49001"/>
                </a:srgbClr>
              </a:gs>
              <a:gs pos="50000">
                <a:schemeClr val="bg1">
                  <a:alpha val="49001"/>
                </a:schemeClr>
              </a:gs>
              <a:gs pos="100000">
                <a:srgbClr val="6699FF">
                  <a:alpha val="49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pastor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parish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Clichy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chaplain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Gondi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sv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-6256" y="5517232"/>
            <a:ext cx="8712968" cy="1015663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Folleville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confession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pastoral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v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619250" y="188913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1800">
              <a:latin typeface="Tahoma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-14990" y="4653136"/>
            <a:ext cx="9144000" cy="193899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>
                  <a:alpha val="50999"/>
                </a:schemeClr>
              </a:gs>
              <a:gs pos="100000">
                <a:srgbClr val="CCEC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confession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25th, 1617,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Saint Paul, he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preached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Folleville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Penance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general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confession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Congregation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preach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popular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clergy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France and of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s-ES" altLang="es-E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2" grpId="0" animBg="1"/>
      <p:bldP spid="5735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svi1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85738" y="131763"/>
            <a:ext cx="8604250" cy="83099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Vincent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tells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20, 1617</a:t>
            </a:r>
          </a:p>
          <a:p>
            <a:pPr algn="ctr">
              <a:spcBef>
                <a:spcPts val="0"/>
              </a:spcBef>
            </a:pP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altLang="es-ES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Chatillón</a:t>
            </a:r>
            <a:r>
              <a:rPr lang="es-ES" altLang="es-ES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-les-Domes…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36296" y="1124744"/>
            <a:ext cx="1800200" cy="2585323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vesting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desperate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sz="18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ES" altLang="es-ES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0" y="6323013"/>
            <a:ext cx="9144000" cy="40011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 err="1">
                <a:solidFill>
                  <a:srgbClr val="000066"/>
                </a:solidFill>
              </a:rPr>
              <a:t>This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was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beginning</a:t>
            </a:r>
            <a:r>
              <a:rPr lang="es-ES" altLang="es-ES" sz="2000" b="1" dirty="0">
                <a:solidFill>
                  <a:srgbClr val="000066"/>
                </a:solidFill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</a:rPr>
              <a:t>his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great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work</a:t>
            </a:r>
            <a:r>
              <a:rPr lang="es-ES" altLang="es-ES" sz="2000" b="1" dirty="0">
                <a:solidFill>
                  <a:srgbClr val="000066"/>
                </a:solidFill>
              </a:rPr>
              <a:t>: </a:t>
            </a:r>
            <a:r>
              <a:rPr lang="es-ES" altLang="es-ES" sz="2000" b="1" dirty="0" err="1">
                <a:solidFill>
                  <a:srgbClr val="000066"/>
                </a:solidFill>
              </a:rPr>
              <a:t>the</a:t>
            </a:r>
            <a:r>
              <a:rPr lang="es-ES" altLang="es-ES" sz="2000" b="1" dirty="0">
                <a:solidFill>
                  <a:srgbClr val="000066"/>
                </a:solidFill>
              </a:rPr>
              <a:t> </a:t>
            </a:r>
            <a:r>
              <a:rPr lang="es-ES" altLang="es-ES" sz="2000" b="1" dirty="0" err="1">
                <a:solidFill>
                  <a:srgbClr val="000066"/>
                </a:solidFill>
              </a:rPr>
              <a:t>organization</a:t>
            </a:r>
            <a:r>
              <a:rPr lang="es-ES" altLang="es-ES" sz="2000" b="1" dirty="0">
                <a:solidFill>
                  <a:srgbClr val="000066"/>
                </a:solidFill>
              </a:rPr>
              <a:t> of </a:t>
            </a:r>
            <a:r>
              <a:rPr lang="es-ES" altLang="es-ES" sz="2000" b="1" dirty="0" err="1">
                <a:solidFill>
                  <a:srgbClr val="000066"/>
                </a:solidFill>
              </a:rPr>
              <a:t>charity</a:t>
            </a:r>
            <a:r>
              <a:rPr lang="es-ES" altLang="es-ES" sz="2000" b="1" dirty="0">
                <a:solidFill>
                  <a:srgbClr val="000066"/>
                </a:solidFill>
              </a:rPr>
              <a:t>!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 autoUpdateAnimBg="0"/>
      <p:bldP spid="61449" grpId="0" animBg="1" autoUpdateAnimBg="0"/>
      <p:bldP spid="61450" grpId="0" animBg="1" autoUpdateAnimBg="0"/>
      <p:bldP spid="614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800" dirty="0">
                <a:solidFill>
                  <a:schemeClr val="bg1"/>
                </a:solidFill>
              </a:rPr>
              <a:t>…he </a:t>
            </a:r>
            <a:r>
              <a:rPr lang="es-ES" altLang="es-ES" sz="2800" dirty="0" err="1">
                <a:solidFill>
                  <a:schemeClr val="bg1"/>
                </a:solidFill>
              </a:rPr>
              <a:t>presented</a:t>
            </a:r>
            <a:r>
              <a:rPr lang="es-ES" altLang="es-ES" sz="2800" dirty="0">
                <a:solidFill>
                  <a:schemeClr val="bg1"/>
                </a:solidFill>
              </a:rPr>
              <a:t> a </a:t>
            </a:r>
            <a:r>
              <a:rPr lang="es-ES" altLang="es-ES" sz="2800" dirty="0" err="1">
                <a:solidFill>
                  <a:schemeClr val="bg1"/>
                </a:solidFill>
              </a:rPr>
              <a:t>program</a:t>
            </a:r>
            <a:r>
              <a:rPr lang="es-ES" altLang="es-ES" sz="2800" dirty="0">
                <a:solidFill>
                  <a:schemeClr val="bg1"/>
                </a:solidFill>
              </a:rPr>
              <a:t> to a </a:t>
            </a:r>
            <a:r>
              <a:rPr lang="es-ES" altLang="es-ES" sz="2800" dirty="0" err="1">
                <a:solidFill>
                  <a:schemeClr val="bg1"/>
                </a:solidFill>
              </a:rPr>
              <a:t>group</a:t>
            </a:r>
            <a:r>
              <a:rPr lang="es-ES" altLang="es-ES" sz="2800" dirty="0">
                <a:solidFill>
                  <a:schemeClr val="bg1"/>
                </a:solidFill>
              </a:rPr>
              <a:t> of </a:t>
            </a:r>
            <a:r>
              <a:rPr lang="es-ES" altLang="es-ES" sz="2800" dirty="0" err="1">
                <a:solidFill>
                  <a:schemeClr val="bg1"/>
                </a:solidFill>
              </a:rPr>
              <a:t>women</a:t>
            </a:r>
            <a:r>
              <a:rPr lang="es-ES" altLang="es-ES" sz="2800" dirty="0">
                <a:solidFill>
                  <a:schemeClr val="bg1"/>
                </a:solidFill>
              </a:rPr>
              <a:t>, </a:t>
            </a:r>
            <a:r>
              <a:rPr lang="es-ES" altLang="es-ES" sz="2800" dirty="0" err="1">
                <a:solidFill>
                  <a:schemeClr val="bg1"/>
                </a:solidFill>
              </a:rPr>
              <a:t>whose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hearts</a:t>
            </a:r>
            <a:r>
              <a:rPr lang="es-ES" altLang="es-ES" sz="2800" dirty="0">
                <a:solidFill>
                  <a:schemeClr val="bg1"/>
                </a:solidFill>
              </a:rPr>
              <a:t>, </a:t>
            </a:r>
            <a:r>
              <a:rPr lang="es-ES" altLang="es-ES" sz="2800" dirty="0" err="1">
                <a:solidFill>
                  <a:schemeClr val="bg1"/>
                </a:solidFill>
              </a:rPr>
              <a:t>like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his</a:t>
            </a:r>
            <a:r>
              <a:rPr lang="es-ES" altLang="es-ES" sz="2800" dirty="0">
                <a:solidFill>
                  <a:schemeClr val="bg1"/>
                </a:solidFill>
              </a:rPr>
              <a:t>, </a:t>
            </a:r>
            <a:r>
              <a:rPr lang="es-ES" altLang="es-ES" sz="2800" dirty="0" err="1">
                <a:solidFill>
                  <a:schemeClr val="bg1"/>
                </a:solidFill>
              </a:rPr>
              <a:t>had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been</a:t>
            </a:r>
            <a:r>
              <a:rPr lang="es-ES" altLang="es-ES" sz="2800" dirty="0">
                <a:solidFill>
                  <a:schemeClr val="bg1"/>
                </a:solidFill>
              </a:rPr>
              <a:t> moved </a:t>
            </a:r>
            <a:r>
              <a:rPr lang="es-ES" altLang="es-ES" sz="2800" dirty="0" err="1">
                <a:solidFill>
                  <a:schemeClr val="bg1"/>
                </a:solidFill>
              </a:rPr>
              <a:t>by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the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situation</a:t>
            </a:r>
            <a:r>
              <a:rPr lang="es-ES" altLang="es-ES" sz="2800" dirty="0">
                <a:solidFill>
                  <a:schemeClr val="bg1"/>
                </a:solidFill>
              </a:rPr>
              <a:t> of </a:t>
            </a:r>
            <a:r>
              <a:rPr lang="es-ES" altLang="es-ES" sz="2800" dirty="0" err="1">
                <a:solidFill>
                  <a:schemeClr val="bg1"/>
                </a:solidFill>
              </a:rPr>
              <a:t>that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family</a:t>
            </a:r>
            <a:r>
              <a:rPr lang="es-ES" altLang="es-ES" sz="2800" dirty="0">
                <a:solidFill>
                  <a:schemeClr val="bg1"/>
                </a:solidFill>
              </a:rPr>
              <a:t>.  </a:t>
            </a:r>
            <a:r>
              <a:rPr lang="es-ES" altLang="es-ES" sz="2800" dirty="0" err="1">
                <a:solidFill>
                  <a:schemeClr val="bg1"/>
                </a:solidFill>
              </a:rPr>
              <a:t>This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was</a:t>
            </a:r>
            <a:r>
              <a:rPr lang="es-ES" altLang="es-ES" sz="2800" dirty="0">
                <a:solidFill>
                  <a:schemeClr val="bg1"/>
                </a:solidFill>
              </a:rPr>
              <a:t> a </a:t>
            </a:r>
            <a:r>
              <a:rPr lang="es-ES" altLang="es-ES" sz="2800" dirty="0" err="1">
                <a:solidFill>
                  <a:schemeClr val="bg1"/>
                </a:solidFill>
              </a:rPr>
              <a:t>program</a:t>
            </a:r>
            <a:r>
              <a:rPr lang="es-ES" altLang="es-ES" sz="2800" dirty="0">
                <a:solidFill>
                  <a:schemeClr val="bg1"/>
                </a:solidFill>
              </a:rPr>
              <a:t> in </a:t>
            </a:r>
            <a:r>
              <a:rPr lang="es-ES" altLang="es-ES" sz="2800" dirty="0" err="1">
                <a:solidFill>
                  <a:schemeClr val="bg1"/>
                </a:solidFill>
              </a:rPr>
              <a:t>which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assistance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would</a:t>
            </a:r>
            <a:r>
              <a:rPr lang="es-ES" altLang="es-ES" sz="2800" dirty="0">
                <a:solidFill>
                  <a:schemeClr val="bg1"/>
                </a:solidFill>
              </a:rPr>
              <a:t> be </a:t>
            </a:r>
            <a:r>
              <a:rPr lang="es-ES" altLang="es-ES" sz="2800" dirty="0" err="1">
                <a:solidFill>
                  <a:schemeClr val="bg1"/>
                </a:solidFill>
              </a:rPr>
              <a:t>provided</a:t>
            </a:r>
            <a:r>
              <a:rPr lang="es-ES" altLang="es-ES" sz="2800" dirty="0">
                <a:solidFill>
                  <a:schemeClr val="bg1"/>
                </a:solidFill>
              </a:rPr>
              <a:t> to </a:t>
            </a:r>
            <a:r>
              <a:rPr lang="es-ES" altLang="es-ES" sz="2800" dirty="0" err="1">
                <a:solidFill>
                  <a:schemeClr val="bg1"/>
                </a:solidFill>
              </a:rPr>
              <a:t>the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sick-poor</a:t>
            </a:r>
            <a:r>
              <a:rPr lang="es-ES" altLang="es-ES" sz="2800" dirty="0">
                <a:solidFill>
                  <a:schemeClr val="bg1"/>
                </a:solidFill>
              </a:rPr>
              <a:t> and </a:t>
            </a:r>
            <a:r>
              <a:rPr lang="es-ES" altLang="es-ES" sz="2800" dirty="0" err="1">
                <a:solidFill>
                  <a:schemeClr val="bg1"/>
                </a:solidFill>
              </a:rPr>
              <a:t>this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program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became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the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foundation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on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which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other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charitable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organizations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would</a:t>
            </a:r>
            <a:r>
              <a:rPr lang="es-ES" altLang="es-ES" sz="2800" dirty="0">
                <a:solidFill>
                  <a:schemeClr val="bg1"/>
                </a:solidFill>
              </a:rPr>
              <a:t> </a:t>
            </a:r>
            <a:r>
              <a:rPr lang="es-ES" altLang="es-ES" sz="2800" dirty="0" err="1">
                <a:solidFill>
                  <a:schemeClr val="bg1"/>
                </a:solidFill>
              </a:rPr>
              <a:t>later</a:t>
            </a:r>
            <a:r>
              <a:rPr lang="es-ES" altLang="es-ES" sz="2800" dirty="0">
                <a:solidFill>
                  <a:schemeClr val="bg1"/>
                </a:solidFill>
              </a:rPr>
              <a:t> be </a:t>
            </a:r>
            <a:r>
              <a:rPr lang="es-ES" altLang="es-ES" sz="2800" dirty="0" err="1">
                <a:solidFill>
                  <a:schemeClr val="bg1"/>
                </a:solidFill>
              </a:rPr>
              <a:t>established</a:t>
            </a:r>
            <a:r>
              <a:rPr lang="es-ES" altLang="es-E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9878" name="Picture 6" descr="vi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038600" cy="301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23850" y="0"/>
            <a:ext cx="882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 dirty="0">
                <a:latin typeface="Tahoma" pitchFamily="34" charset="0"/>
              </a:rPr>
              <a:t> </a:t>
            </a:r>
            <a:r>
              <a:rPr lang="es-ES" altLang="es-ES" sz="3200" dirty="0" err="1">
                <a:solidFill>
                  <a:schemeClr val="bg1"/>
                </a:solidFill>
              </a:rPr>
              <a:t>On</a:t>
            </a:r>
            <a:r>
              <a:rPr lang="es-ES" altLang="es-ES" sz="3200" dirty="0">
                <a:solidFill>
                  <a:schemeClr val="bg1"/>
                </a:solidFill>
              </a:rPr>
              <a:t> </a:t>
            </a:r>
            <a:r>
              <a:rPr lang="es-ES" altLang="es-ES" sz="3200" dirty="0" err="1">
                <a:solidFill>
                  <a:schemeClr val="bg1"/>
                </a:solidFill>
              </a:rPr>
              <a:t>August</a:t>
            </a:r>
            <a:r>
              <a:rPr lang="es-ES" altLang="es-ES" sz="3200" dirty="0">
                <a:solidFill>
                  <a:schemeClr val="bg1"/>
                </a:solidFill>
              </a:rPr>
              <a:t> 23, 1617… </a:t>
            </a:r>
          </a:p>
        </p:txBody>
      </p:sp>
      <p:pic>
        <p:nvPicPr>
          <p:cNvPr id="79884" name="Picture 12" descr="FLopez0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4038600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7" name="AutoShape 15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5805264"/>
            <a:ext cx="9144000" cy="83099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39000"/>
                </a:schemeClr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 1617 he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Confraternity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altLang="es-E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82" grpId="0"/>
      <p:bldP spid="79887" grpId="0" animBg="1"/>
      <p:bldP spid="79887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a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33375"/>
            <a:ext cx="867568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>
                <a:solidFill>
                  <a:schemeClr val="tx2"/>
                </a:solidFill>
              </a:rPr>
              <a:t>He </a:t>
            </a:r>
            <a:r>
              <a:rPr lang="es-ES" altLang="es-ES" sz="3600" dirty="0" err="1">
                <a:solidFill>
                  <a:schemeClr val="tx2"/>
                </a:solidFill>
              </a:rPr>
              <a:t>was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born</a:t>
            </a:r>
            <a:r>
              <a:rPr lang="es-ES" altLang="es-ES" sz="3600" dirty="0">
                <a:solidFill>
                  <a:schemeClr val="tx2"/>
                </a:solidFill>
              </a:rPr>
              <a:t> in </a:t>
            </a:r>
            <a:r>
              <a:rPr lang="es-ES" altLang="es-ES" sz="3600" dirty="0" err="1">
                <a:solidFill>
                  <a:schemeClr val="tx2"/>
                </a:solidFill>
              </a:rPr>
              <a:t>April</a:t>
            </a:r>
            <a:r>
              <a:rPr lang="es-ES" altLang="es-ES" sz="3600" dirty="0">
                <a:solidFill>
                  <a:schemeClr val="tx2"/>
                </a:solidFill>
              </a:rPr>
              <a:t> of 1580 in </a:t>
            </a:r>
            <a:r>
              <a:rPr lang="es-ES" altLang="es-ES" sz="3600" dirty="0" err="1">
                <a:solidFill>
                  <a:schemeClr val="tx2"/>
                </a:solidFill>
              </a:rPr>
              <a:t>the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village</a:t>
            </a:r>
            <a:r>
              <a:rPr lang="es-ES" altLang="es-ES" sz="3600" dirty="0">
                <a:solidFill>
                  <a:schemeClr val="tx2"/>
                </a:solidFill>
              </a:rPr>
              <a:t> of </a:t>
            </a:r>
            <a:r>
              <a:rPr lang="es-ES" altLang="es-ES" sz="3600" dirty="0" err="1">
                <a:solidFill>
                  <a:schemeClr val="tx2"/>
                </a:solidFill>
              </a:rPr>
              <a:t>Ranquine</a:t>
            </a:r>
            <a:r>
              <a:rPr lang="es-ES" altLang="es-ES" sz="3600" dirty="0">
                <a:solidFill>
                  <a:schemeClr val="tx2"/>
                </a:solidFill>
              </a:rPr>
              <a:t>, </a:t>
            </a:r>
            <a:r>
              <a:rPr lang="es-ES" altLang="es-ES" sz="3600" dirty="0" err="1">
                <a:solidFill>
                  <a:schemeClr val="tx2"/>
                </a:solidFill>
              </a:rPr>
              <a:t>near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Dax</a:t>
            </a:r>
            <a:r>
              <a:rPr lang="es-ES" altLang="es-ES" sz="3600" dirty="0">
                <a:solidFill>
                  <a:schemeClr val="tx2"/>
                </a:solidFill>
              </a:rPr>
              <a:t> (</a:t>
            </a:r>
            <a:r>
              <a:rPr lang="es-ES" altLang="es-ES" sz="3600" dirty="0" err="1">
                <a:solidFill>
                  <a:schemeClr val="tx2"/>
                </a:solidFill>
              </a:rPr>
              <a:t>the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south-eastern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part</a:t>
            </a:r>
            <a:r>
              <a:rPr lang="es-ES" altLang="es-ES" sz="3600" dirty="0">
                <a:solidFill>
                  <a:schemeClr val="tx2"/>
                </a:solidFill>
              </a:rPr>
              <a:t> of France) … he </a:t>
            </a:r>
            <a:r>
              <a:rPr lang="es-ES" altLang="es-ES" sz="3600" dirty="0" err="1">
                <a:solidFill>
                  <a:schemeClr val="tx2"/>
                </a:solidFill>
              </a:rPr>
              <a:t>was</a:t>
            </a:r>
            <a:r>
              <a:rPr lang="es-ES" altLang="es-ES" sz="3600" dirty="0">
                <a:solidFill>
                  <a:schemeClr val="tx2"/>
                </a:solidFill>
              </a:rPr>
              <a:t> </a:t>
            </a:r>
            <a:r>
              <a:rPr lang="es-ES" altLang="es-ES" sz="3600" dirty="0" err="1">
                <a:solidFill>
                  <a:schemeClr val="tx2"/>
                </a:solidFill>
              </a:rPr>
              <a:t>the</a:t>
            </a:r>
            <a:r>
              <a:rPr lang="es-ES" altLang="es-ES" sz="3600" dirty="0">
                <a:solidFill>
                  <a:schemeClr val="tx2"/>
                </a:solidFill>
              </a:rPr>
              <a:t> 3rd </a:t>
            </a:r>
            <a:r>
              <a:rPr lang="es-ES" altLang="es-ES" sz="3600" dirty="0" err="1">
                <a:solidFill>
                  <a:schemeClr val="tx2"/>
                </a:solidFill>
              </a:rPr>
              <a:t>oldest</a:t>
            </a:r>
            <a:r>
              <a:rPr lang="es-ES" altLang="es-ES" sz="3600" dirty="0">
                <a:solidFill>
                  <a:schemeClr val="tx2"/>
                </a:solidFill>
              </a:rPr>
              <a:t> of 6 </a:t>
            </a:r>
            <a:r>
              <a:rPr lang="es-ES" altLang="es-ES" sz="3600" dirty="0" err="1">
                <a:solidFill>
                  <a:schemeClr val="tx2"/>
                </a:solidFill>
              </a:rPr>
              <a:t>children</a:t>
            </a:r>
            <a:r>
              <a:rPr lang="es-ES" altLang="es-ES" sz="3600" dirty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s-ES" altLang="es-ES" sz="3600" dirty="0">
              <a:solidFill>
                <a:schemeClr val="tx2"/>
              </a:solidFill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1"/>
      <p:bldP spid="33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rbol 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64502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500563" y="188913"/>
            <a:ext cx="4643437" cy="6480175"/>
          </a:xfrm>
          <a:prstGeom prst="verticalScroll">
            <a:avLst>
              <a:gd name="adj" fmla="val 13356"/>
            </a:avLst>
          </a:prstGeom>
          <a:gradFill rotWithShape="1">
            <a:gsLst>
              <a:gs pos="0">
                <a:srgbClr val="663300"/>
              </a:gs>
              <a:gs pos="100000">
                <a:srgbClr val="FFCC66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219700" y="836613"/>
            <a:ext cx="3097213" cy="489364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FFCC66"/>
              </a:gs>
              <a:gs pos="100000">
                <a:srgbClr val="996633"/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dirty="0" err="1">
                <a:latin typeface="Arial Black" pitchFamily="34" charset="0"/>
              </a:rPr>
              <a:t>Today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Vincent’s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birthplace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is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known</a:t>
            </a:r>
            <a:r>
              <a:rPr lang="es-ES" altLang="es-ES" dirty="0">
                <a:latin typeface="Arial Black" pitchFamily="34" charset="0"/>
              </a:rPr>
              <a:t> as </a:t>
            </a:r>
            <a:r>
              <a:rPr lang="es-ES" altLang="es-ES" dirty="0" err="1">
                <a:latin typeface="Arial Black" pitchFamily="34" charset="0"/>
              </a:rPr>
              <a:t>the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Berceau</a:t>
            </a:r>
            <a:r>
              <a:rPr lang="es-ES" altLang="es-ES" dirty="0">
                <a:latin typeface="Arial Black" pitchFamily="34" charset="0"/>
              </a:rPr>
              <a:t> of St. </a:t>
            </a:r>
            <a:r>
              <a:rPr lang="es-ES" altLang="es-ES" dirty="0" err="1">
                <a:latin typeface="Arial Black" pitchFamily="34" charset="0"/>
              </a:rPr>
              <a:t>Vincent</a:t>
            </a:r>
            <a:r>
              <a:rPr lang="es-ES" altLang="es-ES" dirty="0">
                <a:latin typeface="Arial Black" pitchFamily="34" charset="0"/>
              </a:rPr>
              <a:t> de Paul.  </a:t>
            </a:r>
            <a:r>
              <a:rPr lang="es-ES" altLang="es-ES" dirty="0" err="1">
                <a:latin typeface="Arial Black" pitchFamily="34" charset="0"/>
              </a:rPr>
              <a:t>There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one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will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find</a:t>
            </a:r>
            <a:r>
              <a:rPr lang="es-ES" altLang="es-ES" dirty="0">
                <a:latin typeface="Arial Black" pitchFamily="34" charset="0"/>
              </a:rPr>
              <a:t> a </a:t>
            </a:r>
            <a:r>
              <a:rPr lang="es-ES" altLang="es-ES" dirty="0" err="1">
                <a:latin typeface="Arial Black" pitchFamily="34" charset="0"/>
              </a:rPr>
              <a:t>modest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dwelling</a:t>
            </a:r>
            <a:r>
              <a:rPr lang="es-ES" altLang="es-ES" dirty="0">
                <a:latin typeface="Arial Black" pitchFamily="34" charset="0"/>
              </a:rPr>
              <a:t> of </a:t>
            </a:r>
            <a:r>
              <a:rPr lang="es-ES" altLang="es-ES" dirty="0" err="1">
                <a:latin typeface="Arial Black" pitchFamily="34" charset="0"/>
              </a:rPr>
              <a:t>brick</a:t>
            </a:r>
            <a:r>
              <a:rPr lang="es-ES" altLang="es-ES" dirty="0">
                <a:latin typeface="Arial Black" pitchFamily="34" charset="0"/>
              </a:rPr>
              <a:t> and </a:t>
            </a:r>
            <a:r>
              <a:rPr lang="es-ES" altLang="es-ES" dirty="0" err="1">
                <a:latin typeface="Arial Black" pitchFamily="34" charset="0"/>
              </a:rPr>
              <a:t>wood</a:t>
            </a:r>
            <a:r>
              <a:rPr lang="es-ES" altLang="es-ES" dirty="0">
                <a:latin typeface="Arial Black" pitchFamily="34" charset="0"/>
              </a:rPr>
              <a:t>, similar to </a:t>
            </a:r>
            <a:r>
              <a:rPr lang="es-ES" altLang="es-ES" dirty="0" err="1">
                <a:latin typeface="Arial Black" pitchFamily="34" charset="0"/>
              </a:rPr>
              <a:t>the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house</a:t>
            </a:r>
            <a:r>
              <a:rPr lang="es-ES" altLang="es-ES" dirty="0">
                <a:latin typeface="Arial Black" pitchFamily="34" charset="0"/>
              </a:rPr>
              <a:t> in </a:t>
            </a:r>
            <a:r>
              <a:rPr lang="es-ES" altLang="es-ES" dirty="0" err="1">
                <a:latin typeface="Arial Black" pitchFamily="34" charset="0"/>
              </a:rPr>
              <a:t>which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Vincent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was</a:t>
            </a:r>
            <a:r>
              <a:rPr lang="es-ES" altLang="es-ES" dirty="0">
                <a:latin typeface="Arial Black" pitchFamily="34" charset="0"/>
              </a:rPr>
              <a:t> </a:t>
            </a:r>
            <a:r>
              <a:rPr lang="es-ES" altLang="es-ES" dirty="0" err="1">
                <a:latin typeface="Arial Black" pitchFamily="34" charset="0"/>
              </a:rPr>
              <a:t>born</a:t>
            </a:r>
            <a:r>
              <a:rPr lang="es-ES" altLang="es-ES" dirty="0">
                <a:latin typeface="Arial Black" pitchFamily="34" charset="0"/>
              </a:rPr>
              <a:t>.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3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vicente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5118100"/>
            <a:ext cx="9144000" cy="1754326"/>
          </a:xfrm>
          <a:prstGeom prst="rect">
            <a:avLst/>
          </a:prstGeom>
          <a:gradFill rotWithShape="1">
            <a:gsLst>
              <a:gs pos="0">
                <a:srgbClr val="6699FF">
                  <a:alpha val="53000"/>
                </a:srgbClr>
              </a:gs>
              <a:gs pos="50000">
                <a:srgbClr val="FFFFFF">
                  <a:alpha val="47000"/>
                </a:srgbClr>
              </a:gs>
              <a:gs pos="100000">
                <a:srgbClr val="6699FF">
                  <a:alpha val="53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 err="1">
                <a:solidFill>
                  <a:srgbClr val="000066"/>
                </a:solidFill>
              </a:rPr>
              <a:t>The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economic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situation</a:t>
            </a:r>
            <a:r>
              <a:rPr lang="es-ES" altLang="es-ES" sz="3600" dirty="0">
                <a:solidFill>
                  <a:srgbClr val="000066"/>
                </a:solidFill>
              </a:rPr>
              <a:t> of </a:t>
            </a:r>
            <a:r>
              <a:rPr lang="es-ES" altLang="es-ES" sz="3600" dirty="0" err="1">
                <a:solidFill>
                  <a:srgbClr val="000066"/>
                </a:solidFill>
              </a:rPr>
              <a:t>his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family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meant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that</a:t>
            </a:r>
            <a:r>
              <a:rPr lang="es-ES" altLang="es-ES" sz="3600" dirty="0">
                <a:solidFill>
                  <a:srgbClr val="000066"/>
                </a:solidFill>
              </a:rPr>
              <a:t> he </a:t>
            </a:r>
            <a:r>
              <a:rPr lang="es-ES" altLang="es-ES" sz="3600" dirty="0" err="1">
                <a:solidFill>
                  <a:srgbClr val="000066"/>
                </a:solidFill>
              </a:rPr>
              <a:t>had</a:t>
            </a:r>
            <a:r>
              <a:rPr lang="es-ES" altLang="es-ES" sz="3600" dirty="0">
                <a:solidFill>
                  <a:srgbClr val="000066"/>
                </a:solidFill>
              </a:rPr>
              <a:t> to </a:t>
            </a:r>
            <a:r>
              <a:rPr lang="es-ES" altLang="es-ES" sz="3600" dirty="0" err="1">
                <a:solidFill>
                  <a:srgbClr val="000066"/>
                </a:solidFill>
              </a:rPr>
              <a:t>work</a:t>
            </a:r>
            <a:r>
              <a:rPr lang="es-ES" altLang="es-ES" sz="3600" dirty="0">
                <a:solidFill>
                  <a:srgbClr val="000066"/>
                </a:solidFill>
              </a:rPr>
              <a:t> at a </a:t>
            </a:r>
            <a:r>
              <a:rPr lang="es-ES" altLang="es-ES" sz="3600" dirty="0" err="1">
                <a:solidFill>
                  <a:srgbClr val="000066"/>
                </a:solidFill>
              </a:rPr>
              <a:t>very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early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age</a:t>
            </a:r>
            <a:r>
              <a:rPr lang="es-ES" altLang="es-ES" sz="3600" dirty="0">
                <a:solidFill>
                  <a:srgbClr val="000066"/>
                </a:solidFill>
              </a:rPr>
              <a:t>, </a:t>
            </a:r>
            <a:r>
              <a:rPr lang="es-ES" altLang="es-ES" sz="3600" dirty="0" err="1">
                <a:solidFill>
                  <a:srgbClr val="000066"/>
                </a:solidFill>
              </a:rPr>
              <a:t>caring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for</a:t>
            </a:r>
            <a:r>
              <a:rPr lang="es-ES" altLang="es-ES" sz="3600" dirty="0">
                <a:solidFill>
                  <a:srgbClr val="000066"/>
                </a:solidFill>
              </a:rPr>
              <a:t> </a:t>
            </a:r>
            <a:r>
              <a:rPr lang="es-ES" altLang="es-ES" sz="3600" dirty="0" err="1">
                <a:solidFill>
                  <a:srgbClr val="000066"/>
                </a:solidFill>
              </a:rPr>
              <a:t>sheep</a:t>
            </a:r>
            <a:r>
              <a:rPr lang="es-ES" altLang="es-ES" sz="3600" dirty="0">
                <a:solidFill>
                  <a:srgbClr val="000066"/>
                </a:solidFill>
              </a:rPr>
              <a:t> and </a:t>
            </a:r>
            <a:r>
              <a:rPr lang="es-ES" altLang="es-ES" sz="3600" dirty="0" err="1">
                <a:solidFill>
                  <a:srgbClr val="000066"/>
                </a:solidFill>
              </a:rPr>
              <a:t>pigs</a:t>
            </a:r>
            <a:r>
              <a:rPr lang="es-ES" altLang="es-ES" sz="3600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2" animBg="1"/>
      <p:bldP spid="37895" grpId="0" animBg="1"/>
      <p:bldP spid="378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n el camp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40386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 descr="vicente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038600" cy="2941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9750" y="476250"/>
            <a:ext cx="3887788" cy="138499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dirty="0">
                <a:latin typeface="Arial Black" pitchFamily="34" charset="0"/>
              </a:rPr>
              <a:t>At </a:t>
            </a:r>
            <a:r>
              <a:rPr lang="es-ES" altLang="es-ES" sz="2800" dirty="0" err="1">
                <a:latin typeface="Arial Black" pitchFamily="34" charset="0"/>
              </a:rPr>
              <a:t>an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early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age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Vincent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revealed</a:t>
            </a:r>
            <a:r>
              <a:rPr lang="es-ES" altLang="es-ES" sz="2800" dirty="0">
                <a:latin typeface="Arial Black" pitchFamily="34" charset="0"/>
              </a:rPr>
              <a:t> a mental </a:t>
            </a:r>
            <a:r>
              <a:rPr lang="es-ES" altLang="es-ES" sz="2800" dirty="0" err="1">
                <a:latin typeface="Arial Black" pitchFamily="34" charset="0"/>
              </a:rPr>
              <a:t>alertness</a:t>
            </a:r>
            <a:endParaRPr lang="es-ES" altLang="es-ES" sz="2800" dirty="0">
              <a:latin typeface="Arial Black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356100" y="3357563"/>
            <a:ext cx="4392613" cy="224676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dirty="0" err="1">
                <a:latin typeface="Arial Black" pitchFamily="34" charset="0"/>
              </a:rPr>
              <a:t>His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father</a:t>
            </a:r>
            <a:r>
              <a:rPr lang="es-ES" altLang="es-ES" sz="2800" dirty="0">
                <a:latin typeface="Arial Black" pitchFamily="34" charset="0"/>
              </a:rPr>
              <a:t>, Jean de Paul, </a:t>
            </a:r>
            <a:r>
              <a:rPr lang="es-ES" altLang="es-ES" sz="2800" dirty="0" err="1">
                <a:latin typeface="Arial Black" pitchFamily="34" charset="0"/>
              </a:rPr>
              <a:t>was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convinced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that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his</a:t>
            </a:r>
            <a:r>
              <a:rPr lang="es-ES" altLang="es-ES" sz="2800" dirty="0">
                <a:latin typeface="Arial Black" pitchFamily="34" charset="0"/>
              </a:rPr>
              <a:t> son </a:t>
            </a:r>
            <a:r>
              <a:rPr lang="es-ES" altLang="es-ES" sz="2800" dirty="0" err="1">
                <a:latin typeface="Arial Black" pitchFamily="34" charset="0"/>
              </a:rPr>
              <a:t>should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study</a:t>
            </a:r>
            <a:r>
              <a:rPr lang="es-ES" altLang="es-ES" sz="2800" dirty="0">
                <a:latin typeface="Arial Black" pitchFamily="34" charset="0"/>
              </a:rPr>
              <a:t> and </a:t>
            </a:r>
            <a:r>
              <a:rPr lang="es-ES" altLang="es-ES" sz="2800" dirty="0" err="1">
                <a:latin typeface="Arial Black" pitchFamily="34" charset="0"/>
              </a:rPr>
              <a:t>develop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his</a:t>
            </a:r>
            <a:r>
              <a:rPr lang="es-ES" altLang="es-ES" sz="2800" dirty="0">
                <a:latin typeface="Arial Black" pitchFamily="34" charset="0"/>
              </a:rPr>
              <a:t> </a:t>
            </a:r>
            <a:r>
              <a:rPr lang="es-ES" altLang="es-ES" sz="2800" dirty="0" err="1">
                <a:latin typeface="Arial Black" pitchFamily="34" charset="0"/>
              </a:rPr>
              <a:t>intelligence</a:t>
            </a:r>
            <a:r>
              <a:rPr lang="es-ES" altLang="es-ES" sz="2800" dirty="0">
                <a:latin typeface="Arial Black" pitchFamily="34" charset="0"/>
              </a:rPr>
              <a:t>.</a:t>
            </a:r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  <p:bldP spid="39947" grpId="0" animBg="1"/>
      <p:bldP spid="399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aprendiend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765175"/>
            <a:ext cx="2819400" cy="3970318"/>
          </a:xfrm>
          <a:prstGeom prst="rect">
            <a:avLst/>
          </a:prstGeom>
          <a:gradFill rotWithShape="1">
            <a:gsLst>
              <a:gs pos="0">
                <a:srgbClr val="FFFFFF">
                  <a:alpha val="44000"/>
                </a:srgbClr>
              </a:gs>
              <a:gs pos="100000">
                <a:srgbClr val="6699FF">
                  <a:alpha val="37000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At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the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age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of 14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Vincent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was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sent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to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the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Franciscan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school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in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Dax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,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some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5kms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from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his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es-ES" altLang="es-ES" sz="2800" dirty="0" err="1">
                <a:solidFill>
                  <a:srgbClr val="000066"/>
                </a:solidFill>
                <a:latin typeface="Arial Black" pitchFamily="34" charset="0"/>
              </a:rPr>
              <a:t>house</a:t>
            </a:r>
            <a:r>
              <a:rPr lang="es-ES" altLang="es-ES" sz="2800" dirty="0">
                <a:solidFill>
                  <a:srgbClr val="000066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vicente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79512" y="4707336"/>
            <a:ext cx="2880320" cy="193899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enthusiastic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he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ashamed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humble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r>
              <a:rPr lang="es-ES" altLang="es-E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-28507" y="188640"/>
            <a:ext cx="9433048" cy="83099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>
                <a:solidFill>
                  <a:srgbClr val="000066"/>
                </a:solidFill>
              </a:rPr>
              <a:t>“I </a:t>
            </a:r>
            <a:r>
              <a:rPr lang="es-ES" altLang="es-ES" b="1" dirty="0" err="1">
                <a:solidFill>
                  <a:srgbClr val="000066"/>
                </a:solidFill>
              </a:rPr>
              <a:t>was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ashamed</a:t>
            </a:r>
            <a:r>
              <a:rPr lang="es-ES" altLang="es-ES" b="1" dirty="0">
                <a:solidFill>
                  <a:srgbClr val="000066"/>
                </a:solidFill>
              </a:rPr>
              <a:t> to be </a:t>
            </a:r>
            <a:r>
              <a:rPr lang="es-ES" altLang="es-ES" b="1" dirty="0" err="1">
                <a:solidFill>
                  <a:srgbClr val="000066"/>
                </a:solidFill>
              </a:rPr>
              <a:t>seen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with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my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father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because</a:t>
            </a:r>
            <a:r>
              <a:rPr lang="es-ES" altLang="es-ES" b="1" dirty="0">
                <a:solidFill>
                  <a:srgbClr val="000066"/>
                </a:solidFill>
              </a:rPr>
              <a:t> he </a:t>
            </a:r>
            <a:r>
              <a:rPr lang="es-ES" altLang="es-ES" b="1" dirty="0" err="1">
                <a:solidFill>
                  <a:srgbClr val="000066"/>
                </a:solidFill>
              </a:rPr>
              <a:t>was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shabbily</a:t>
            </a:r>
            <a:r>
              <a:rPr lang="es-ES" altLang="es-ES" b="1" dirty="0">
                <a:solidFill>
                  <a:srgbClr val="000066"/>
                </a:solidFill>
              </a:rPr>
              <a:t> </a:t>
            </a:r>
            <a:r>
              <a:rPr lang="es-ES" altLang="es-ES" b="1" dirty="0" err="1">
                <a:solidFill>
                  <a:srgbClr val="000066"/>
                </a:solidFill>
              </a:rPr>
              <a:t>dressed</a:t>
            </a:r>
            <a:r>
              <a:rPr lang="es-ES" altLang="es-ES" b="1" dirty="0">
                <a:solidFill>
                  <a:srgbClr val="000066"/>
                </a:solidFill>
              </a:rPr>
              <a:t> and a </a:t>
            </a:r>
            <a:r>
              <a:rPr lang="es-ES" altLang="es-ES" b="1" dirty="0" err="1">
                <a:solidFill>
                  <a:srgbClr val="000066"/>
                </a:solidFill>
              </a:rPr>
              <a:t>little</a:t>
            </a:r>
            <a:r>
              <a:rPr lang="es-ES" altLang="es-ES" b="1" dirty="0">
                <a:solidFill>
                  <a:srgbClr val="000066"/>
                </a:solidFill>
              </a:rPr>
              <a:t> lame.”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21530152" flipV="1">
            <a:off x="1258888" y="59293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6" grpId="1" animBg="1"/>
      <p:bldP spid="43017" grpId="0" animBg="1"/>
      <p:bldP spid="430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61" y="1268413"/>
            <a:ext cx="7803552" cy="48785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46001"/>
                </a:schemeClr>
              </a:gs>
              <a:gs pos="100000">
                <a:srgbClr val="66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theology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Toulouse (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Zaragoza.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5993715"/>
            <a:ext cx="9144000" cy="646331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folHlink">
                  <a:alpha val="39000"/>
                </a:schemeClr>
              </a:gs>
              <a:gs pos="100000">
                <a:srgbClr val="6699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ordained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1600 at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20 and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sought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position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</a:t>
            </a:r>
            <a:r>
              <a:rPr lang="es-ES" alt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1597)</a:t>
            </a: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  <p:bldP spid="45064" grpId="0" animBg="1"/>
      <p:bldP spid="4506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038600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 descr="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4500562" cy="2997200"/>
          </a:xfr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3141663"/>
            <a:ext cx="3851275" cy="156966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/>
              <a:t>In 1606 (26 </a:t>
            </a:r>
            <a:r>
              <a:rPr lang="es-ES" altLang="es-ES" b="1" dirty="0" err="1"/>
              <a:t>years</a:t>
            </a:r>
            <a:r>
              <a:rPr lang="es-ES" altLang="es-ES" b="1" dirty="0"/>
              <a:t> </a:t>
            </a:r>
            <a:r>
              <a:rPr lang="es-ES" altLang="es-ES" b="1" dirty="0" err="1"/>
              <a:t>old</a:t>
            </a:r>
            <a:r>
              <a:rPr lang="es-ES" altLang="es-ES" b="1" dirty="0"/>
              <a:t>) he </a:t>
            </a:r>
            <a:r>
              <a:rPr lang="es-ES" altLang="es-ES" b="1" dirty="0" err="1"/>
              <a:t>embarked</a:t>
            </a:r>
            <a:r>
              <a:rPr lang="es-ES" altLang="es-ES" b="1" dirty="0"/>
              <a:t> in </a:t>
            </a:r>
            <a:r>
              <a:rPr lang="es-ES" altLang="es-ES" b="1" dirty="0" err="1"/>
              <a:t>Marseilles</a:t>
            </a:r>
            <a:r>
              <a:rPr lang="es-ES" altLang="es-ES" b="1" dirty="0"/>
              <a:t> </a:t>
            </a:r>
            <a:r>
              <a:rPr lang="es-ES" altLang="es-ES" b="1" dirty="0" err="1"/>
              <a:t>with</a:t>
            </a:r>
            <a:r>
              <a:rPr lang="es-ES" altLang="es-ES" b="1" dirty="0"/>
              <a:t> </a:t>
            </a:r>
            <a:r>
              <a:rPr lang="es-ES" altLang="es-ES" b="1" dirty="0" err="1"/>
              <a:t>the</a:t>
            </a:r>
            <a:r>
              <a:rPr lang="es-ES" altLang="es-ES" b="1" dirty="0"/>
              <a:t> </a:t>
            </a:r>
            <a:r>
              <a:rPr lang="es-ES" altLang="es-ES" b="1" dirty="0" err="1"/>
              <a:t>intention</a:t>
            </a:r>
            <a:r>
              <a:rPr lang="es-ES" altLang="es-ES" b="1" dirty="0"/>
              <a:t> of </a:t>
            </a:r>
            <a:r>
              <a:rPr lang="es-ES" altLang="es-ES" b="1" dirty="0" err="1"/>
              <a:t>going</a:t>
            </a:r>
            <a:r>
              <a:rPr lang="es-ES" altLang="es-ES" b="1" dirty="0"/>
              <a:t> to Narbona.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038600" y="3284538"/>
            <a:ext cx="5105400" cy="40011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2000" b="1" dirty="0" err="1"/>
              <a:t>The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ship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was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captured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by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the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Turks</a:t>
            </a:r>
            <a:r>
              <a:rPr lang="es-ES" altLang="es-ES" sz="2000" b="1" dirty="0"/>
              <a:t> …</a:t>
            </a:r>
          </a:p>
        </p:txBody>
      </p:sp>
      <p:pic>
        <p:nvPicPr>
          <p:cNvPr id="47119" name="Picture 15" descr="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3008312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0" y="5670550"/>
            <a:ext cx="9144000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000" b="1" dirty="0"/>
              <a:t>He </a:t>
            </a:r>
            <a:r>
              <a:rPr lang="es-ES" altLang="es-ES" sz="2000" b="1" dirty="0" err="1"/>
              <a:t>was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sold</a:t>
            </a:r>
            <a:r>
              <a:rPr lang="es-ES" altLang="es-ES" sz="2000" b="1" dirty="0"/>
              <a:t> as a </a:t>
            </a:r>
            <a:r>
              <a:rPr lang="es-ES" altLang="es-ES" sz="2000" b="1" dirty="0" err="1"/>
              <a:t>slave</a:t>
            </a:r>
            <a:r>
              <a:rPr lang="es-ES" altLang="es-ES" sz="2000" b="1" dirty="0"/>
              <a:t> in </a:t>
            </a:r>
            <a:r>
              <a:rPr lang="es-ES" altLang="es-ES" sz="2000" b="1" dirty="0" err="1"/>
              <a:t>Tunis</a:t>
            </a:r>
            <a:r>
              <a:rPr lang="es-ES" altLang="es-ES" sz="2000" b="1" dirty="0"/>
              <a:t>, </a:t>
            </a:r>
            <a:r>
              <a:rPr lang="es-ES" altLang="es-ES" sz="2000" b="1" dirty="0" err="1"/>
              <a:t>served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various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families</a:t>
            </a:r>
            <a:r>
              <a:rPr lang="es-ES" altLang="es-ES" sz="2000" b="1" dirty="0"/>
              <a:t> and in 1602 (28 </a:t>
            </a:r>
            <a:r>
              <a:rPr lang="es-ES" altLang="es-ES" sz="2000" b="1" dirty="0" err="1"/>
              <a:t>years</a:t>
            </a:r>
            <a:r>
              <a:rPr lang="es-ES" altLang="es-ES" sz="2000" b="1" dirty="0"/>
              <a:t> </a:t>
            </a:r>
            <a:r>
              <a:rPr lang="es-ES" altLang="es-ES" sz="2000" b="1" dirty="0" err="1"/>
              <a:t>old</a:t>
            </a:r>
            <a:r>
              <a:rPr lang="es-ES" altLang="es-ES" sz="2000" b="1" dirty="0"/>
              <a:t>), he </a:t>
            </a:r>
            <a:r>
              <a:rPr lang="es-ES" altLang="es-ES" sz="2000" b="1" dirty="0" err="1"/>
              <a:t>escaped</a:t>
            </a:r>
            <a:r>
              <a:rPr lang="es-ES" altLang="es-ES" sz="2000" b="1" dirty="0"/>
              <a:t> and </a:t>
            </a:r>
            <a:r>
              <a:rPr lang="es-ES" altLang="es-ES" sz="2000" b="1" dirty="0" err="1"/>
              <a:t>returned</a:t>
            </a:r>
            <a:r>
              <a:rPr lang="es-ES" altLang="es-ES" sz="2000" b="1" dirty="0"/>
              <a:t> to Paris, France.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39750" y="188913"/>
            <a:ext cx="8070850" cy="579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b="1" dirty="0" err="1"/>
              <a:t>Between</a:t>
            </a:r>
            <a:r>
              <a:rPr lang="es-ES" altLang="es-ES" sz="3200" b="1" dirty="0"/>
              <a:t> 1605 - 1608 </a:t>
            </a:r>
            <a:r>
              <a:rPr lang="es-ES" altLang="es-ES" sz="3200" b="1" dirty="0" err="1"/>
              <a:t>it</a:t>
            </a:r>
            <a:r>
              <a:rPr lang="es-ES" altLang="es-ES" sz="3200" b="1" dirty="0"/>
              <a:t> </a:t>
            </a:r>
            <a:r>
              <a:rPr lang="es-ES" altLang="es-ES" sz="3200" b="1" dirty="0" err="1"/>
              <a:t>is</a:t>
            </a:r>
            <a:r>
              <a:rPr lang="es-ES" altLang="es-ES" sz="3200" b="1" dirty="0"/>
              <a:t> </a:t>
            </a:r>
            <a:r>
              <a:rPr lang="es-ES" altLang="es-ES" sz="3200" b="1" dirty="0" err="1"/>
              <a:t>said</a:t>
            </a:r>
            <a:r>
              <a:rPr lang="es-ES" altLang="es-ES" sz="3200" b="1" dirty="0"/>
              <a:t> </a:t>
            </a:r>
            <a:r>
              <a:rPr lang="es-ES" altLang="es-ES" sz="3200" b="1" dirty="0" err="1"/>
              <a:t>that</a:t>
            </a:r>
            <a:r>
              <a:rPr lang="es-ES" altLang="es-ES" sz="3200" b="1" dirty="0"/>
              <a:t>  …………..</a:t>
            </a:r>
          </a:p>
        </p:txBody>
      </p:sp>
      <p:sp>
        <p:nvSpPr>
          <p:cNvPr id="47123" name="AutoShape 19"/>
          <p:cNvSpPr>
            <a:spLocks noChangeArrowheads="1"/>
          </p:cNvSpPr>
          <p:nvPr/>
        </p:nvSpPr>
        <p:spPr bwMode="auto">
          <a:xfrm rot="21530152" flipV="1">
            <a:off x="1042988" y="5713413"/>
            <a:ext cx="7366000" cy="358775"/>
          </a:xfrm>
          <a:prstGeom prst="wave">
            <a:avLst>
              <a:gd name="adj1" fmla="val 20644"/>
              <a:gd name="adj2" fmla="val -1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 advClick="0" advTm="15000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3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3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  <p:bldP spid="47121" grpId="0" animBg="1"/>
      <p:bldP spid="47122" grpId="0" animBg="1"/>
      <p:bldP spid="47123" grpId="0" animBg="1"/>
      <p:bldP spid="47123" grpId="1" animBg="1"/>
    </p:bldLst>
  </p:timing>
</p:sld>
</file>

<file path=ppt/theme/theme1.xml><?xml version="1.0" encoding="utf-8"?>
<a:theme xmlns:a="http://schemas.openxmlformats.org/drawingml/2006/main" name="Mezclas">
  <a:themeElements>
    <a:clrScheme name="Mezcla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zcl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994</TotalTime>
  <Words>599</Words>
  <Application>Microsoft Macintosh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Mezclas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LG</dc:creator>
  <cp:lastModifiedBy>Monica Watson</cp:lastModifiedBy>
  <cp:revision>44</cp:revision>
  <dcterms:created xsi:type="dcterms:W3CDTF">2005-07-16T11:34:35Z</dcterms:created>
  <dcterms:modified xsi:type="dcterms:W3CDTF">2016-10-17T18:02:32Z</dcterms:modified>
</cp:coreProperties>
</file>