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1016" y="-11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8492537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asted-image-enhanced.jpe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20" name="Shape 120"/>
          <p:cNvSpPr>
            <a:spLocks noGrp="1"/>
          </p:cNvSpPr>
          <p:nvPr>
            <p:ph type="title"/>
          </p:nvPr>
        </p:nvSpPr>
        <p:spPr>
          <a:xfrm>
            <a:off x="1594742" y="6578600"/>
            <a:ext cx="10140058" cy="1422400"/>
          </a:xfrm>
          <a:prstGeom prst="rect">
            <a:avLst/>
          </a:prstGeom>
        </p:spPr>
        <p:txBody>
          <a:bodyPr/>
          <a:lstStyle/>
          <a:p>
            <a:pPr lvl="1" indent="0" algn="l" defTabSz="543305">
              <a:defRPr sz="7626">
                <a:latin typeface="Avenir Next Condensed Demi Bold"/>
                <a:ea typeface="Avenir Next Condensed Demi Bold"/>
                <a:cs typeface="Avenir Next Condensed Demi Bold"/>
                <a:sym typeface="Avenir Next Condensed Demi Bold"/>
              </a:defRPr>
            </a:pPr>
            <a:r>
              <a:t>St. Vincent de Paul</a:t>
            </a:r>
          </a:p>
        </p:txBody>
      </p:sp>
      <p:sp>
        <p:nvSpPr>
          <p:cNvPr id="121" name="Shape 121"/>
          <p:cNvSpPr>
            <a:spLocks noGrp="1"/>
          </p:cNvSpPr>
          <p:nvPr>
            <p:ph type="body" sz="quarter" idx="1"/>
          </p:nvPr>
        </p:nvSpPr>
        <p:spPr>
          <a:xfrm>
            <a:off x="1270000" y="7664450"/>
            <a:ext cx="10464800" cy="1130300"/>
          </a:xfrm>
          <a:prstGeom prst="rect">
            <a:avLst/>
          </a:prstGeom>
        </p:spPr>
        <p:txBody>
          <a:bodyPr/>
          <a:lstStyle/>
          <a:p>
            <a:pPr defTabSz="414781">
              <a:defRPr sz="4046">
                <a:solidFill>
                  <a:schemeClr val="accent5">
                    <a:hueOff val="-176146"/>
                    <a:satOff val="3665"/>
                    <a:lumOff val="-13986"/>
                  </a:schemeClr>
                </a:solidFill>
                <a:latin typeface="Alex Brush"/>
                <a:ea typeface="Alex Brush"/>
                <a:cs typeface="Alex Brush"/>
                <a:sym typeface="Alex Brush"/>
              </a:defRPr>
            </a:pPr>
            <a:r>
              <a:rPr>
                <a:latin typeface="Avenir Next Condensed Demi Bold"/>
                <a:ea typeface="Avenir Next Condensed Demi Bold"/>
                <a:cs typeface="Avenir Next Condensed Demi Bold"/>
                <a:sym typeface="Avenir Next Condensed Demi Bold"/>
              </a:rPr>
              <a:t>confronting poverty with</a:t>
            </a:r>
            <a:r>
              <a:t> </a:t>
            </a:r>
            <a:r>
              <a:rPr sz="6461"/>
              <a:t>creative</a:t>
            </a:r>
            <a:r>
              <a:t> </a:t>
            </a:r>
            <a:r>
              <a:rPr>
                <a:latin typeface="Avenir Next Condensed Demi Bold"/>
                <a:ea typeface="Avenir Next Condensed Demi Bold"/>
                <a:cs typeface="Avenir Next Condensed Demi Bold"/>
                <a:sym typeface="Avenir Next Condensed Demi Bold"/>
              </a:rPr>
              <a:t>leadership</a:t>
            </a:r>
          </a:p>
        </p:txBody>
      </p:sp>
      <p:sp>
        <p:nvSpPr>
          <p:cNvPr id="122" name="Shape 122"/>
          <p:cNvSpPr/>
          <p:nvPr/>
        </p:nvSpPr>
        <p:spPr>
          <a:xfrm>
            <a:off x="1270000" y="8790384"/>
            <a:ext cx="10464800" cy="6139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1pPr defTabSz="297941">
              <a:defRPr sz="2907">
                <a:solidFill>
                  <a:schemeClr val="accent5">
                    <a:hueOff val="-176146"/>
                    <a:satOff val="3665"/>
                    <a:lumOff val="-13986"/>
                  </a:schemeClr>
                </a:solidFill>
                <a:latin typeface="Avenir Next Condensed"/>
                <a:ea typeface="Avenir Next Condensed"/>
                <a:cs typeface="Avenir Next Condensed"/>
                <a:sym typeface="Avenir Next Condensed"/>
              </a:defRPr>
            </a:lvl1pPr>
          </a:lstStyle>
          <a:p>
            <a:r>
              <a:t>from the article “Vincent de Paul and ‘creative love’” by various authors</a:t>
            </a:r>
          </a:p>
        </p:txBody>
      </p:sp>
      <p:sp>
        <p:nvSpPr>
          <p:cNvPr id="123" name="Shape 123"/>
          <p:cNvSpPr/>
          <p:nvPr/>
        </p:nvSpPr>
        <p:spPr>
          <a:xfrm>
            <a:off x="9270898" y="6197599"/>
            <a:ext cx="208300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i="1">
                <a:solidFill>
                  <a:srgbClr val="DCDEE0"/>
                </a:solidFill>
              </a:defRPr>
            </a:lvl1pPr>
          </a:lstStyle>
          <a:p>
            <a:r>
              <a:t>Colombia, Medellin</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pasted-image.tiff"/>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58" name="Shape 158"/>
          <p:cNvSpPr>
            <a:spLocks noGrp="1"/>
          </p:cNvSpPr>
          <p:nvPr>
            <p:ph type="title"/>
          </p:nvPr>
        </p:nvSpPr>
        <p:spPr>
          <a:prstGeom prst="rect">
            <a:avLst/>
          </a:prstGeom>
        </p:spPr>
        <p:txBody>
          <a:bodyPr/>
          <a:lstStyle>
            <a:lvl1pPr algn="l">
              <a:lnSpc>
                <a:spcPct val="80000"/>
              </a:lnSpc>
              <a:defRPr>
                <a:solidFill>
                  <a:schemeClr val="accent5">
                    <a:hueOff val="-176146"/>
                    <a:satOff val="3665"/>
                    <a:lumOff val="-13986"/>
                  </a:schemeClr>
                </a:solidFill>
                <a:latin typeface="Avenir Next Condensed Demi Bold"/>
                <a:ea typeface="Avenir Next Condensed Demi Bold"/>
                <a:cs typeface="Avenir Next Condensed Demi Bold"/>
                <a:sym typeface="Avenir Next Condensed Demi Bold"/>
              </a:defRPr>
            </a:lvl1pPr>
          </a:lstStyle>
          <a:p>
            <a:pPr>
              <a:defRPr>
                <a:latin typeface="Avenir Next Condensed"/>
                <a:ea typeface="Avenir Next Condensed"/>
                <a:cs typeface="Avenir Next Condensed"/>
                <a:sym typeface="Avenir Next Condensed"/>
              </a:defRPr>
            </a:pPr>
            <a:r>
              <a:rPr>
                <a:latin typeface="Avenir Next Condensed Demi Bold"/>
                <a:ea typeface="Avenir Next Condensed Demi Bold"/>
                <a:cs typeface="Avenir Next Condensed Demi Bold"/>
                <a:sym typeface="Avenir Next Condensed Demi Bold"/>
              </a:rPr>
              <a:t>Examples</a:t>
            </a:r>
          </a:p>
        </p:txBody>
      </p:sp>
      <p:sp>
        <p:nvSpPr>
          <p:cNvPr id="159" name="Shape 159"/>
          <p:cNvSpPr>
            <a:spLocks noGrp="1"/>
          </p:cNvSpPr>
          <p:nvPr>
            <p:ph type="body" sz="half" idx="1"/>
          </p:nvPr>
        </p:nvSpPr>
        <p:spPr>
          <a:prstGeom prst="rect">
            <a:avLst/>
          </a:prstGeom>
        </p:spPr>
        <p:txBody>
          <a:bodyPr/>
          <a:lstStyle/>
          <a:p>
            <a:pPr marL="0" indent="0">
              <a:buSzTx/>
              <a:buFont typeface="Zapf Dingbats"/>
              <a:buNone/>
              <a:defRPr>
                <a:latin typeface="Avenir Next"/>
                <a:ea typeface="Avenir Next"/>
                <a:cs typeface="Avenir Next"/>
                <a:sym typeface="Avenir Next"/>
              </a:defRPr>
            </a:pPr>
            <a:r>
              <a:t>We see Vincent’s tenacity in his decision with regard to the mission in </a:t>
            </a:r>
            <a:r>
              <a:rPr>
                <a:latin typeface="Avenir Next Demi Bold"/>
                <a:ea typeface="Avenir Next Demi Bold"/>
                <a:cs typeface="Avenir Next Demi Bold"/>
                <a:sym typeface="Avenir Next Demi Bold"/>
              </a:rPr>
              <a:t>Poland</a:t>
            </a:r>
            <a:r>
              <a:t> and the many sacrifices that this mission involved. He stated that the loss of Father Lambert aux Couteaux was like cutting off his own arm (CCD:III:169).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pasted-image.tiff"/>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62" name="Shape 162"/>
          <p:cNvSpPr>
            <a:spLocks noGrp="1"/>
          </p:cNvSpPr>
          <p:nvPr>
            <p:ph type="title"/>
          </p:nvPr>
        </p:nvSpPr>
        <p:spPr>
          <a:prstGeom prst="rect">
            <a:avLst/>
          </a:prstGeom>
        </p:spPr>
        <p:txBody>
          <a:bodyPr/>
          <a:lstStyle>
            <a:lvl1pPr algn="l">
              <a:lnSpc>
                <a:spcPct val="80000"/>
              </a:lnSpc>
              <a:defRPr>
                <a:solidFill>
                  <a:schemeClr val="accent5">
                    <a:hueOff val="-176146"/>
                    <a:satOff val="3665"/>
                    <a:lumOff val="-13986"/>
                  </a:schemeClr>
                </a:solidFill>
                <a:latin typeface="Avenir Next Condensed Demi Bold"/>
                <a:ea typeface="Avenir Next Condensed Demi Bold"/>
                <a:cs typeface="Avenir Next Condensed Demi Bold"/>
                <a:sym typeface="Avenir Next Condensed Demi Bold"/>
              </a:defRPr>
            </a:lvl1pPr>
          </a:lstStyle>
          <a:p>
            <a:pPr>
              <a:defRPr>
                <a:latin typeface="Avenir Next Condensed"/>
                <a:ea typeface="Avenir Next Condensed"/>
                <a:cs typeface="Avenir Next Condensed"/>
                <a:sym typeface="Avenir Next Condensed"/>
              </a:defRPr>
            </a:pPr>
            <a:r>
              <a:rPr>
                <a:latin typeface="Avenir Next Condensed Demi Bold"/>
                <a:ea typeface="Avenir Next Condensed Demi Bold"/>
                <a:cs typeface="Avenir Next Condensed Demi Bold"/>
                <a:sym typeface="Avenir Next Condensed Demi Bold"/>
              </a:rPr>
              <a:t>Examples</a:t>
            </a:r>
          </a:p>
        </p:txBody>
      </p:sp>
      <p:sp>
        <p:nvSpPr>
          <p:cNvPr id="163" name="Shape 163"/>
          <p:cNvSpPr>
            <a:spLocks noGrp="1"/>
          </p:cNvSpPr>
          <p:nvPr>
            <p:ph type="body" sz="half" idx="1"/>
          </p:nvPr>
        </p:nvSpPr>
        <p:spPr>
          <a:prstGeom prst="rect">
            <a:avLst/>
          </a:prstGeom>
        </p:spPr>
        <p:txBody>
          <a:bodyPr/>
          <a:lstStyle/>
          <a:p>
            <a:pPr marL="0" indent="0">
              <a:buSzTx/>
              <a:buFont typeface="Zapf Dingbats"/>
              <a:buNone/>
              <a:defRPr>
                <a:latin typeface="Avenir Next"/>
                <a:ea typeface="Avenir Next"/>
                <a:cs typeface="Avenir Next"/>
                <a:sym typeface="Avenir Next"/>
              </a:defRPr>
            </a:pPr>
            <a:r>
              <a:t>Who could describe the incredible openness that was revealed as the confreres left France to begin a new mission in </a:t>
            </a:r>
            <a:r>
              <a:rPr>
                <a:latin typeface="Avenir Next Demi Bold"/>
                <a:ea typeface="Avenir Next Demi Bold"/>
                <a:cs typeface="Avenir Next Demi Bold"/>
                <a:sym typeface="Avenir Next Demi Bold"/>
              </a:rPr>
              <a:t>Madagascar</a:t>
            </a:r>
            <a:r>
              <a:t> … and then Vincent had to listen to the disastrous news that was communicated to him?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pasted-image.tiff"/>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66" name="Shape 166"/>
          <p:cNvSpPr>
            <a:spLocks noGrp="1"/>
          </p:cNvSpPr>
          <p:nvPr>
            <p:ph type="title"/>
          </p:nvPr>
        </p:nvSpPr>
        <p:spPr>
          <a:prstGeom prst="rect">
            <a:avLst/>
          </a:prstGeom>
        </p:spPr>
        <p:txBody>
          <a:bodyPr/>
          <a:lstStyle>
            <a:lvl1pPr algn="l">
              <a:lnSpc>
                <a:spcPct val="80000"/>
              </a:lnSpc>
              <a:defRPr>
                <a:solidFill>
                  <a:schemeClr val="accent5">
                    <a:hueOff val="-176146"/>
                    <a:satOff val="3665"/>
                    <a:lumOff val="-13986"/>
                  </a:schemeClr>
                </a:solidFill>
                <a:latin typeface="Avenir Next Condensed Demi Bold"/>
                <a:ea typeface="Avenir Next Condensed Demi Bold"/>
                <a:cs typeface="Avenir Next Condensed Demi Bold"/>
                <a:sym typeface="Avenir Next Condensed Demi Bold"/>
              </a:defRPr>
            </a:lvl1pPr>
          </a:lstStyle>
          <a:p>
            <a:pPr>
              <a:defRPr>
                <a:latin typeface="Avenir Next Condensed"/>
                <a:ea typeface="Avenir Next Condensed"/>
                <a:cs typeface="Avenir Next Condensed"/>
                <a:sym typeface="Avenir Next Condensed"/>
              </a:defRPr>
            </a:pPr>
            <a:r>
              <a:rPr>
                <a:latin typeface="Avenir Next Condensed Demi Bold"/>
                <a:ea typeface="Avenir Next Condensed Demi Bold"/>
                <a:cs typeface="Avenir Next Condensed Demi Bold"/>
                <a:sym typeface="Avenir Next Condensed Demi Bold"/>
              </a:rPr>
              <a:t>Examples</a:t>
            </a:r>
          </a:p>
        </p:txBody>
      </p:sp>
      <p:sp>
        <p:nvSpPr>
          <p:cNvPr id="167" name="Shape 167"/>
          <p:cNvSpPr>
            <a:spLocks noGrp="1"/>
          </p:cNvSpPr>
          <p:nvPr>
            <p:ph type="body" sz="half" idx="1"/>
          </p:nvPr>
        </p:nvSpPr>
        <p:spPr>
          <a:prstGeom prst="rect">
            <a:avLst/>
          </a:prstGeom>
        </p:spPr>
        <p:txBody>
          <a:bodyPr/>
          <a:lstStyle>
            <a:lvl1pPr marL="0" indent="0">
              <a:buSzTx/>
              <a:buFont typeface="Zapf Dingbats"/>
              <a:buNone/>
              <a:defRPr>
                <a:latin typeface="Avenir Next"/>
                <a:ea typeface="Avenir Next"/>
                <a:cs typeface="Avenir Next"/>
                <a:sym typeface="Avenir Next"/>
              </a:defRPr>
            </a:lvl1pPr>
          </a:lstStyle>
          <a:p>
            <a:r>
              <a:t>Who could describe the anxiety that Vincent had to experience as he witnessed the bad weather and crop failure that threatened those living in poverty with famine and death? … the poor, he said, are my worry and my sorrow (Abelly III:117).</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pasted-image.tiff"/>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70" name="Shape 170"/>
          <p:cNvSpPr>
            <a:spLocks noGrp="1"/>
          </p:cNvSpPr>
          <p:nvPr>
            <p:ph type="title"/>
          </p:nvPr>
        </p:nvSpPr>
        <p:spPr>
          <a:prstGeom prst="rect">
            <a:avLst/>
          </a:prstGeom>
        </p:spPr>
        <p:txBody>
          <a:bodyPr/>
          <a:lstStyle>
            <a:lvl1pPr algn="l">
              <a:lnSpc>
                <a:spcPct val="80000"/>
              </a:lnSpc>
              <a:defRPr>
                <a:solidFill>
                  <a:schemeClr val="accent5">
                    <a:hueOff val="-176146"/>
                    <a:satOff val="3665"/>
                    <a:lumOff val="-13986"/>
                  </a:schemeClr>
                </a:solidFill>
                <a:latin typeface="Avenir Next Condensed Demi Bold"/>
                <a:ea typeface="Avenir Next Condensed Demi Bold"/>
                <a:cs typeface="Avenir Next Condensed Demi Bold"/>
                <a:sym typeface="Avenir Next Condensed Demi Bold"/>
              </a:defRPr>
            </a:lvl1pPr>
          </a:lstStyle>
          <a:p>
            <a:pPr>
              <a:defRPr>
                <a:latin typeface="Avenir Next Condensed"/>
                <a:ea typeface="Avenir Next Condensed"/>
                <a:cs typeface="Avenir Next Condensed"/>
                <a:sym typeface="Avenir Next Condensed"/>
              </a:defRPr>
            </a:pPr>
            <a:r>
              <a:rPr>
                <a:latin typeface="Avenir Next Condensed Demi Bold"/>
                <a:ea typeface="Avenir Next Condensed Demi Bold"/>
                <a:cs typeface="Avenir Next Condensed Demi Bold"/>
                <a:sym typeface="Avenir Next Condensed Demi Bold"/>
              </a:rPr>
              <a:t>Tools for effective leadership</a:t>
            </a:r>
          </a:p>
        </p:txBody>
      </p:sp>
      <p:sp>
        <p:nvSpPr>
          <p:cNvPr id="171" name="Shape 171"/>
          <p:cNvSpPr>
            <a:spLocks noGrp="1"/>
          </p:cNvSpPr>
          <p:nvPr>
            <p:ph type="body" sz="half" idx="1"/>
          </p:nvPr>
        </p:nvSpPr>
        <p:spPr>
          <a:prstGeom prst="rect">
            <a:avLst/>
          </a:prstGeom>
        </p:spPr>
        <p:txBody>
          <a:bodyPr/>
          <a:lstStyle/>
          <a:p>
            <a:pPr marL="0" indent="0" defTabSz="560831">
              <a:spcBef>
                <a:spcPts val="3000"/>
              </a:spcBef>
              <a:buSzTx/>
              <a:buFont typeface="Zapf Dingbats"/>
              <a:buNone/>
              <a:defRPr sz="2688">
                <a:latin typeface="Avenir Next"/>
                <a:ea typeface="Avenir Next"/>
                <a:cs typeface="Avenir Next"/>
                <a:sym typeface="Avenir Next"/>
              </a:defRPr>
            </a:pPr>
            <a:r>
              <a:t>The solutions that Vincent had opted for required determination and an unwavering spirit. Those who had been delegated to accomplish these various bold tasks relied on Vincent’s support and encouragement. They followed his instructions and informed him about their progress. Through the exchange of letters </a:t>
            </a:r>
            <a:r>
              <a:rPr>
                <a:latin typeface="Avenir Next Demi Bold"/>
                <a:ea typeface="Avenir Next Demi Bold"/>
                <a:cs typeface="Avenir Next Demi Bold"/>
                <a:sym typeface="Avenir Next Demi Bold"/>
              </a:rPr>
              <a:t>Vincent was present</a:t>
            </a:r>
            <a:r>
              <a:t> to these various individuals … he suffered and grieved with them.</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asted-image.tiff"/>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74" name="Shape 174"/>
          <p:cNvSpPr>
            <a:spLocks noGrp="1"/>
          </p:cNvSpPr>
          <p:nvPr>
            <p:ph type="title"/>
          </p:nvPr>
        </p:nvSpPr>
        <p:spPr>
          <a:prstGeom prst="rect">
            <a:avLst/>
          </a:prstGeom>
        </p:spPr>
        <p:txBody>
          <a:bodyPr/>
          <a:lstStyle>
            <a:lvl1pPr algn="l">
              <a:lnSpc>
                <a:spcPct val="80000"/>
              </a:lnSpc>
              <a:defRPr>
                <a:solidFill>
                  <a:schemeClr val="accent5">
                    <a:hueOff val="-176146"/>
                    <a:satOff val="3665"/>
                    <a:lumOff val="-13986"/>
                  </a:schemeClr>
                </a:solidFill>
                <a:latin typeface="Avenir Next Condensed Demi Bold"/>
                <a:ea typeface="Avenir Next Condensed Demi Bold"/>
                <a:cs typeface="Avenir Next Condensed Demi Bold"/>
                <a:sym typeface="Avenir Next Condensed Demi Bold"/>
              </a:defRPr>
            </a:lvl1pPr>
          </a:lstStyle>
          <a:p>
            <a:pPr>
              <a:defRPr>
                <a:latin typeface="Avenir Next Condensed"/>
                <a:ea typeface="Avenir Next Condensed"/>
                <a:cs typeface="Avenir Next Condensed"/>
                <a:sym typeface="Avenir Next Condensed"/>
              </a:defRPr>
            </a:pPr>
            <a:r>
              <a:rPr>
                <a:latin typeface="Avenir Next Condensed Demi Bold"/>
                <a:ea typeface="Avenir Next Condensed Demi Bold"/>
                <a:cs typeface="Avenir Next Condensed Demi Bold"/>
                <a:sym typeface="Avenir Next Condensed Demi Bold"/>
              </a:rPr>
              <a:t>What to take away from this</a:t>
            </a:r>
          </a:p>
        </p:txBody>
      </p:sp>
      <p:sp>
        <p:nvSpPr>
          <p:cNvPr id="175" name="Shape 175"/>
          <p:cNvSpPr>
            <a:spLocks noGrp="1"/>
          </p:cNvSpPr>
          <p:nvPr>
            <p:ph type="body" sz="half" idx="1"/>
          </p:nvPr>
        </p:nvSpPr>
        <p:spPr>
          <a:prstGeom prst="rect">
            <a:avLst/>
          </a:prstGeom>
        </p:spPr>
        <p:txBody>
          <a:bodyPr/>
          <a:lstStyle>
            <a:lvl1pPr marL="0" indent="0" defTabSz="519937">
              <a:spcBef>
                <a:spcPts val="2800"/>
              </a:spcBef>
              <a:buSzTx/>
              <a:buFont typeface="Zapf Dingbats"/>
              <a:buNone/>
              <a:defRPr sz="2492">
                <a:latin typeface="Avenir Next"/>
                <a:ea typeface="Avenir Next"/>
                <a:cs typeface="Avenir Next"/>
                <a:sym typeface="Avenir Next"/>
              </a:defRPr>
            </a:lvl1pPr>
          </a:lstStyle>
          <a:p>
            <a:r>
              <a:t>We are members of a post-conciliar church that must confront new problems and new forms of poverty. Like Vincent, we must sharpen our powers of observation in order to discover these new forms of misery and their causes, and to minister together with those who are involved in finding solutions to this misery. At the same time we must also be attentive to the signs that Providence will reveal to us and when such a sign is given we must be ready to act with determination.</a:t>
            </a:r>
          </a:p>
        </p:txBody>
      </p:sp>
      <p:sp>
        <p:nvSpPr>
          <p:cNvPr id="176" name="Shape 176"/>
          <p:cNvSpPr/>
          <p:nvPr/>
        </p:nvSpPr>
        <p:spPr>
          <a:xfrm>
            <a:off x="6672529" y="8959849"/>
            <a:ext cx="5425542"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i="1"/>
            </a:lvl1pPr>
          </a:lstStyle>
          <a:p>
            <a:r>
              <a:t>Germany, Freiburg-im-Breisgau, Vincent and poor children</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pasted-image.tiff"/>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79" name="Shape 179"/>
          <p:cNvSpPr>
            <a:spLocks noGrp="1"/>
          </p:cNvSpPr>
          <p:nvPr>
            <p:ph type="title"/>
          </p:nvPr>
        </p:nvSpPr>
        <p:spPr>
          <a:prstGeom prst="rect">
            <a:avLst/>
          </a:prstGeom>
        </p:spPr>
        <p:txBody>
          <a:bodyPr/>
          <a:lstStyle>
            <a:lvl1pPr algn="l">
              <a:lnSpc>
                <a:spcPct val="80000"/>
              </a:lnSpc>
              <a:defRPr>
                <a:solidFill>
                  <a:schemeClr val="accent5">
                    <a:hueOff val="-176146"/>
                    <a:satOff val="3665"/>
                    <a:lumOff val="-13986"/>
                  </a:schemeClr>
                </a:solidFill>
                <a:latin typeface="Avenir Next Condensed Demi Bold"/>
                <a:ea typeface="Avenir Next Condensed Demi Bold"/>
                <a:cs typeface="Avenir Next Condensed Demi Bold"/>
                <a:sym typeface="Avenir Next Condensed Demi Bold"/>
              </a:defRPr>
            </a:lvl1pPr>
          </a:lstStyle>
          <a:p>
            <a:pPr>
              <a:defRPr>
                <a:latin typeface="Avenir Next Condensed"/>
                <a:ea typeface="Avenir Next Condensed"/>
                <a:cs typeface="Avenir Next Condensed"/>
                <a:sym typeface="Avenir Next Condensed"/>
              </a:defRPr>
            </a:pPr>
            <a:r>
              <a:rPr>
                <a:latin typeface="Avenir Next Condensed Demi Bold"/>
                <a:ea typeface="Avenir Next Condensed Demi Bold"/>
                <a:cs typeface="Avenir Next Condensed Demi Bold"/>
                <a:sym typeface="Avenir Next Condensed Demi Bold"/>
              </a:rPr>
              <a:t>What to take away from this</a:t>
            </a:r>
          </a:p>
        </p:txBody>
      </p:sp>
      <p:sp>
        <p:nvSpPr>
          <p:cNvPr id="180" name="Shape 180"/>
          <p:cNvSpPr>
            <a:spLocks noGrp="1"/>
          </p:cNvSpPr>
          <p:nvPr>
            <p:ph type="body" sz="half" idx="1"/>
          </p:nvPr>
        </p:nvSpPr>
        <p:spPr>
          <a:prstGeom prst="rect">
            <a:avLst/>
          </a:prstGeom>
        </p:spPr>
        <p:txBody>
          <a:bodyPr/>
          <a:lstStyle>
            <a:lvl1pPr marL="0" indent="0">
              <a:buSzTx/>
              <a:buFont typeface="Zapf Dingbats"/>
              <a:buNone/>
              <a:defRPr>
                <a:latin typeface="Avenir Next"/>
                <a:ea typeface="Avenir Next"/>
                <a:cs typeface="Avenir Next"/>
                <a:sym typeface="Avenir Next"/>
              </a:defRPr>
            </a:lvl1pPr>
          </a:lstStyle>
          <a:p>
            <a:r>
              <a:t>We will be able to respond to these present day problems if we reflect on the profound heritage that Vincent de Paul has entrusted to us and if we place ourselves in the same spiritual dynamic as Jesus as we proclaim Good News to the poor.</a:t>
            </a:r>
          </a:p>
        </p:txBody>
      </p:sp>
      <p:sp>
        <p:nvSpPr>
          <p:cNvPr id="181" name="Shape 181"/>
          <p:cNvSpPr/>
          <p:nvPr/>
        </p:nvSpPr>
        <p:spPr>
          <a:xfrm>
            <a:off x="6682619" y="8928099"/>
            <a:ext cx="5405362" cy="35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700" i="1"/>
            </a:lvl1pPr>
          </a:lstStyle>
          <a:p>
            <a:r>
              <a:t>Mural in Our Lady of Fatima parish in Contagem, Brazil</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pasted-image.tiff"/>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84" name="Shape 184"/>
          <p:cNvSpPr>
            <a:spLocks noGrp="1"/>
          </p:cNvSpPr>
          <p:nvPr>
            <p:ph type="title"/>
          </p:nvPr>
        </p:nvSpPr>
        <p:spPr>
          <a:prstGeom prst="rect">
            <a:avLst/>
          </a:prstGeom>
        </p:spPr>
        <p:txBody>
          <a:bodyPr/>
          <a:lstStyle>
            <a:lvl1pPr algn="l" defTabSz="479044">
              <a:lnSpc>
                <a:spcPct val="80000"/>
              </a:lnSpc>
              <a:defRPr sz="6560">
                <a:solidFill>
                  <a:schemeClr val="accent5">
                    <a:hueOff val="-176146"/>
                    <a:satOff val="3665"/>
                    <a:lumOff val="-13986"/>
                  </a:schemeClr>
                </a:solidFill>
                <a:latin typeface="Avenir Next Condensed Demi Bold"/>
                <a:ea typeface="Avenir Next Condensed Demi Bold"/>
                <a:cs typeface="Avenir Next Condensed Demi Bold"/>
                <a:sym typeface="Avenir Next Condensed Demi Bold"/>
              </a:defRPr>
            </a:lvl1pPr>
          </a:lstStyle>
          <a:p>
            <a:pPr>
              <a:defRPr>
                <a:latin typeface="Avenir Next Condensed"/>
                <a:ea typeface="Avenir Next Condensed"/>
                <a:cs typeface="Avenir Next Condensed"/>
                <a:sym typeface="Avenir Next Condensed"/>
              </a:defRPr>
            </a:pPr>
            <a:r>
              <a:rPr>
                <a:latin typeface="Avenir Next Condensed Demi Bold"/>
                <a:ea typeface="Avenir Next Condensed Demi Bold"/>
                <a:cs typeface="Avenir Next Condensed Demi Bold"/>
                <a:sym typeface="Avenir Next Condensed Demi Bold"/>
              </a:rPr>
              <a:t>Questions for reflection &amp; dialogue</a:t>
            </a:r>
          </a:p>
        </p:txBody>
      </p:sp>
      <p:sp>
        <p:nvSpPr>
          <p:cNvPr id="185" name="Shape 185"/>
          <p:cNvSpPr>
            <a:spLocks noGrp="1"/>
          </p:cNvSpPr>
          <p:nvPr>
            <p:ph type="body" sz="half" idx="1"/>
          </p:nvPr>
        </p:nvSpPr>
        <p:spPr>
          <a:prstGeom prst="rect">
            <a:avLst/>
          </a:prstGeom>
        </p:spPr>
        <p:txBody>
          <a:bodyPr/>
          <a:lstStyle/>
          <a:p>
            <a:pPr marL="404988" indent="-404988" defTabSz="479044">
              <a:spcBef>
                <a:spcPts val="2600"/>
              </a:spcBef>
              <a:buSzPct val="100000"/>
              <a:buAutoNum type="arabicPeriod"/>
              <a:defRPr sz="2296">
                <a:latin typeface="Avenir Next"/>
                <a:ea typeface="Avenir Next"/>
                <a:cs typeface="Avenir Next"/>
                <a:sym typeface="Avenir Next"/>
              </a:defRPr>
            </a:pPr>
            <a:r>
              <a:t>Instead of becoming immobilized (I can’t do anything more), are there other ways “to be present” to people, other ways “to serve”?</a:t>
            </a:r>
          </a:p>
          <a:p>
            <a:pPr marL="404988" indent="-404988" defTabSz="479044">
              <a:spcBef>
                <a:spcPts val="2600"/>
              </a:spcBef>
              <a:buSzPct val="100000"/>
              <a:buAutoNum type="arabicPeriod"/>
              <a:defRPr sz="2296">
                <a:latin typeface="Avenir Next"/>
                <a:ea typeface="Avenir Next"/>
                <a:cs typeface="Avenir Next"/>
                <a:sym typeface="Avenir Next"/>
              </a:defRPr>
            </a:pPr>
            <a:r>
              <a:t>As we analyze the causes of the new forms of poverty, how can we be creative as we confront these various situations?</a:t>
            </a:r>
          </a:p>
          <a:p>
            <a:pPr marL="404988" indent="-404988" defTabSz="479044">
              <a:spcBef>
                <a:spcPts val="2600"/>
              </a:spcBef>
              <a:buSzPct val="100000"/>
              <a:buAutoNum type="arabicPeriod"/>
              <a:defRPr sz="2296">
                <a:latin typeface="Avenir Next"/>
                <a:ea typeface="Avenir Next"/>
                <a:cs typeface="Avenir Next"/>
                <a:sym typeface="Avenir Next"/>
              </a:defRPr>
            </a:pPr>
            <a:r>
              <a:t>Christians know that the Spirit is at work in the heart of humankind. Do we have the courage to reflect on and to examine our behavior, and see the inconsistencies in our activity?</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a:xfrm>
            <a:off x="952500" y="444500"/>
            <a:ext cx="11099800" cy="1612900"/>
          </a:xfrm>
          <a:prstGeom prst="rect">
            <a:avLst/>
          </a:prstGeom>
        </p:spPr>
        <p:txBody>
          <a:bodyPr/>
          <a:lstStyle>
            <a:lvl1pPr algn="l" defTabSz="572516">
              <a:lnSpc>
                <a:spcPct val="80000"/>
              </a:lnSpc>
              <a:defRPr sz="7840">
                <a:solidFill>
                  <a:schemeClr val="accent5">
                    <a:hueOff val="-176146"/>
                    <a:satOff val="3665"/>
                    <a:lumOff val="-13986"/>
                  </a:schemeClr>
                </a:solidFill>
                <a:latin typeface="Avenir Next Condensed Demi Bold"/>
                <a:ea typeface="Avenir Next Condensed Demi Bold"/>
                <a:cs typeface="Avenir Next Condensed Demi Bold"/>
                <a:sym typeface="Avenir Next Condensed Demi Bold"/>
              </a:defRPr>
            </a:lvl1pPr>
          </a:lstStyle>
          <a:p>
            <a:pPr>
              <a:defRPr>
                <a:latin typeface="Avenir Next Condensed"/>
                <a:ea typeface="Avenir Next Condensed"/>
                <a:cs typeface="Avenir Next Condensed"/>
                <a:sym typeface="Avenir Next Condensed"/>
              </a:defRPr>
            </a:pPr>
            <a:r>
              <a:rPr>
                <a:latin typeface="Avenir Next Condensed Demi Bold"/>
                <a:ea typeface="Avenir Next Condensed Demi Bold"/>
                <a:cs typeface="Avenir Next Condensed Demi Bold"/>
                <a:sym typeface="Avenir Next Condensed Demi Bold"/>
              </a:rPr>
              <a:t>Words from this presentation</a:t>
            </a:r>
          </a:p>
        </p:txBody>
      </p:sp>
      <p:sp>
        <p:nvSpPr>
          <p:cNvPr id="188" name="Shape 188"/>
          <p:cNvSpPr/>
          <p:nvPr/>
        </p:nvSpPr>
        <p:spPr>
          <a:xfrm>
            <a:off x="562356" y="2060574"/>
            <a:ext cx="1132028"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200"/>
              </a:spcBef>
              <a:buFont typeface="Zapf Dingbats"/>
              <a:defRPr sz="2800">
                <a:latin typeface="Avenir Next Demi Bold"/>
                <a:ea typeface="Avenir Next Demi Bold"/>
                <a:cs typeface="Avenir Next Demi Bold"/>
                <a:sym typeface="Avenir Next Demi Bold"/>
              </a:defRPr>
            </a:lvl1pPr>
          </a:lstStyle>
          <a:p>
            <a:pPr>
              <a:defRPr>
                <a:latin typeface="Avenir Next"/>
                <a:ea typeface="Avenir Next"/>
                <a:cs typeface="Avenir Next"/>
                <a:sym typeface="Avenir Next"/>
              </a:defRPr>
            </a:pPr>
            <a:r>
              <a:rPr>
                <a:latin typeface="Avenir Next Demi Bold"/>
                <a:ea typeface="Avenir Next Demi Bold"/>
                <a:cs typeface="Avenir Next Demi Bold"/>
                <a:sym typeface="Avenir Next Demi Bold"/>
              </a:rPr>
              <a:t>notice</a:t>
            </a:r>
          </a:p>
        </p:txBody>
      </p:sp>
      <p:sp>
        <p:nvSpPr>
          <p:cNvPr id="189" name="Shape 189"/>
          <p:cNvSpPr/>
          <p:nvPr/>
        </p:nvSpPr>
        <p:spPr>
          <a:xfrm>
            <a:off x="1098296" y="2562224"/>
            <a:ext cx="1775537"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200"/>
              </a:spcBef>
              <a:buFont typeface="Zapf Dingbats"/>
              <a:defRPr sz="3900">
                <a:latin typeface="Avenir Next Demi Bold"/>
                <a:ea typeface="Avenir Next Demi Bold"/>
                <a:cs typeface="Avenir Next Demi Bold"/>
                <a:sym typeface="Avenir Next Demi Bold"/>
              </a:defRPr>
            </a:lvl1pPr>
          </a:lstStyle>
          <a:p>
            <a:pPr>
              <a:defRPr>
                <a:latin typeface="Avenir Next"/>
                <a:ea typeface="Avenir Next"/>
                <a:cs typeface="Avenir Next"/>
                <a:sym typeface="Avenir Next"/>
              </a:defRPr>
            </a:pPr>
            <a:r>
              <a:rPr>
                <a:latin typeface="Avenir Next Demi Bold"/>
                <a:ea typeface="Avenir Next Demi Bold"/>
                <a:cs typeface="Avenir Next Demi Bold"/>
                <a:sym typeface="Avenir Next Demi Bold"/>
              </a:rPr>
              <a:t>discern</a:t>
            </a:r>
          </a:p>
        </p:txBody>
      </p:sp>
      <p:sp>
        <p:nvSpPr>
          <p:cNvPr id="190" name="Shape 190"/>
          <p:cNvSpPr/>
          <p:nvPr/>
        </p:nvSpPr>
        <p:spPr>
          <a:xfrm>
            <a:off x="1818030" y="3209925"/>
            <a:ext cx="3438678" cy="67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3200"/>
              </a:spcBef>
              <a:buFont typeface="Zapf Dingbats"/>
              <a:defRPr sz="2800">
                <a:latin typeface="Avenir Next"/>
                <a:ea typeface="Avenir Next"/>
                <a:cs typeface="Avenir Next"/>
                <a:sym typeface="Avenir Next"/>
              </a:defRPr>
            </a:pPr>
            <a:r>
              <a:rPr sz="3300">
                <a:latin typeface="Avenir Next Demi Bold"/>
                <a:ea typeface="Avenir Next Demi Bold"/>
                <a:cs typeface="Avenir Next Demi Bold"/>
                <a:sym typeface="Avenir Next Demi Bold"/>
              </a:rPr>
              <a:t>develop</a:t>
            </a:r>
            <a:r>
              <a:rPr>
                <a:latin typeface="Avenir Next Demi Bold"/>
                <a:ea typeface="Avenir Next Demi Bold"/>
                <a:cs typeface="Avenir Next Demi Bold"/>
                <a:sym typeface="Avenir Next Demi Bold"/>
              </a:rPr>
              <a:t>, over time</a:t>
            </a:r>
          </a:p>
        </p:txBody>
      </p:sp>
      <p:sp>
        <p:nvSpPr>
          <p:cNvPr id="191" name="Shape 191"/>
          <p:cNvSpPr/>
          <p:nvPr/>
        </p:nvSpPr>
        <p:spPr>
          <a:xfrm>
            <a:off x="3379241" y="4352924"/>
            <a:ext cx="1857262"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200"/>
              </a:spcBef>
              <a:buFont typeface="Zapf Dingbats"/>
              <a:defRPr sz="3900">
                <a:latin typeface="Avenir Next Demi Bold"/>
                <a:ea typeface="Avenir Next Demi Bold"/>
                <a:cs typeface="Avenir Next Demi Bold"/>
                <a:sym typeface="Avenir Next Demi Bold"/>
              </a:defRPr>
            </a:lvl1pPr>
          </a:lstStyle>
          <a:p>
            <a:r>
              <a:t>analyze</a:t>
            </a:r>
          </a:p>
        </p:txBody>
      </p:sp>
      <p:sp>
        <p:nvSpPr>
          <p:cNvPr id="192" name="Shape 192"/>
          <p:cNvSpPr/>
          <p:nvPr/>
        </p:nvSpPr>
        <p:spPr>
          <a:xfrm>
            <a:off x="2694330" y="3851274"/>
            <a:ext cx="2596744"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200"/>
              </a:spcBef>
              <a:buFont typeface="Zapf Dingbats"/>
              <a:defRPr sz="2800">
                <a:latin typeface="Avenir Next Demi Bold"/>
                <a:ea typeface="Avenir Next Demi Bold"/>
                <a:cs typeface="Avenir Next Demi Bold"/>
                <a:sym typeface="Avenir Next Demi Bold"/>
              </a:defRPr>
            </a:lvl1pPr>
          </a:lstStyle>
          <a:p>
            <a:pPr>
              <a:defRPr>
                <a:latin typeface="Avenir Next"/>
                <a:ea typeface="Avenir Next"/>
                <a:cs typeface="Avenir Next"/>
                <a:sym typeface="Avenir Next"/>
              </a:defRPr>
            </a:pPr>
            <a:r>
              <a:rPr>
                <a:latin typeface="Avenir Next Demi Bold"/>
                <a:ea typeface="Avenir Next Demi Bold"/>
                <a:cs typeface="Avenir Next Demi Bold"/>
                <a:sym typeface="Avenir Next Demi Bold"/>
              </a:rPr>
              <a:t>take more time</a:t>
            </a:r>
          </a:p>
        </p:txBody>
      </p:sp>
      <p:sp>
        <p:nvSpPr>
          <p:cNvPr id="193" name="Shape 193"/>
          <p:cNvSpPr/>
          <p:nvPr/>
        </p:nvSpPr>
        <p:spPr>
          <a:xfrm>
            <a:off x="4103141" y="5045074"/>
            <a:ext cx="4003498"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200"/>
              </a:spcBef>
              <a:buFont typeface="Zapf Dingbats"/>
              <a:defRPr sz="2800">
                <a:latin typeface="Avenir Next Demi Bold"/>
                <a:ea typeface="Avenir Next Demi Bold"/>
                <a:cs typeface="Avenir Next Demi Bold"/>
                <a:sym typeface="Avenir Next Demi Bold"/>
              </a:defRPr>
            </a:lvl1pPr>
          </a:lstStyle>
          <a:p>
            <a:r>
              <a:t>encourage others to act</a:t>
            </a:r>
          </a:p>
        </p:txBody>
      </p:sp>
      <p:sp>
        <p:nvSpPr>
          <p:cNvPr id="194" name="Shape 194"/>
          <p:cNvSpPr/>
          <p:nvPr/>
        </p:nvSpPr>
        <p:spPr>
          <a:xfrm>
            <a:off x="4841240" y="5553074"/>
            <a:ext cx="4358285" cy="76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200"/>
              </a:spcBef>
              <a:buFont typeface="Zapf Dingbats"/>
              <a:defRPr sz="3800">
                <a:latin typeface="Avenir Next Demi Bold"/>
                <a:ea typeface="Avenir Next Demi Bold"/>
                <a:cs typeface="Avenir Next Demi Bold"/>
                <a:sym typeface="Avenir Next Demi Bold"/>
              </a:defRPr>
            </a:lvl1pPr>
          </a:lstStyle>
          <a:p>
            <a:r>
              <a:t>decide when to act</a:t>
            </a:r>
          </a:p>
        </p:txBody>
      </p:sp>
      <p:sp>
        <p:nvSpPr>
          <p:cNvPr id="195" name="Shape 195"/>
          <p:cNvSpPr/>
          <p:nvPr/>
        </p:nvSpPr>
        <p:spPr>
          <a:xfrm>
            <a:off x="5476240" y="6188074"/>
            <a:ext cx="6635928"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3200"/>
              </a:spcBef>
              <a:buFont typeface="Zapf Dingbats"/>
              <a:defRPr sz="2800">
                <a:latin typeface="Avenir Next Demi Bold"/>
                <a:ea typeface="Avenir Next Demi Bold"/>
                <a:cs typeface="Avenir Next Demi Bold"/>
                <a:sym typeface="Avenir Next Demi Bold"/>
              </a:defRPr>
            </a:pPr>
            <a:r>
              <a:rPr sz="3400"/>
              <a:t>be attentive</a:t>
            </a:r>
            <a:r>
              <a:t> to signs from Providence</a:t>
            </a:r>
          </a:p>
        </p:txBody>
      </p:sp>
      <p:sp>
        <p:nvSpPr>
          <p:cNvPr id="196" name="Shape 196"/>
          <p:cNvSpPr/>
          <p:nvPr/>
        </p:nvSpPr>
        <p:spPr>
          <a:xfrm>
            <a:off x="5895339" y="6835774"/>
            <a:ext cx="4388258"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200"/>
              </a:spcBef>
              <a:buFont typeface="Zapf Dingbats"/>
              <a:defRPr sz="2800">
                <a:latin typeface="Avenir Next Demi Bold"/>
                <a:ea typeface="Avenir Next Demi Bold"/>
                <a:cs typeface="Avenir Next Demi Bold"/>
                <a:sym typeface="Avenir Next Demi Bold"/>
              </a:defRPr>
            </a:lvl1pPr>
          </a:lstStyle>
          <a:p>
            <a:r>
              <a:t>write it down (make rules)</a:t>
            </a:r>
          </a:p>
        </p:txBody>
      </p:sp>
      <p:sp>
        <p:nvSpPr>
          <p:cNvPr id="197" name="Shape 197"/>
          <p:cNvSpPr/>
          <p:nvPr/>
        </p:nvSpPr>
        <p:spPr>
          <a:xfrm>
            <a:off x="6454139" y="7388225"/>
            <a:ext cx="3120239" cy="67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3200"/>
              </a:spcBef>
              <a:buFont typeface="Zapf Dingbats"/>
              <a:defRPr sz="2800">
                <a:latin typeface="Avenir Next Demi Bold"/>
                <a:ea typeface="Avenir Next Demi Bold"/>
                <a:cs typeface="Avenir Next Demi Bold"/>
                <a:sym typeface="Avenir Next Demi Bold"/>
              </a:defRPr>
            </a:pPr>
            <a:r>
              <a:t>secure </a:t>
            </a:r>
            <a:r>
              <a:rPr sz="3300"/>
              <a:t>resources</a:t>
            </a:r>
          </a:p>
        </p:txBody>
      </p:sp>
      <p:sp>
        <p:nvSpPr>
          <p:cNvPr id="198" name="Shape 198"/>
          <p:cNvSpPr/>
          <p:nvPr/>
        </p:nvSpPr>
        <p:spPr>
          <a:xfrm>
            <a:off x="6987540" y="8029574"/>
            <a:ext cx="2644750"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200"/>
              </a:spcBef>
              <a:buFont typeface="Zapf Dingbats"/>
              <a:defRPr sz="2800">
                <a:latin typeface="Avenir Next Demi Bold"/>
                <a:ea typeface="Avenir Next Demi Bold"/>
                <a:cs typeface="Avenir Next Demi Bold"/>
                <a:sym typeface="Avenir Next Demi Bold"/>
              </a:defRPr>
            </a:lvl1pPr>
          </a:lstStyle>
          <a:p>
            <a:r>
              <a:t>stay committed</a:t>
            </a:r>
          </a:p>
        </p:txBody>
      </p:sp>
      <p:sp>
        <p:nvSpPr>
          <p:cNvPr id="199" name="Shape 199"/>
          <p:cNvSpPr/>
          <p:nvPr/>
        </p:nvSpPr>
        <p:spPr>
          <a:xfrm>
            <a:off x="7495540" y="8391525"/>
            <a:ext cx="4946905" cy="1054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200"/>
              </a:spcBef>
              <a:buFont typeface="Zapf Dingbats"/>
              <a:defRPr sz="6000">
                <a:latin typeface="Alex Brush"/>
                <a:ea typeface="Alex Brush"/>
                <a:cs typeface="Alex Brush"/>
                <a:sym typeface="Alex Brush"/>
              </a:defRPr>
            </a:lvl1pPr>
          </a:lstStyle>
          <a:p>
            <a:r>
              <a:t>“be present” to people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p:cNvSpPr>
          <p:nvPr>
            <p:ph type="title"/>
          </p:nvPr>
        </p:nvSpPr>
        <p:spPr>
          <a:xfrm>
            <a:off x="952500" y="444500"/>
            <a:ext cx="11099800" cy="1435001"/>
          </a:xfrm>
          <a:prstGeom prst="rect">
            <a:avLst/>
          </a:prstGeom>
        </p:spPr>
        <p:txBody>
          <a:bodyPr/>
          <a:lstStyle>
            <a:lvl1pPr algn="l" defTabSz="531622">
              <a:lnSpc>
                <a:spcPct val="80000"/>
              </a:lnSpc>
              <a:defRPr sz="7280">
                <a:solidFill>
                  <a:schemeClr val="accent5">
                    <a:hueOff val="-176146"/>
                    <a:satOff val="3665"/>
                    <a:lumOff val="-13986"/>
                  </a:schemeClr>
                </a:solidFill>
                <a:latin typeface="Avenir Next Condensed Demi Bold"/>
                <a:ea typeface="Avenir Next Condensed Demi Bold"/>
                <a:cs typeface="Avenir Next Condensed Demi Bold"/>
                <a:sym typeface="Avenir Next Condensed Demi Bold"/>
              </a:defRPr>
            </a:lvl1pPr>
          </a:lstStyle>
          <a:p>
            <a:pPr>
              <a:defRPr>
                <a:latin typeface="Avenir Next Condensed"/>
                <a:ea typeface="Avenir Next Condensed"/>
                <a:cs typeface="Avenir Next Condensed"/>
                <a:sym typeface="Avenir Next Condensed"/>
              </a:defRPr>
            </a:pPr>
            <a:r>
              <a:rPr>
                <a:latin typeface="Avenir Next Condensed Demi Bold"/>
                <a:ea typeface="Avenir Next Condensed Demi Bold"/>
                <a:cs typeface="Avenir Next Condensed Demi Bold"/>
                <a:sym typeface="Avenir Next Condensed Demi Bold"/>
              </a:rPr>
              <a:t>Questionnaire for your ministry</a:t>
            </a:r>
          </a:p>
        </p:txBody>
      </p:sp>
      <p:sp>
        <p:nvSpPr>
          <p:cNvPr id="202" name="Shape 202"/>
          <p:cNvSpPr>
            <a:spLocks noGrp="1"/>
          </p:cNvSpPr>
          <p:nvPr>
            <p:ph type="body" sz="half" idx="1"/>
          </p:nvPr>
        </p:nvSpPr>
        <p:spPr>
          <a:xfrm>
            <a:off x="952500" y="1839118"/>
            <a:ext cx="6933903" cy="7050882"/>
          </a:xfrm>
          <a:prstGeom prst="rect">
            <a:avLst/>
          </a:prstGeom>
        </p:spPr>
        <p:txBody>
          <a:bodyPr/>
          <a:lstStyle/>
          <a:p>
            <a:pPr marL="222250" indent="-222250" defTabSz="292100">
              <a:spcBef>
                <a:spcPts val="2100"/>
              </a:spcBef>
              <a:defRPr sz="1800">
                <a:latin typeface="Avenir Next"/>
                <a:ea typeface="Avenir Next"/>
                <a:cs typeface="Avenir Next"/>
                <a:sym typeface="Avenir Next"/>
              </a:defRPr>
            </a:pPr>
            <a:r>
              <a:t>What “situations of misery” have you noticed in your local area? What is causing these situations?</a:t>
            </a:r>
          </a:p>
          <a:p>
            <a:pPr marL="222250" indent="-222250" defTabSz="292100">
              <a:spcBef>
                <a:spcPts val="2100"/>
              </a:spcBef>
              <a:defRPr sz="1800">
                <a:latin typeface="Avenir Next"/>
                <a:ea typeface="Avenir Next"/>
                <a:cs typeface="Avenir Next"/>
                <a:sym typeface="Avenir Next"/>
              </a:defRPr>
            </a:pPr>
            <a:r>
              <a:t>What are some ways to analyze and respond to these evils?</a:t>
            </a:r>
          </a:p>
          <a:p>
            <a:pPr marL="222250" indent="-222250" defTabSz="292100">
              <a:spcBef>
                <a:spcPts val="2100"/>
              </a:spcBef>
              <a:defRPr sz="1800">
                <a:latin typeface="Avenir Next"/>
                <a:ea typeface="Avenir Next"/>
                <a:cs typeface="Avenir Next"/>
                <a:sym typeface="Avenir Next"/>
              </a:defRPr>
            </a:pPr>
            <a:r>
              <a:t>Is the current response (if any) sufficient and suitable for the situation?</a:t>
            </a:r>
          </a:p>
          <a:p>
            <a:pPr marL="222250" indent="-222250" defTabSz="292100">
              <a:spcBef>
                <a:spcPts val="2100"/>
              </a:spcBef>
              <a:defRPr sz="1800">
                <a:latin typeface="Avenir Next"/>
                <a:ea typeface="Avenir Next"/>
                <a:cs typeface="Avenir Next"/>
                <a:sym typeface="Avenir Next"/>
              </a:defRPr>
            </a:pPr>
            <a:r>
              <a:t>Who could change the situation? Are they willing to act? Do they need encouragement to act?</a:t>
            </a:r>
          </a:p>
          <a:p>
            <a:pPr marL="222250" indent="-222250" defTabSz="292100">
              <a:spcBef>
                <a:spcPts val="2100"/>
              </a:spcBef>
              <a:defRPr sz="1800">
                <a:latin typeface="Avenir Next"/>
                <a:ea typeface="Avenir Next"/>
                <a:cs typeface="Avenir Next"/>
                <a:sym typeface="Avenir Next"/>
              </a:defRPr>
            </a:pPr>
            <a:r>
              <a:t>What is God revealing to you through events, people, or other signs?</a:t>
            </a:r>
          </a:p>
          <a:p>
            <a:pPr marL="222250" indent="-222250" defTabSz="292100">
              <a:spcBef>
                <a:spcPts val="2100"/>
              </a:spcBef>
              <a:defRPr sz="1800">
                <a:latin typeface="Avenir Next"/>
                <a:ea typeface="Avenir Next"/>
                <a:cs typeface="Avenir Next"/>
                <a:sym typeface="Avenir Next"/>
              </a:defRPr>
            </a:pPr>
            <a:r>
              <a:t>Have you established rules for your organization/project? Do you follow them?</a:t>
            </a:r>
          </a:p>
          <a:p>
            <a:pPr marL="222250" indent="-222250" defTabSz="292100">
              <a:spcBef>
                <a:spcPts val="2100"/>
              </a:spcBef>
              <a:defRPr sz="1800">
                <a:latin typeface="Avenir Next"/>
                <a:ea typeface="Avenir Next"/>
                <a:cs typeface="Avenir Next"/>
                <a:sym typeface="Avenir Next"/>
              </a:defRPr>
            </a:pPr>
            <a:r>
              <a:t>Do you make time to raise funds and encourage new volunteers/vocations to insure that you can continue to function?</a:t>
            </a:r>
          </a:p>
          <a:p>
            <a:pPr marL="222250" indent="-222250" defTabSz="292100">
              <a:spcBef>
                <a:spcPts val="2100"/>
              </a:spcBef>
              <a:defRPr sz="1800">
                <a:latin typeface="Avenir Next"/>
                <a:ea typeface="Avenir Next"/>
                <a:cs typeface="Avenir Next"/>
                <a:sym typeface="Avenir Next"/>
              </a:defRPr>
            </a:pPr>
            <a:r>
              <a:t>Once you start a project, how do you stay committed to see it through? List some examples.</a:t>
            </a:r>
          </a:p>
        </p:txBody>
      </p:sp>
      <p:sp>
        <p:nvSpPr>
          <p:cNvPr id="204" name="Shape 204"/>
          <p:cNvSpPr/>
          <p:nvPr/>
        </p:nvSpPr>
        <p:spPr>
          <a:xfrm>
            <a:off x="8099932" y="2371084"/>
            <a:ext cx="4046218" cy="5664201"/>
          </a:xfrm>
          <a:prstGeom prst="rect">
            <a:avLst/>
          </a:prstGeom>
          <a:solidFill>
            <a:srgbClr val="D4F2F7"/>
          </a:solidFill>
          <a:ln w="12700">
            <a:miter lim="400000"/>
          </a:ln>
          <a:extLst>
            <a:ext uri="{C572A759-6A51-4108-AA02-DFA0A04FC94B}">
              <ma14:wrappingTextBoxFlag xmlns:ma14="http://schemas.microsoft.com/office/mac/drawingml/2011/main" val="1"/>
            </a:ext>
          </a:extLst>
        </p:spPr>
        <p:txBody>
          <a:bodyPr lIns="215900" tIns="215900" rIns="215900" bIns="215900" anchor="ctr">
            <a:spAutoFit/>
          </a:bodyPr>
          <a:lstStyle/>
          <a:p>
            <a:pPr algn="l">
              <a:spcBef>
                <a:spcPts val="5800"/>
              </a:spcBef>
              <a:defRPr sz="2100">
                <a:latin typeface="Avenir Next Demi Bold"/>
                <a:ea typeface="Avenir Next Demi Bold"/>
                <a:cs typeface="Avenir Next Demi Bold"/>
                <a:sym typeface="Avenir Next Demi Bold"/>
              </a:defRPr>
            </a:pPr>
            <a:r>
              <a:rPr dirty="0"/>
              <a:t>Remember these words describing St. Vincent’s leadership: </a:t>
            </a:r>
          </a:p>
          <a:p>
            <a:pPr algn="l">
              <a:spcBef>
                <a:spcPts val="200"/>
              </a:spcBef>
              <a:defRPr sz="2100">
                <a:latin typeface="Avenir Next Medium"/>
                <a:ea typeface="Avenir Next Medium"/>
                <a:cs typeface="Avenir Next Medium"/>
                <a:sym typeface="Avenir Next Medium"/>
              </a:defRPr>
            </a:pPr>
            <a:r>
              <a:rPr dirty="0"/>
              <a:t>determination   </a:t>
            </a:r>
          </a:p>
          <a:p>
            <a:pPr algn="l">
              <a:spcBef>
                <a:spcPts val="200"/>
              </a:spcBef>
              <a:defRPr sz="2100">
                <a:latin typeface="Avenir Next Medium"/>
                <a:ea typeface="Avenir Next Medium"/>
                <a:cs typeface="Avenir Next Medium"/>
                <a:sym typeface="Avenir Next Medium"/>
              </a:defRPr>
            </a:pPr>
            <a:r>
              <a:rPr dirty="0"/>
              <a:t>unwavering spirit  </a:t>
            </a:r>
          </a:p>
          <a:p>
            <a:pPr algn="l">
              <a:spcBef>
                <a:spcPts val="200"/>
              </a:spcBef>
              <a:defRPr sz="2100">
                <a:latin typeface="Avenir Next Medium"/>
                <a:ea typeface="Avenir Next Medium"/>
                <a:cs typeface="Avenir Next Medium"/>
                <a:sym typeface="Avenir Next Medium"/>
              </a:defRPr>
            </a:pPr>
            <a:r>
              <a:rPr dirty="0"/>
              <a:t>boldness </a:t>
            </a:r>
          </a:p>
          <a:p>
            <a:pPr algn="l">
              <a:spcBef>
                <a:spcPts val="4200"/>
              </a:spcBef>
              <a:defRPr sz="2200">
                <a:latin typeface="Avenir Next Medium"/>
                <a:ea typeface="Avenir Next Medium"/>
                <a:cs typeface="Avenir Next Medium"/>
                <a:sym typeface="Avenir Next Medium"/>
              </a:defRPr>
            </a:pPr>
            <a:r>
              <a:rPr dirty="0"/>
              <a:t>delegate - support - encourage - instruct - enforce rules - communicate - empathize - “be present”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body" idx="14"/>
          </p:nvPr>
        </p:nvSpPr>
        <p:spPr>
          <a:xfrm>
            <a:off x="1270000" y="1880145"/>
            <a:ext cx="10464800" cy="3733801"/>
          </a:xfrm>
          <a:prstGeom prst="rect">
            <a:avLst/>
          </a:prstGeom>
        </p:spPr>
        <p:txBody>
          <a:bodyPr/>
          <a:lstStyle/>
          <a:p>
            <a:pPr algn="l">
              <a:defRPr sz="2200"/>
            </a:pPr>
            <a:r>
              <a:t>From the article </a:t>
            </a:r>
            <a:r>
              <a:rPr i="1"/>
              <a:t>Vincent de Paul and "creative love”</a:t>
            </a:r>
            <a:r>
              <a:t>, </a:t>
            </a:r>
            <a:r>
              <a:rPr i="1"/>
              <a:t>En tiempos de San Vicente de Paúl … y hoy</a:t>
            </a:r>
            <a:r>
              <a:t>, Volume II, Editorial CEME, Santa Marta de Tormes (Salamanca) Spain, 1997, p. 103-113. The above cited work was translated from the French by Martín Abaitua, CM (</a:t>
            </a:r>
            <a:r>
              <a:rPr i="1"/>
              <a:t>Au temps de St. Vincent-de-Paul… et aujourd’hui</a:t>
            </a:r>
            <a:r>
              <a:t>), Animation Vicentienne, 16, Grande rue Saínt-Michel, Toulouse, France. </a:t>
            </a:r>
          </a:p>
          <a:p>
            <a:pPr algn="l">
              <a:defRPr sz="2200"/>
            </a:pPr>
            <a:endParaRPr/>
          </a:p>
          <a:p>
            <a:pPr algn="l">
              <a:defRPr sz="2200"/>
            </a:pPr>
            <a:r>
              <a:t>This work is not attributed to any one author but it is stated in the Introduction that the articles were written by various authors.</a:t>
            </a:r>
          </a:p>
          <a:p>
            <a:pPr algn="l">
              <a:defRPr sz="2200"/>
            </a:pPr>
            <a:endParaRPr/>
          </a:p>
          <a:p>
            <a:pPr algn="l">
              <a:defRPr sz="2200"/>
            </a:pPr>
            <a:endParaRPr/>
          </a:p>
          <a:p>
            <a:pPr algn="l">
              <a:defRPr sz="2200"/>
            </a:pPr>
            <a:r>
              <a:t>Images: Depaul Image Archive</a:t>
            </a:r>
          </a:p>
        </p:txBody>
      </p:sp>
      <p:pic>
        <p:nvPicPr>
          <p:cNvPr id="207" name="dot-famvin-logo.png"/>
          <p:cNvPicPr>
            <a:picLocks noChangeAspect="1"/>
          </p:cNvPicPr>
          <p:nvPr/>
        </p:nvPicPr>
        <p:blipFill>
          <a:blip r:embed="rId2">
            <a:extLst/>
          </a:blip>
          <a:stretch>
            <a:fillRect/>
          </a:stretch>
        </p:blipFill>
        <p:spPr>
          <a:xfrm>
            <a:off x="1269999" y="7161089"/>
            <a:ext cx="2796298" cy="712366"/>
          </a:xfrm>
          <a:prstGeom prst="rect">
            <a:avLst/>
          </a:prstGeom>
          <a:ln w="12700">
            <a:miter lim="400000"/>
          </a:ln>
        </p:spPr>
      </p:pic>
      <p:sp>
        <p:nvSpPr>
          <p:cNvPr id="208" name="Shape 208"/>
          <p:cNvSpPr/>
          <p:nvPr/>
        </p:nvSpPr>
        <p:spPr>
          <a:xfrm>
            <a:off x="1226523" y="6737554"/>
            <a:ext cx="1991954" cy="4948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500">
                <a:solidFill>
                  <a:schemeClr val="accent1"/>
                </a:solidFill>
                <a:latin typeface="Circo"/>
                <a:ea typeface="Circo"/>
                <a:cs typeface="Circo"/>
                <a:sym typeface="Circo"/>
              </a:defRPr>
            </a:lvl1pPr>
          </a:lstStyle>
          <a:p>
            <a:r>
              <a:t>presentation by</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asted-image.tiff"/>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26" name="Shape 126"/>
          <p:cNvSpPr>
            <a:spLocks noGrp="1"/>
          </p:cNvSpPr>
          <p:nvPr>
            <p:ph type="title"/>
          </p:nvPr>
        </p:nvSpPr>
        <p:spPr>
          <a:prstGeom prst="rect">
            <a:avLst/>
          </a:prstGeom>
        </p:spPr>
        <p:txBody>
          <a:bodyPr/>
          <a:lstStyle>
            <a:lvl1pPr algn="l" defTabSz="473201">
              <a:lnSpc>
                <a:spcPct val="80000"/>
              </a:lnSpc>
              <a:defRPr sz="6480">
                <a:solidFill>
                  <a:schemeClr val="accent5">
                    <a:hueOff val="-176146"/>
                    <a:satOff val="3665"/>
                    <a:lumOff val="-13986"/>
                  </a:schemeClr>
                </a:solidFill>
                <a:latin typeface="Avenir Next Condensed Demi Bold"/>
                <a:ea typeface="Avenir Next Condensed Demi Bold"/>
                <a:cs typeface="Avenir Next Condensed Demi Bold"/>
                <a:sym typeface="Avenir Next Condensed Demi Bold"/>
              </a:defRPr>
            </a:lvl1pPr>
          </a:lstStyle>
          <a:p>
            <a:pPr>
              <a:defRPr>
                <a:latin typeface="Avenir Next Condensed"/>
                <a:ea typeface="Avenir Next Condensed"/>
                <a:cs typeface="Avenir Next Condensed"/>
                <a:sym typeface="Avenir Next Condensed"/>
              </a:defRPr>
            </a:pPr>
            <a:r>
              <a:rPr>
                <a:latin typeface="Avenir Next Condensed Demi Bold"/>
                <a:ea typeface="Avenir Next Condensed Demi Bold"/>
                <a:cs typeface="Avenir Next Condensed Demi Bold"/>
                <a:sym typeface="Avenir Next Condensed Demi Bold"/>
              </a:rPr>
              <a:t>St. Vincent recognized various existing evils around him</a:t>
            </a:r>
          </a:p>
        </p:txBody>
      </p:sp>
      <p:sp>
        <p:nvSpPr>
          <p:cNvPr id="127" name="Shape 127"/>
          <p:cNvSpPr>
            <a:spLocks noGrp="1"/>
          </p:cNvSpPr>
          <p:nvPr>
            <p:ph type="body" sz="half" idx="1"/>
          </p:nvPr>
        </p:nvSpPr>
        <p:spPr>
          <a:prstGeom prst="rect">
            <a:avLst/>
          </a:prstGeom>
        </p:spPr>
        <p:txBody>
          <a:bodyPr/>
          <a:lstStyle/>
          <a:p>
            <a:pPr marL="0" indent="0" defTabSz="508254">
              <a:spcBef>
                <a:spcPts val="2700"/>
              </a:spcBef>
              <a:buSzTx/>
              <a:buNone/>
              <a:defRPr sz="2436">
                <a:latin typeface="Avenir Next"/>
                <a:ea typeface="Avenir Next"/>
                <a:cs typeface="Avenir Next"/>
                <a:sym typeface="Avenir Next"/>
              </a:defRPr>
            </a:pPr>
            <a:r>
              <a:t>Beginning in 1617, Vincent’s vision was clarified and with God's help </a:t>
            </a:r>
            <a:r>
              <a:rPr>
                <a:latin typeface="Avenir Next Demi Bold"/>
                <a:ea typeface="Avenir Next Demi Bold"/>
                <a:cs typeface="Avenir Next Demi Bold"/>
                <a:sym typeface="Avenir Next Demi Bold"/>
              </a:rPr>
              <a:t>he began to notice</a:t>
            </a:r>
            <a:r>
              <a:t> many situations of misery:  </a:t>
            </a:r>
          </a:p>
          <a:p>
            <a:pPr marL="298322" indent="-298322" defTabSz="508254">
              <a:spcBef>
                <a:spcPts val="2700"/>
              </a:spcBef>
              <a:defRPr sz="2436">
                <a:latin typeface="Avenir Next"/>
                <a:ea typeface="Avenir Next"/>
                <a:cs typeface="Avenir Next"/>
                <a:sym typeface="Avenir Next"/>
              </a:defRPr>
            </a:pPr>
            <a:r>
              <a:t>He recognized the misery that many families endured as the result of some illness. </a:t>
            </a:r>
          </a:p>
          <a:p>
            <a:pPr marL="298322" indent="-298322" defTabSz="508254">
              <a:spcBef>
                <a:spcPts val="2700"/>
              </a:spcBef>
              <a:defRPr sz="2436">
                <a:latin typeface="Avenir Next"/>
                <a:ea typeface="Avenir Next"/>
                <a:cs typeface="Avenir Next"/>
                <a:sym typeface="Avenir Next"/>
              </a:defRPr>
            </a:pPr>
            <a:r>
              <a:t>He saw that many priests had not received an adequate formation to fulfill their obligations. </a:t>
            </a:r>
          </a:p>
          <a:p>
            <a:pPr marL="298322" indent="-298322" defTabSz="508254">
              <a:spcBef>
                <a:spcPts val="2700"/>
              </a:spcBef>
              <a:defRPr sz="2436">
                <a:latin typeface="Avenir Next"/>
                <a:ea typeface="Avenir Next"/>
                <a:cs typeface="Avenir Next"/>
                <a:sym typeface="Avenir Next"/>
              </a:defRPr>
            </a:pPr>
            <a:r>
              <a:t>He knew the scourges that beggars experienced.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pasted-image.tiff"/>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30" name="Shape 130"/>
          <p:cNvSpPr>
            <a:spLocks noGrp="1"/>
          </p:cNvSpPr>
          <p:nvPr>
            <p:ph type="title"/>
          </p:nvPr>
        </p:nvSpPr>
        <p:spPr>
          <a:prstGeom prst="rect">
            <a:avLst/>
          </a:prstGeom>
        </p:spPr>
        <p:txBody>
          <a:bodyPr/>
          <a:lstStyle>
            <a:lvl1pPr algn="l">
              <a:lnSpc>
                <a:spcPct val="80000"/>
              </a:lnSpc>
              <a:defRPr>
                <a:solidFill>
                  <a:schemeClr val="accent5">
                    <a:hueOff val="-176146"/>
                    <a:satOff val="3665"/>
                    <a:lumOff val="-13986"/>
                  </a:schemeClr>
                </a:solidFill>
                <a:latin typeface="Avenir Next Condensed Demi Bold"/>
                <a:ea typeface="Avenir Next Condensed Demi Bold"/>
                <a:cs typeface="Avenir Next Condensed Demi Bold"/>
                <a:sym typeface="Avenir Next Condensed Demi Bold"/>
              </a:defRPr>
            </a:lvl1pPr>
          </a:lstStyle>
          <a:p>
            <a:pPr>
              <a:defRPr>
                <a:latin typeface="Avenir Next Condensed"/>
                <a:ea typeface="Avenir Next Condensed"/>
                <a:cs typeface="Avenir Next Condensed"/>
                <a:sym typeface="Avenir Next Condensed"/>
              </a:defRPr>
            </a:pPr>
            <a:r>
              <a:rPr>
                <a:latin typeface="Avenir Next Condensed Demi Bold"/>
                <a:ea typeface="Avenir Next Condensed Demi Bold"/>
                <a:cs typeface="Avenir Next Condensed Demi Bold"/>
                <a:sym typeface="Avenir Next Condensed Demi Bold"/>
              </a:rPr>
              <a:t>Creative solutions take time</a:t>
            </a:r>
          </a:p>
        </p:txBody>
      </p:sp>
      <p:sp>
        <p:nvSpPr>
          <p:cNvPr id="131" name="Shape 131"/>
          <p:cNvSpPr>
            <a:spLocks noGrp="1"/>
          </p:cNvSpPr>
          <p:nvPr>
            <p:ph type="body" sz="half" idx="1"/>
          </p:nvPr>
        </p:nvSpPr>
        <p:spPr>
          <a:prstGeom prst="rect">
            <a:avLst/>
          </a:prstGeom>
        </p:spPr>
        <p:txBody>
          <a:bodyPr/>
          <a:lstStyle/>
          <a:p>
            <a:pPr marL="0" indent="0">
              <a:buSzTx/>
              <a:buFont typeface="Zapf Dingbats"/>
              <a:buNone/>
              <a:defRPr>
                <a:latin typeface="Avenir Next"/>
                <a:ea typeface="Avenir Next"/>
                <a:cs typeface="Avenir Next"/>
                <a:sym typeface="Avenir Next"/>
              </a:defRPr>
            </a:pPr>
            <a:r>
              <a:t>In light of those realities and many other realities he </a:t>
            </a:r>
            <a:r>
              <a:rPr>
                <a:latin typeface="Avenir Next Demi Bold"/>
                <a:ea typeface="Avenir Next Demi Bold"/>
                <a:cs typeface="Avenir Next Demi Bold"/>
                <a:sym typeface="Avenir Next Demi Bold"/>
              </a:rPr>
              <a:t>discerned the best way</a:t>
            </a:r>
            <a:r>
              <a:t> to respond to these evils. </a:t>
            </a:r>
          </a:p>
          <a:p>
            <a:pPr marL="0" indent="0">
              <a:buSzTx/>
              <a:buFont typeface="Zapf Dingbats"/>
              <a:buNone/>
              <a:defRPr>
                <a:latin typeface="Avenir Next"/>
                <a:ea typeface="Avenir Next"/>
                <a:cs typeface="Avenir Next"/>
                <a:sym typeface="Avenir Next"/>
              </a:defRPr>
            </a:pPr>
            <a:r>
              <a:t>Those responses </a:t>
            </a:r>
            <a:r>
              <a:rPr>
                <a:latin typeface="Avenir Next Demi Bold"/>
                <a:ea typeface="Avenir Next Demi Bold"/>
                <a:cs typeface="Avenir Next Demi Bold"/>
                <a:sym typeface="Avenir Next Demi Bold"/>
              </a:rPr>
              <a:t>needed time to be developed</a:t>
            </a:r>
            <a:r>
              <a:t> and only then could one begin to see results.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asted-image.tiff"/>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34" name="Shape 134"/>
          <p:cNvSpPr>
            <a:spLocks noGrp="1"/>
          </p:cNvSpPr>
          <p:nvPr>
            <p:ph type="title"/>
          </p:nvPr>
        </p:nvSpPr>
        <p:spPr>
          <a:prstGeom prst="rect">
            <a:avLst/>
          </a:prstGeom>
        </p:spPr>
        <p:txBody>
          <a:bodyPr/>
          <a:lstStyle>
            <a:lvl1pPr algn="l" defTabSz="473201">
              <a:lnSpc>
                <a:spcPct val="80000"/>
              </a:lnSpc>
              <a:defRPr sz="6480">
                <a:solidFill>
                  <a:schemeClr val="accent5">
                    <a:hueOff val="-176146"/>
                    <a:satOff val="3665"/>
                    <a:lumOff val="-13986"/>
                  </a:schemeClr>
                </a:solidFill>
                <a:latin typeface="Avenir Next Condensed Demi Bold"/>
                <a:ea typeface="Avenir Next Condensed Demi Bold"/>
                <a:cs typeface="Avenir Next Condensed Demi Bold"/>
                <a:sym typeface="Avenir Next Condensed Demi Bold"/>
              </a:defRPr>
            </a:lvl1pPr>
          </a:lstStyle>
          <a:p>
            <a:pPr>
              <a:defRPr>
                <a:latin typeface="Avenir Next Condensed"/>
                <a:ea typeface="Avenir Next Condensed"/>
                <a:cs typeface="Avenir Next Condensed"/>
                <a:sym typeface="Avenir Next Condensed"/>
              </a:defRPr>
            </a:pPr>
            <a:r>
              <a:rPr>
                <a:latin typeface="Avenir Next Condensed Demi Bold"/>
                <a:ea typeface="Avenir Next Condensed Demi Bold"/>
                <a:cs typeface="Avenir Next Condensed Demi Bold"/>
                <a:sym typeface="Avenir Next Condensed Demi Bold"/>
              </a:rPr>
              <a:t>Some situations were tougher than others</a:t>
            </a:r>
          </a:p>
        </p:txBody>
      </p:sp>
      <p:sp>
        <p:nvSpPr>
          <p:cNvPr id="135" name="Shape 135"/>
          <p:cNvSpPr>
            <a:spLocks noGrp="1"/>
          </p:cNvSpPr>
          <p:nvPr>
            <p:ph type="body" sz="half" idx="1"/>
          </p:nvPr>
        </p:nvSpPr>
        <p:spPr>
          <a:prstGeom prst="rect">
            <a:avLst/>
          </a:prstGeom>
        </p:spPr>
        <p:txBody>
          <a:bodyPr/>
          <a:lstStyle/>
          <a:p>
            <a:pPr marL="0" indent="0">
              <a:buSzTx/>
              <a:buFont typeface="Zapf Dingbats"/>
              <a:buNone/>
              <a:defRPr>
                <a:latin typeface="Avenir Next"/>
                <a:ea typeface="Avenir Next"/>
                <a:cs typeface="Avenir Next"/>
                <a:sym typeface="Avenir Next"/>
              </a:defRPr>
            </a:pPr>
            <a:r>
              <a:t>There were times when the response was insufficient or not suitable for the situation, for example, the situation of abandoned children and the service provided by La Couche. </a:t>
            </a:r>
          </a:p>
          <a:p>
            <a:pPr marL="0" indent="0">
              <a:buSzTx/>
              <a:buFont typeface="Zapf Dingbats"/>
              <a:buNone/>
              <a:defRPr>
                <a:latin typeface="Avenir Next Demi Bold"/>
                <a:ea typeface="Avenir Next Demi Bold"/>
                <a:cs typeface="Avenir Next Demi Bold"/>
                <a:sym typeface="Avenir Next Demi Bold"/>
              </a:defRPr>
            </a:pPr>
            <a:r>
              <a:t>More time was needed in order to analyze the problem.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FLopez1071.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38" name="Shape 138"/>
          <p:cNvSpPr>
            <a:spLocks noGrp="1"/>
          </p:cNvSpPr>
          <p:nvPr>
            <p:ph type="title"/>
          </p:nvPr>
        </p:nvSpPr>
        <p:spPr>
          <a:prstGeom prst="rect">
            <a:avLst/>
          </a:prstGeom>
        </p:spPr>
        <p:txBody>
          <a:bodyPr/>
          <a:lstStyle>
            <a:lvl1pPr algn="l" defTabSz="473201">
              <a:lnSpc>
                <a:spcPct val="80000"/>
              </a:lnSpc>
              <a:defRPr sz="6480">
                <a:solidFill>
                  <a:schemeClr val="accent5">
                    <a:hueOff val="-176146"/>
                    <a:satOff val="3665"/>
                    <a:lumOff val="-13986"/>
                  </a:schemeClr>
                </a:solidFill>
                <a:latin typeface="Avenir Next Condensed Demi Bold"/>
                <a:ea typeface="Avenir Next Condensed Demi Bold"/>
                <a:cs typeface="Avenir Next Condensed Demi Bold"/>
                <a:sym typeface="Avenir Next Condensed Demi Bold"/>
              </a:defRPr>
            </a:lvl1pPr>
          </a:lstStyle>
          <a:p>
            <a:pPr>
              <a:defRPr>
                <a:latin typeface="Avenir Next Condensed"/>
                <a:ea typeface="Avenir Next Condensed"/>
                <a:cs typeface="Avenir Next Condensed"/>
                <a:sym typeface="Avenir Next Condensed"/>
              </a:defRPr>
            </a:pPr>
            <a:r>
              <a:rPr>
                <a:latin typeface="Avenir Next Condensed Demi Bold"/>
                <a:ea typeface="Avenir Next Condensed Demi Bold"/>
                <a:cs typeface="Avenir Next Condensed Demi Bold"/>
                <a:sym typeface="Avenir Next Condensed Demi Bold"/>
              </a:rPr>
              <a:t>Trust and encourage others to act… but be ready to step in if needed</a:t>
            </a:r>
          </a:p>
        </p:txBody>
      </p:sp>
      <p:sp>
        <p:nvSpPr>
          <p:cNvPr id="139" name="Shape 139"/>
          <p:cNvSpPr>
            <a:spLocks noGrp="1"/>
          </p:cNvSpPr>
          <p:nvPr>
            <p:ph type="body" sz="half" idx="1"/>
          </p:nvPr>
        </p:nvSpPr>
        <p:spPr>
          <a:prstGeom prst="rect">
            <a:avLst/>
          </a:prstGeom>
        </p:spPr>
        <p:txBody>
          <a:bodyPr/>
          <a:lstStyle/>
          <a:p>
            <a:pPr marL="0" indent="0">
              <a:buSzTx/>
              <a:buFont typeface="Zapf Dingbats"/>
              <a:buNone/>
              <a:defRPr>
                <a:latin typeface="Avenir Next"/>
                <a:ea typeface="Avenir Next"/>
                <a:cs typeface="Avenir Next"/>
                <a:sym typeface="Avenir Next"/>
              </a:defRPr>
            </a:pPr>
            <a:r>
              <a:t>After a careful analysis of the situation and after encouraging people who could change such situations and seeing that they refused to act (Vincent felt that others were better prepared to intervene in such situations) … </a:t>
            </a:r>
            <a:r>
              <a:rPr>
                <a:latin typeface="Avenir Next Demi Bold"/>
                <a:ea typeface="Avenir Next Demi Bold"/>
                <a:cs typeface="Avenir Next Demi Bold"/>
                <a:sym typeface="Avenir Next Demi Bold"/>
              </a:rPr>
              <a:t>only then did Vincent decide to act.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pasted-image.tiff"/>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42" name="Shape 142"/>
          <p:cNvSpPr>
            <a:spLocks noGrp="1"/>
          </p:cNvSpPr>
          <p:nvPr>
            <p:ph type="title"/>
          </p:nvPr>
        </p:nvSpPr>
        <p:spPr>
          <a:prstGeom prst="rect">
            <a:avLst/>
          </a:prstGeom>
        </p:spPr>
        <p:txBody>
          <a:bodyPr/>
          <a:lstStyle>
            <a:lvl1pPr algn="l">
              <a:lnSpc>
                <a:spcPct val="80000"/>
              </a:lnSpc>
              <a:defRPr>
                <a:solidFill>
                  <a:schemeClr val="accent5">
                    <a:hueOff val="-176146"/>
                    <a:satOff val="3665"/>
                    <a:lumOff val="-13986"/>
                  </a:schemeClr>
                </a:solidFill>
                <a:latin typeface="Avenir Next Condensed Demi Bold"/>
                <a:ea typeface="Avenir Next Condensed Demi Bold"/>
                <a:cs typeface="Avenir Next Condensed Demi Bold"/>
                <a:sym typeface="Avenir Next Condensed Demi Bold"/>
              </a:defRPr>
            </a:lvl1pPr>
          </a:lstStyle>
          <a:p>
            <a:pPr>
              <a:defRPr>
                <a:latin typeface="Avenir Next Condensed"/>
                <a:ea typeface="Avenir Next Condensed"/>
                <a:cs typeface="Avenir Next Condensed"/>
                <a:sym typeface="Avenir Next Condensed"/>
              </a:defRPr>
            </a:pPr>
            <a:r>
              <a:rPr>
                <a:latin typeface="Avenir Next Condensed Demi Bold"/>
                <a:ea typeface="Avenir Next Condensed Demi Bold"/>
                <a:cs typeface="Avenir Next Condensed Demi Bold"/>
                <a:sym typeface="Avenir Next Condensed Demi Bold"/>
              </a:rPr>
              <a:t>Then, trust in Providence</a:t>
            </a:r>
          </a:p>
        </p:txBody>
      </p:sp>
      <p:sp>
        <p:nvSpPr>
          <p:cNvPr id="143" name="Shape 143"/>
          <p:cNvSpPr>
            <a:spLocks noGrp="1"/>
          </p:cNvSpPr>
          <p:nvPr>
            <p:ph type="body" sz="half" idx="1"/>
          </p:nvPr>
        </p:nvSpPr>
        <p:spPr>
          <a:prstGeom prst="rect">
            <a:avLst/>
          </a:prstGeom>
        </p:spPr>
        <p:txBody>
          <a:bodyPr/>
          <a:lstStyle/>
          <a:p>
            <a:pPr marL="0" indent="0" defTabSz="572516">
              <a:spcBef>
                <a:spcPts val="3100"/>
              </a:spcBef>
              <a:buSzTx/>
              <a:buFont typeface="Zapf Dingbats"/>
              <a:buNone/>
              <a:defRPr sz="2744">
                <a:latin typeface="Avenir Next"/>
                <a:ea typeface="Avenir Next"/>
                <a:cs typeface="Avenir Next"/>
                <a:sym typeface="Avenir Next"/>
              </a:defRPr>
            </a:pPr>
            <a:r>
              <a:t>Yet even then Vincent waited for some sign from Providence, some sign that would frequently be </a:t>
            </a:r>
            <a:r>
              <a:rPr>
                <a:latin typeface="Avenir Next Demi Bold"/>
                <a:ea typeface="Avenir Next Demi Bold"/>
                <a:cs typeface="Avenir Next Demi Bold"/>
                <a:sym typeface="Avenir Next Demi Bold"/>
              </a:rPr>
              <a:t>revealed to him through some event</a:t>
            </a:r>
            <a:r>
              <a:t>. </a:t>
            </a:r>
          </a:p>
          <a:p>
            <a:pPr marL="0" indent="0" defTabSz="572516">
              <a:spcBef>
                <a:spcPts val="3100"/>
              </a:spcBef>
              <a:buSzTx/>
              <a:buFont typeface="Zapf Dingbats"/>
              <a:buNone/>
              <a:defRPr sz="2744">
                <a:latin typeface="Avenir Next"/>
                <a:ea typeface="Avenir Next"/>
                <a:cs typeface="Avenir Next"/>
                <a:sym typeface="Avenir Next"/>
              </a:defRPr>
            </a:pPr>
            <a:r>
              <a:t>For example, Vincent was enlightened by the initiative of Marguerite Naseau who came forward to serve the poor. As a result of that event Vincent would refer to her as the first Daughter of Charity.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asted-image.tiff"/>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46" name="Shape 146"/>
          <p:cNvSpPr>
            <a:spLocks noGrp="1"/>
          </p:cNvSpPr>
          <p:nvPr>
            <p:ph type="title"/>
          </p:nvPr>
        </p:nvSpPr>
        <p:spPr>
          <a:prstGeom prst="rect">
            <a:avLst/>
          </a:prstGeom>
        </p:spPr>
        <p:txBody>
          <a:bodyPr/>
          <a:lstStyle>
            <a:lvl1pPr algn="l">
              <a:lnSpc>
                <a:spcPct val="80000"/>
              </a:lnSpc>
              <a:defRPr>
                <a:solidFill>
                  <a:schemeClr val="accent5">
                    <a:hueOff val="-176146"/>
                    <a:satOff val="3665"/>
                    <a:lumOff val="-13986"/>
                  </a:schemeClr>
                </a:solidFill>
                <a:latin typeface="Avenir Next Condensed Demi Bold"/>
                <a:ea typeface="Avenir Next Condensed Demi Bold"/>
                <a:cs typeface="Avenir Next Condensed Demi Bold"/>
                <a:sym typeface="Avenir Next Condensed Demi Bold"/>
              </a:defRPr>
            </a:lvl1pPr>
          </a:lstStyle>
          <a:p>
            <a:pPr>
              <a:defRPr>
                <a:latin typeface="Avenir Next Condensed"/>
                <a:ea typeface="Avenir Next Condensed"/>
                <a:cs typeface="Avenir Next Condensed"/>
                <a:sym typeface="Avenir Next Condensed"/>
              </a:defRPr>
            </a:pPr>
            <a:r>
              <a:rPr>
                <a:latin typeface="Avenir Next Condensed Demi Bold"/>
                <a:ea typeface="Avenir Next Condensed Demi Bold"/>
                <a:cs typeface="Avenir Next Condensed Demi Bold"/>
                <a:sym typeface="Avenir Next Condensed Demi Bold"/>
              </a:rPr>
              <a:t>Trusting, learning…</a:t>
            </a:r>
          </a:p>
        </p:txBody>
      </p:sp>
      <p:sp>
        <p:nvSpPr>
          <p:cNvPr id="147" name="Shape 147"/>
          <p:cNvSpPr>
            <a:spLocks noGrp="1"/>
          </p:cNvSpPr>
          <p:nvPr>
            <p:ph type="body" sz="half" idx="1"/>
          </p:nvPr>
        </p:nvSpPr>
        <p:spPr>
          <a:prstGeom prst="rect">
            <a:avLst/>
          </a:prstGeom>
        </p:spPr>
        <p:txBody>
          <a:bodyPr/>
          <a:lstStyle/>
          <a:p>
            <a:pPr marL="0" indent="0" defTabSz="467359">
              <a:spcBef>
                <a:spcPts val="2500"/>
              </a:spcBef>
              <a:buSzTx/>
              <a:buFont typeface="Zapf Dingbats"/>
              <a:buNone/>
              <a:defRPr sz="2240">
                <a:latin typeface="Avenir Next"/>
                <a:ea typeface="Avenir Next"/>
                <a:cs typeface="Avenir Next"/>
                <a:sym typeface="Avenir Next"/>
              </a:defRPr>
            </a:pPr>
            <a:r>
              <a:rPr>
                <a:latin typeface="Avenir Next Demi Bold"/>
                <a:ea typeface="Avenir Next Demi Bold"/>
                <a:cs typeface="Avenir Next Demi Bold"/>
                <a:sym typeface="Avenir Next Demi Bold"/>
              </a:rPr>
              <a:t>Providence would also reveal itself in other ways.</a:t>
            </a:r>
            <a:r>
              <a:t> For example, the Bishop of Beauvais requested that Vincent organize retreats for the ordinands of his diocese. This marked the beginning of his ministry of the formation of the clergy … a ministry that would include retreats, the Tuesday Conferences, and seminaries.</a:t>
            </a:r>
          </a:p>
          <a:p>
            <a:pPr marL="0" indent="0" defTabSz="467359">
              <a:spcBef>
                <a:spcPts val="2500"/>
              </a:spcBef>
              <a:buSzTx/>
              <a:buFont typeface="Zapf Dingbats"/>
              <a:buNone/>
              <a:defRPr sz="2240">
                <a:latin typeface="Avenir Next"/>
                <a:ea typeface="Avenir Next"/>
                <a:cs typeface="Avenir Next"/>
                <a:sym typeface="Avenir Next"/>
              </a:defRPr>
            </a:pPr>
            <a:r>
              <a:t>Based on insights from these experiences, this was the way in which, in the course of time, the Daughters of Charity were organized. So we see the </a:t>
            </a:r>
            <a:r>
              <a:rPr>
                <a:latin typeface="Avenir Next Demi Bold"/>
                <a:ea typeface="Avenir Next Demi Bold"/>
                <a:cs typeface="Avenir Next Demi Bold"/>
                <a:sym typeface="Avenir Next Demi Bold"/>
              </a:rPr>
              <a:t>chain of events</a:t>
            </a:r>
            <a:r>
              <a:t> started by one request from a Bishop.</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RULES1.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50" name="Shape 150"/>
          <p:cNvSpPr>
            <a:spLocks noGrp="1"/>
          </p:cNvSpPr>
          <p:nvPr>
            <p:ph type="title"/>
          </p:nvPr>
        </p:nvSpPr>
        <p:spPr>
          <a:prstGeom prst="rect">
            <a:avLst/>
          </a:prstGeom>
        </p:spPr>
        <p:txBody>
          <a:bodyPr/>
          <a:lstStyle>
            <a:lvl1pPr algn="l" defTabSz="473201">
              <a:lnSpc>
                <a:spcPct val="80000"/>
              </a:lnSpc>
              <a:defRPr sz="6480">
                <a:solidFill>
                  <a:schemeClr val="accent5">
                    <a:hueOff val="-176146"/>
                    <a:satOff val="3665"/>
                    <a:lumOff val="-13986"/>
                  </a:schemeClr>
                </a:solidFill>
                <a:latin typeface="Avenir Next Condensed Demi Bold"/>
                <a:ea typeface="Avenir Next Condensed Demi Bold"/>
                <a:cs typeface="Avenir Next Condensed Demi Bold"/>
                <a:sym typeface="Avenir Next Condensed Demi Bold"/>
              </a:defRPr>
            </a:lvl1pPr>
          </a:lstStyle>
          <a:p>
            <a:pPr>
              <a:defRPr>
                <a:latin typeface="Avenir Next Condensed"/>
                <a:ea typeface="Avenir Next Condensed"/>
                <a:cs typeface="Avenir Next Condensed"/>
                <a:sym typeface="Avenir Next Condensed"/>
              </a:defRPr>
            </a:pPr>
            <a:r>
              <a:rPr>
                <a:latin typeface="Avenir Next Condensed Demi Bold"/>
                <a:ea typeface="Avenir Next Condensed Demi Bold"/>
                <a:cs typeface="Avenir Next Condensed Demi Bold"/>
                <a:sym typeface="Avenir Next Condensed Demi Bold"/>
              </a:rPr>
              <a:t>Relying on Providence does not mean waiting passively</a:t>
            </a:r>
          </a:p>
        </p:txBody>
      </p:sp>
      <p:sp>
        <p:nvSpPr>
          <p:cNvPr id="151" name="Shape 151"/>
          <p:cNvSpPr>
            <a:spLocks noGrp="1"/>
          </p:cNvSpPr>
          <p:nvPr>
            <p:ph type="body" sz="half" idx="1"/>
          </p:nvPr>
        </p:nvSpPr>
        <p:spPr>
          <a:prstGeom prst="rect">
            <a:avLst/>
          </a:prstGeom>
        </p:spPr>
        <p:txBody>
          <a:bodyPr/>
          <a:lstStyle/>
          <a:p>
            <a:pPr marL="0" indent="0" defTabSz="572516">
              <a:spcBef>
                <a:spcPts val="3100"/>
              </a:spcBef>
              <a:buSzTx/>
              <a:buFont typeface="Zapf Dingbats"/>
              <a:buNone/>
              <a:defRPr sz="2744">
                <a:latin typeface="Avenir Next"/>
                <a:ea typeface="Avenir Next"/>
                <a:cs typeface="Avenir Next"/>
                <a:sym typeface="Avenir Next"/>
              </a:defRPr>
            </a:pPr>
            <a:r>
              <a:t>With these new initiatives </a:t>
            </a:r>
            <a:r>
              <a:rPr>
                <a:latin typeface="Avenir Next Demi Bold"/>
                <a:ea typeface="Avenir Next Demi Bold"/>
                <a:cs typeface="Avenir Next Demi Bold"/>
                <a:sym typeface="Avenir Next Demi Bold"/>
              </a:rPr>
              <a:t>nothing was left to chance or improvisation</a:t>
            </a:r>
            <a:r>
              <a:t>. The institutions that were established in order to respond to some urgent need were given </a:t>
            </a:r>
            <a:r>
              <a:rPr>
                <a:latin typeface="Avenir Next Demi Bold"/>
                <a:ea typeface="Avenir Next Demi Bold"/>
                <a:cs typeface="Avenir Next Demi Bold"/>
                <a:sym typeface="Avenir Next Demi Bold"/>
              </a:rPr>
              <a:t>detailed rules</a:t>
            </a:r>
            <a:r>
              <a:t> that defined their purpose. At the same time these institutions were established with certain </a:t>
            </a:r>
            <a:r>
              <a:rPr>
                <a:latin typeface="Avenir Next Demi Bold"/>
                <a:ea typeface="Avenir Next Demi Bold"/>
                <a:cs typeface="Avenir Next Demi Bold"/>
                <a:sym typeface="Avenir Next Demi Bold"/>
              </a:rPr>
              <a:t>resources that enabled them to function</a:t>
            </a:r>
            <a:r>
              <a:t> even when public consensus might change and oppose such activity.</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St-Vincent-De-Paul-1847.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54" name="Shape 154"/>
          <p:cNvSpPr>
            <a:spLocks noGrp="1"/>
          </p:cNvSpPr>
          <p:nvPr>
            <p:ph type="title"/>
          </p:nvPr>
        </p:nvSpPr>
        <p:spPr>
          <a:prstGeom prst="rect">
            <a:avLst/>
          </a:prstGeom>
        </p:spPr>
        <p:txBody>
          <a:bodyPr/>
          <a:lstStyle>
            <a:lvl1pPr algn="l" defTabSz="473201">
              <a:lnSpc>
                <a:spcPct val="80000"/>
              </a:lnSpc>
              <a:defRPr sz="6480">
                <a:solidFill>
                  <a:schemeClr val="accent5">
                    <a:hueOff val="-176146"/>
                    <a:satOff val="3665"/>
                    <a:lumOff val="-13986"/>
                  </a:schemeClr>
                </a:solidFill>
                <a:latin typeface="Avenir Next Condensed Demi Bold"/>
                <a:ea typeface="Avenir Next Condensed Demi Bold"/>
                <a:cs typeface="Avenir Next Condensed Demi Bold"/>
                <a:sym typeface="Avenir Next Condensed Demi Bold"/>
              </a:defRPr>
            </a:lvl1pPr>
          </a:lstStyle>
          <a:p>
            <a:pPr>
              <a:defRPr>
                <a:latin typeface="Avenir Next Condensed"/>
                <a:ea typeface="Avenir Next Condensed"/>
                <a:cs typeface="Avenir Next Condensed"/>
                <a:sym typeface="Avenir Next Condensed"/>
              </a:defRPr>
            </a:pPr>
            <a:r>
              <a:rPr>
                <a:latin typeface="Avenir Next Condensed Demi Bold"/>
                <a:ea typeface="Avenir Next Condensed Demi Bold"/>
                <a:cs typeface="Avenir Next Condensed Demi Bold"/>
                <a:sym typeface="Avenir Next Condensed Demi Bold"/>
              </a:rPr>
              <a:t>Committed to seeing projects through</a:t>
            </a:r>
          </a:p>
        </p:txBody>
      </p:sp>
      <p:sp>
        <p:nvSpPr>
          <p:cNvPr id="155" name="Shape 155"/>
          <p:cNvSpPr>
            <a:spLocks noGrp="1"/>
          </p:cNvSpPr>
          <p:nvPr>
            <p:ph type="body" sz="half" idx="1"/>
          </p:nvPr>
        </p:nvSpPr>
        <p:spPr>
          <a:prstGeom prst="rect">
            <a:avLst/>
          </a:prstGeom>
        </p:spPr>
        <p:txBody>
          <a:bodyPr/>
          <a:lstStyle/>
          <a:p>
            <a:pPr marL="0" indent="0">
              <a:buSzTx/>
              <a:buFont typeface="Zapf Dingbats"/>
              <a:buNone/>
              <a:defRPr>
                <a:latin typeface="Avenir Next"/>
                <a:ea typeface="Avenir Next"/>
                <a:cs typeface="Avenir Next"/>
                <a:sym typeface="Avenir Next"/>
              </a:defRPr>
            </a:pPr>
            <a:r>
              <a:t>Once Vincent decided on a specific course of action he was </a:t>
            </a:r>
            <a:r>
              <a:rPr>
                <a:latin typeface="Avenir Next Demi Bold"/>
                <a:ea typeface="Avenir Next Demi Bold"/>
                <a:cs typeface="Avenir Next Demi Bold"/>
                <a:sym typeface="Avenir Next Demi Bold"/>
              </a:rPr>
              <a:t>tireless in implementing</a:t>
            </a:r>
            <a:r>
              <a:t> such a solution. He dedicated himself to these new ministries and when necessary also committed the resources of the Congregation of the Mission.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TotalTime>
  <Words>1347</Words>
  <Application>Microsoft Macintosh PowerPoint</Application>
  <PresentationFormat>Custom</PresentationFormat>
  <Paragraphs>79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White</vt:lpstr>
      <vt:lpstr>St. Vincent de Paul</vt:lpstr>
      <vt:lpstr>St. Vincent recognized various existing evils around him</vt:lpstr>
      <vt:lpstr>Creative solutions take time</vt:lpstr>
      <vt:lpstr>Some situations were tougher than others</vt:lpstr>
      <vt:lpstr>Trust and encourage others to act… but be ready to step in if needed</vt:lpstr>
      <vt:lpstr>Then, trust in Providence</vt:lpstr>
      <vt:lpstr>Trusting, learning…</vt:lpstr>
      <vt:lpstr>Relying on Providence does not mean waiting passively</vt:lpstr>
      <vt:lpstr>Committed to seeing projects through</vt:lpstr>
      <vt:lpstr>Examples</vt:lpstr>
      <vt:lpstr>Examples</vt:lpstr>
      <vt:lpstr>Examples</vt:lpstr>
      <vt:lpstr>Tools for effective leadership</vt:lpstr>
      <vt:lpstr>What to take away from this</vt:lpstr>
      <vt:lpstr>What to take away from this</vt:lpstr>
      <vt:lpstr>Questions for reflection &amp; dialogue</vt:lpstr>
      <vt:lpstr>Words from this presentation</vt:lpstr>
      <vt:lpstr>Questionnaire for your ministry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Vincent de Paul</dc:title>
  <cp:lastModifiedBy>Monica Watson</cp:lastModifiedBy>
  <cp:revision>2</cp:revision>
  <dcterms:modified xsi:type="dcterms:W3CDTF">2016-09-25T19:16:10Z</dcterms:modified>
</cp:coreProperties>
</file>