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920"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347418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Shape 12"/>
          <p:cNvSpPr>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2300" y="622300"/>
            <a:ext cx="5892800" cy="8521700"/>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6" name="Shape 106"/>
          <p:cNvSpPr>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r>
              <a:t>“Type a quote here” </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endParaRPr/>
          </a:p>
        </p:txBody>
      </p:sp>
      <p:sp>
        <p:nvSpPr>
          <p:cNvPr id="23" name="Shape 23"/>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Shape 24"/>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pic" idx="13"/>
          </p:nvPr>
        </p:nvSpPr>
        <p:spPr>
          <a:xfrm>
            <a:off x="368300" y="368300"/>
            <a:ext cx="12268200" cy="6045200"/>
          </a:xfrm>
          <a:prstGeom prst="rect">
            <a:avLst/>
          </a:prstGeom>
          <a:ln w="9525">
            <a:round/>
          </a:ln>
        </p:spPr>
        <p:txBody>
          <a:bodyPr lIns="91439" tIns="45719" rIns="91439" bIns="45719" anchor="t">
            <a:noAutofit/>
          </a:bodyPr>
          <a:lstStyle/>
          <a:p>
            <a:endParaRPr/>
          </a:p>
        </p:txBody>
      </p:sp>
      <p:sp>
        <p:nvSpPr>
          <p:cNvPr id="33" name="Shape 33"/>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Shape 34"/>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endParaRPr/>
          </a:p>
        </p:txBody>
      </p:sp>
      <p:sp>
        <p:nvSpPr>
          <p:cNvPr id="51" name="Shape 51"/>
          <p:cNvSpPr>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Shape 52"/>
          <p:cNvSpPr>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Shape 77"/>
          <p:cNvSpPr>
            <a:spLocks noGrp="1"/>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Title Text</a:t>
            </a:r>
          </a:p>
        </p:txBody>
      </p:sp>
      <p:sp>
        <p:nvSpPr>
          <p:cNvPr id="79" name="Shape 79"/>
          <p:cNvSpPr>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4599" y="9359900"/>
            <a:ext cx="342901" cy="406400"/>
          </a:xfrm>
          <a:prstGeom prst="rect">
            <a:avLst/>
          </a:prstGeom>
          <a:ln w="12700">
            <a:miter lim="400000"/>
          </a:ln>
        </p:spPr>
        <p:txBody>
          <a:bodyPr wrap="none" lIns="50800" tIns="50800" rIns="50800" bIns="50800">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tvincentimages.cdm.depaul.edu" TargetMode="External"/><Relationship Id="rId4" Type="http://schemas.openxmlformats.org/officeDocument/2006/relationships/image" Target="../media/image19.png"/><Relationship Id="rId1" Type="http://schemas.openxmlformats.org/officeDocument/2006/relationships/slideLayout" Target="../slideLayouts/slideLayout11.xml"/><Relationship Id="rId2" Type="http://schemas.openxmlformats.org/officeDocument/2006/relationships/hyperlink" Target="http://daughtersofcharity.ie/11-reflect-with-us/all-reflections/844-reflection-marguerite-nase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Placeholder 130"/>
          <p:cNvPicPr>
            <a:picLocks noGrp="1"/>
          </p:cNvPicPr>
          <p:nvPr>
            <p:ph type="pic" idx="13"/>
          </p:nvPr>
        </p:nvPicPr>
        <p:blipFill>
          <a:blip r:embed="rId2">
            <a:extLst/>
          </a:blip>
          <a:stretch>
            <a:fillRect/>
          </a:stretch>
        </p:blipFill>
        <p:spPr>
          <a:xfrm>
            <a:off x="355600" y="355600"/>
            <a:ext cx="12293600" cy="6070600"/>
          </a:xfrm>
          <a:prstGeom prst="rect">
            <a:avLst/>
          </a:prstGeom>
        </p:spPr>
      </p:pic>
      <p:sp>
        <p:nvSpPr>
          <p:cNvPr id="132" name="Shape 132"/>
          <p:cNvSpPr>
            <a:spLocks noGrp="1"/>
          </p:cNvSpPr>
          <p:nvPr>
            <p:ph type="title"/>
          </p:nvPr>
        </p:nvSpPr>
        <p:spPr>
          <a:prstGeom prst="rect">
            <a:avLst/>
          </a:prstGeom>
        </p:spPr>
        <p:txBody>
          <a:bodyPr/>
          <a:lstStyle/>
          <a:p>
            <a:r>
              <a:t>Marguerite Naseau</a:t>
            </a:r>
          </a:p>
        </p:txBody>
      </p:sp>
      <p:sp>
        <p:nvSpPr>
          <p:cNvPr id="133" name="Shape 133"/>
          <p:cNvSpPr>
            <a:spLocks noGrp="1"/>
          </p:cNvSpPr>
          <p:nvPr>
            <p:ph type="body" sz="quarter" idx="1"/>
          </p:nvPr>
        </p:nvSpPr>
        <p:spPr>
          <a:prstGeom prst="rect">
            <a:avLst/>
          </a:prstGeom>
        </p:spPr>
        <p:txBody>
          <a:bodyPr/>
          <a:lstStyle/>
          <a:p>
            <a:r>
              <a:t>regarded as the first Daughter of Charity</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Placeholder 166"/>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68" name="Shape 168"/>
          <p:cNvSpPr>
            <a:spLocks noGrp="1"/>
          </p:cNvSpPr>
          <p:nvPr>
            <p:ph type="title"/>
          </p:nvPr>
        </p:nvSpPr>
        <p:spPr>
          <a:prstGeom prst="rect">
            <a:avLst/>
          </a:prstGeom>
        </p:spPr>
        <p:txBody>
          <a:bodyPr/>
          <a:lstStyle/>
          <a:p>
            <a:r>
              <a:t>Servant of the poor</a:t>
            </a:r>
          </a:p>
        </p:txBody>
      </p:sp>
      <p:sp>
        <p:nvSpPr>
          <p:cNvPr id="169" name="Shape 169"/>
          <p:cNvSpPr>
            <a:spLocks noGrp="1"/>
          </p:cNvSpPr>
          <p:nvPr>
            <p:ph type="body" sz="half" idx="1"/>
          </p:nvPr>
        </p:nvSpPr>
        <p:spPr>
          <a:prstGeom prst="rect">
            <a:avLst/>
          </a:prstGeom>
        </p:spPr>
        <p:txBody>
          <a:bodyPr/>
          <a:lstStyle>
            <a:lvl1pPr>
              <a:buBlip>
                <a:blip r:embed="rId3"/>
              </a:buBlip>
            </a:lvl1pPr>
          </a:lstStyle>
          <a:p>
            <a:r>
              <a:t>After Louise had interviewed Marguerite, she placed her in the parish of Saint Savior where she served effectively as a servant of the poor for the Ladies of Charity. </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Placeholder 170"/>
          <p:cNvPicPr>
            <a:picLocks noGrp="1"/>
          </p:cNvPicPr>
          <p:nvPr>
            <p:ph type="pic" idx="13"/>
          </p:nvPr>
        </p:nvPicPr>
        <p:blipFill>
          <a:blip r:embed="rId2">
            <a:extLst/>
          </a:blip>
          <a:stretch>
            <a:fillRect/>
          </a:stretch>
        </p:blipFill>
        <p:spPr>
          <a:xfrm>
            <a:off x="6705599" y="2578099"/>
            <a:ext cx="5702301" cy="6578601"/>
          </a:xfrm>
          <a:prstGeom prst="rect">
            <a:avLst/>
          </a:prstGeom>
        </p:spPr>
      </p:pic>
      <p:sp>
        <p:nvSpPr>
          <p:cNvPr id="172" name="Shape 172"/>
          <p:cNvSpPr>
            <a:spLocks noGrp="1"/>
          </p:cNvSpPr>
          <p:nvPr>
            <p:ph type="title"/>
          </p:nvPr>
        </p:nvSpPr>
        <p:spPr>
          <a:prstGeom prst="rect">
            <a:avLst/>
          </a:prstGeom>
        </p:spPr>
        <p:txBody>
          <a:bodyPr/>
          <a:lstStyle/>
          <a:p>
            <a:r>
              <a:t>Learning to serve</a:t>
            </a:r>
          </a:p>
        </p:txBody>
      </p:sp>
      <p:sp>
        <p:nvSpPr>
          <p:cNvPr id="173" name="Shape 173"/>
          <p:cNvSpPr>
            <a:spLocks noGrp="1"/>
          </p:cNvSpPr>
          <p:nvPr>
            <p:ph type="body" sz="half" idx="1"/>
          </p:nvPr>
        </p:nvSpPr>
        <p:spPr>
          <a:prstGeom prst="rect">
            <a:avLst/>
          </a:prstGeom>
        </p:spPr>
        <p:txBody>
          <a:bodyPr/>
          <a:lstStyle>
            <a:lvl1pPr>
              <a:buBlip>
                <a:blip r:embed="rId3"/>
              </a:buBlip>
            </a:lvl1pPr>
          </a:lstStyle>
          <a:p>
            <a:r>
              <a:t>She was sent to the confraternity in the parish of Saint Savior where Dr. Levesque, of the faculty of Paris, taught her how to administer medicines and render whatever nursing services were necessary.</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Placeholder 174"/>
          <p:cNvPicPr>
            <a:picLocks noGrp="1"/>
          </p:cNvPicPr>
          <p:nvPr>
            <p:ph type="pic" idx="13"/>
          </p:nvPr>
        </p:nvPicPr>
        <p:blipFill>
          <a:blip r:embed="rId2">
            <a:extLst/>
          </a:blip>
          <a:stretch>
            <a:fillRect/>
          </a:stretch>
        </p:blipFill>
        <p:spPr>
          <a:xfrm>
            <a:off x="6705599" y="2578100"/>
            <a:ext cx="5702301" cy="6578601"/>
          </a:xfrm>
          <a:prstGeom prst="rect">
            <a:avLst/>
          </a:prstGeom>
        </p:spPr>
      </p:pic>
      <p:sp>
        <p:nvSpPr>
          <p:cNvPr id="176" name="Shape 176"/>
          <p:cNvSpPr>
            <a:spLocks noGrp="1"/>
          </p:cNvSpPr>
          <p:nvPr>
            <p:ph type="title"/>
          </p:nvPr>
        </p:nvSpPr>
        <p:spPr>
          <a:prstGeom prst="rect">
            <a:avLst/>
          </a:prstGeom>
        </p:spPr>
        <p:txBody>
          <a:bodyPr/>
          <a:lstStyle/>
          <a:p>
            <a:r>
              <a:t>Sent to another Confraternity</a:t>
            </a:r>
          </a:p>
        </p:txBody>
      </p:sp>
      <p:sp>
        <p:nvSpPr>
          <p:cNvPr id="177" name="Shape 177"/>
          <p:cNvSpPr>
            <a:spLocks noGrp="1"/>
          </p:cNvSpPr>
          <p:nvPr>
            <p:ph type="body" sz="half" idx="1"/>
          </p:nvPr>
        </p:nvSpPr>
        <p:spPr>
          <a:prstGeom prst="rect">
            <a:avLst/>
          </a:prstGeom>
        </p:spPr>
        <p:txBody>
          <a:bodyPr/>
          <a:lstStyle>
            <a:lvl1pPr>
              <a:buBlip>
                <a:blip r:embed="rId3"/>
              </a:buBlip>
            </a:lvl1pPr>
          </a:lstStyle>
          <a:p>
            <a:r>
              <a:t>Next Louise sent her to the Confraternity at Saint Nicholas-du-Chardonnet (also located in Paris). Marguerite worked there with the Ladies in the Confraternities for about three years.</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Placeholder 178"/>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80" name="Shape 180"/>
          <p:cNvSpPr>
            <a:spLocks noGrp="1"/>
          </p:cNvSpPr>
          <p:nvPr>
            <p:ph type="title"/>
          </p:nvPr>
        </p:nvSpPr>
        <p:spPr>
          <a:prstGeom prst="rect">
            <a:avLst/>
          </a:prstGeom>
        </p:spPr>
        <p:txBody>
          <a:bodyPr/>
          <a:lstStyle/>
          <a:p>
            <a:r>
              <a:t>Last days</a:t>
            </a:r>
          </a:p>
        </p:txBody>
      </p:sp>
      <p:sp>
        <p:nvSpPr>
          <p:cNvPr id="181" name="Shape 181"/>
          <p:cNvSpPr>
            <a:spLocks noGrp="1"/>
          </p:cNvSpPr>
          <p:nvPr>
            <p:ph type="body" sz="half" idx="1"/>
          </p:nvPr>
        </p:nvSpPr>
        <p:spPr>
          <a:prstGeom prst="rect">
            <a:avLst/>
          </a:prstGeom>
        </p:spPr>
        <p:txBody>
          <a:bodyPr/>
          <a:lstStyle>
            <a:lvl1pPr>
              <a:buBlip>
                <a:blip r:embed="rId3"/>
              </a:buBlip>
            </a:lvl1pPr>
          </a:lstStyle>
          <a:p>
            <a:r>
              <a:t>Marguerite caught the plague from a girl whom she had nursed. She went to the Hospital of Saint Louis on the outskirts of Paris and died there, “her heart filled with joy and conformity to God's will.”</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body" idx="14"/>
          </p:nvPr>
        </p:nvSpPr>
        <p:spPr>
          <a:xfrm>
            <a:off x="2051050" y="2075369"/>
            <a:ext cx="8902700" cy="2387601"/>
          </a:xfrm>
          <a:prstGeom prst="rect">
            <a:avLst/>
          </a:prstGeom>
        </p:spPr>
        <p:txBody>
          <a:bodyPr/>
          <a:lstStyle/>
          <a:p>
            <a:pPr>
              <a:defRPr sz="3900"/>
            </a:pPr>
            <a:r>
              <a:t>Text: from </a:t>
            </a:r>
            <a:r>
              <a:rPr u="sng">
                <a:hlinkClick r:id="rId2"/>
              </a:rPr>
              <a:t>an article on the website</a:t>
            </a:r>
            <a:r>
              <a:t> of the Daughters of Charity, Ireland</a:t>
            </a:r>
          </a:p>
          <a:p>
            <a:pPr>
              <a:defRPr sz="3900"/>
            </a:pPr>
            <a:r>
              <a:t>Images: </a:t>
            </a:r>
            <a:r>
              <a:rPr u="sng">
                <a:hlinkClick r:id="rId3"/>
              </a:rPr>
              <a:t>Depaul.edu Image Archive</a:t>
            </a:r>
          </a:p>
        </p:txBody>
      </p:sp>
      <p:sp>
        <p:nvSpPr>
          <p:cNvPr id="184" name="Shape 184"/>
          <p:cNvSpPr/>
          <p:nvPr/>
        </p:nvSpPr>
        <p:spPr>
          <a:xfrm>
            <a:off x="5048646" y="6177469"/>
            <a:ext cx="290750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presentation by</a:t>
            </a:r>
          </a:p>
        </p:txBody>
      </p:sp>
      <p:pic>
        <p:nvPicPr>
          <p:cNvPr id="185" name="dot-famvin-logo.png"/>
          <p:cNvPicPr>
            <a:picLocks noChangeAspect="1"/>
          </p:cNvPicPr>
          <p:nvPr/>
        </p:nvPicPr>
        <p:blipFill>
          <a:blip r:embed="rId4">
            <a:extLst/>
          </a:blip>
          <a:stretch>
            <a:fillRect/>
          </a:stretch>
        </p:blipFill>
        <p:spPr>
          <a:xfrm>
            <a:off x="5048646" y="6937534"/>
            <a:ext cx="2907508" cy="740697"/>
          </a:xfrm>
          <a:prstGeom prst="rect">
            <a:avLst/>
          </a:prstGeom>
          <a:ln w="12700">
            <a:miter lim="400000"/>
          </a:ln>
        </p:spPr>
      </p:pic>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Placeholder 134"/>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36" name="Shape 136"/>
          <p:cNvSpPr>
            <a:spLocks noGrp="1"/>
          </p:cNvSpPr>
          <p:nvPr>
            <p:ph type="title"/>
          </p:nvPr>
        </p:nvSpPr>
        <p:spPr>
          <a:prstGeom prst="rect">
            <a:avLst/>
          </a:prstGeom>
        </p:spPr>
        <p:txBody>
          <a:bodyPr/>
          <a:lstStyle/>
          <a:p>
            <a:r>
              <a:t>Marguerite meets Vincent</a:t>
            </a:r>
          </a:p>
        </p:txBody>
      </p:sp>
      <p:sp>
        <p:nvSpPr>
          <p:cNvPr id="137" name="Shape 137"/>
          <p:cNvSpPr>
            <a:spLocks noGrp="1"/>
          </p:cNvSpPr>
          <p:nvPr>
            <p:ph type="body" sz="half" idx="1"/>
          </p:nvPr>
        </p:nvSpPr>
        <p:spPr>
          <a:prstGeom prst="rect">
            <a:avLst/>
          </a:prstGeom>
        </p:spPr>
        <p:txBody>
          <a:bodyPr/>
          <a:lstStyle>
            <a:lvl1pPr>
              <a:buBlip>
                <a:blip r:embed="rId3"/>
              </a:buBlip>
            </a:lvl1pPr>
          </a:lstStyle>
          <a:p>
            <a:r>
              <a:t>Marguerite was the eldest of nine children. She met Vincent de Paul at Villepreux in 1617.</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Placeholder 138"/>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40" name="Shape 140"/>
          <p:cNvSpPr>
            <a:spLocks noGrp="1"/>
          </p:cNvSpPr>
          <p:nvPr>
            <p:ph type="title"/>
          </p:nvPr>
        </p:nvSpPr>
        <p:spPr>
          <a:prstGeom prst="rect">
            <a:avLst/>
          </a:prstGeom>
        </p:spPr>
        <p:txBody>
          <a:bodyPr/>
          <a:lstStyle/>
          <a:p>
            <a:r>
              <a:t>Humble beginnings</a:t>
            </a:r>
          </a:p>
        </p:txBody>
      </p:sp>
      <p:sp>
        <p:nvSpPr>
          <p:cNvPr id="141" name="Shape 141"/>
          <p:cNvSpPr>
            <a:spLocks noGrp="1"/>
          </p:cNvSpPr>
          <p:nvPr>
            <p:ph type="body" sz="half" idx="1"/>
          </p:nvPr>
        </p:nvSpPr>
        <p:spPr>
          <a:prstGeom prst="rect">
            <a:avLst/>
          </a:prstGeom>
        </p:spPr>
        <p:txBody>
          <a:bodyPr/>
          <a:lstStyle>
            <a:lvl1pPr>
              <a:buBlip>
                <a:blip r:embed="rId3"/>
              </a:buBlip>
            </a:lvl1pPr>
          </a:lstStyle>
          <a:p>
            <a:r>
              <a:t>What is known about Marguerite is from a manuscript of Vincent's written in 1642. According to Vincent, Marguerite was a poor, uneducated shepherdess.</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Placeholder 142"/>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44" name="Shape 144"/>
          <p:cNvSpPr>
            <a:spLocks noGrp="1"/>
          </p:cNvSpPr>
          <p:nvPr>
            <p:ph type="title"/>
          </p:nvPr>
        </p:nvSpPr>
        <p:spPr>
          <a:prstGeom prst="rect">
            <a:avLst/>
          </a:prstGeom>
        </p:spPr>
        <p:txBody>
          <a:bodyPr/>
          <a:lstStyle/>
          <a:p>
            <a:r>
              <a:t>Learning to read</a:t>
            </a:r>
          </a:p>
        </p:txBody>
      </p:sp>
      <p:sp>
        <p:nvSpPr>
          <p:cNvPr id="145" name="Shape 145"/>
          <p:cNvSpPr>
            <a:spLocks noGrp="1"/>
          </p:cNvSpPr>
          <p:nvPr>
            <p:ph type="body" sz="half" idx="1"/>
          </p:nvPr>
        </p:nvSpPr>
        <p:spPr>
          <a:prstGeom prst="rect">
            <a:avLst/>
          </a:prstGeom>
        </p:spPr>
        <p:txBody>
          <a:bodyPr/>
          <a:lstStyle>
            <a:lvl1pPr>
              <a:buBlip>
                <a:blip r:embed="rId3"/>
              </a:buBlip>
            </a:lvl1pPr>
          </a:lstStyle>
          <a:p>
            <a:r>
              <a:t>She asked the parish priest or curate to tell her the first four letters of the alphabet, later asking about the next four, and so on. </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Placeholder 146"/>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48" name="Shape 148"/>
          <p:cNvSpPr>
            <a:spLocks noGrp="1"/>
          </p:cNvSpPr>
          <p:nvPr>
            <p:ph type="title"/>
          </p:nvPr>
        </p:nvSpPr>
        <p:spPr>
          <a:prstGeom prst="rect">
            <a:avLst/>
          </a:prstGeom>
        </p:spPr>
        <p:txBody>
          <a:bodyPr/>
          <a:lstStyle/>
          <a:p>
            <a:r>
              <a:t>Determined to learn</a:t>
            </a:r>
          </a:p>
        </p:txBody>
      </p:sp>
      <p:sp>
        <p:nvSpPr>
          <p:cNvPr id="149" name="Shape 149"/>
          <p:cNvSpPr>
            <a:spLocks noGrp="1"/>
          </p:cNvSpPr>
          <p:nvPr>
            <p:ph type="body" sz="half" idx="1"/>
          </p:nvPr>
        </p:nvSpPr>
        <p:spPr>
          <a:prstGeom prst="rect">
            <a:avLst/>
          </a:prstGeom>
        </p:spPr>
        <p:txBody>
          <a:bodyPr/>
          <a:lstStyle>
            <a:lvl1pPr>
              <a:buBlip>
                <a:blip r:embed="rId3"/>
              </a:buBlip>
            </a:lvl1pPr>
          </a:lstStyle>
          <a:p>
            <a:r>
              <a:t>She also asked those she met on the roads about letters and words. She studied while she tended sheep.</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Placeholder 150"/>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52" name="Shape 152"/>
          <p:cNvSpPr>
            <a:spLocks noGrp="1"/>
          </p:cNvSpPr>
          <p:nvPr>
            <p:ph type="title"/>
          </p:nvPr>
        </p:nvSpPr>
        <p:spPr>
          <a:prstGeom prst="rect">
            <a:avLst/>
          </a:prstGeom>
        </p:spPr>
        <p:txBody>
          <a:bodyPr/>
          <a:lstStyle/>
          <a:p>
            <a:r>
              <a:t>“Paying it forward”</a:t>
            </a:r>
          </a:p>
        </p:txBody>
      </p:sp>
      <p:sp>
        <p:nvSpPr>
          <p:cNvPr id="153" name="Shape 153"/>
          <p:cNvSpPr>
            <a:spLocks noGrp="1"/>
          </p:cNvSpPr>
          <p:nvPr>
            <p:ph type="body" sz="half" idx="1"/>
          </p:nvPr>
        </p:nvSpPr>
        <p:spPr>
          <a:prstGeom prst="rect">
            <a:avLst/>
          </a:prstGeom>
        </p:spPr>
        <p:txBody>
          <a:bodyPr/>
          <a:lstStyle>
            <a:lvl1pPr>
              <a:buBlip>
                <a:blip r:embed="rId3"/>
              </a:buBlip>
            </a:lvl1pPr>
          </a:lstStyle>
          <a:p>
            <a:r>
              <a:t>Marguerite taught herself to read and began to teach other girls in her village. She decided to take with her two or three girls whom she had taught and with them go from village to village teaching children to read. Her goal was for girls of all ages to learn to read.</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Placeholder 154"/>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56" name="Shape 156"/>
          <p:cNvSpPr>
            <a:spLocks noGrp="1"/>
          </p:cNvSpPr>
          <p:nvPr>
            <p:ph type="title"/>
          </p:nvPr>
        </p:nvSpPr>
        <p:spPr>
          <a:prstGeom prst="rect">
            <a:avLst/>
          </a:prstGeom>
        </p:spPr>
        <p:txBody>
          <a:bodyPr/>
          <a:lstStyle/>
          <a:p>
            <a:r>
              <a:t>Her wish to serve the poor</a:t>
            </a:r>
          </a:p>
        </p:txBody>
      </p:sp>
      <p:sp>
        <p:nvSpPr>
          <p:cNvPr id="157" name="Shape 157"/>
          <p:cNvSpPr>
            <a:spLocks noGrp="1"/>
          </p:cNvSpPr>
          <p:nvPr>
            <p:ph type="body" sz="half" idx="1"/>
          </p:nvPr>
        </p:nvSpPr>
        <p:spPr>
          <a:prstGeom prst="rect">
            <a:avLst/>
          </a:prstGeom>
        </p:spPr>
        <p:txBody>
          <a:bodyPr/>
          <a:lstStyle>
            <a:lvl1pPr>
              <a:buBlip>
                <a:blip r:embed="rId3"/>
              </a:buBlip>
            </a:lvl1pPr>
          </a:lstStyle>
          <a:p>
            <a:r>
              <a:t>Marguerite had become interested in the Confraternity at Villepreux. When he was at Villepreux for a mission, Marguerite went to Vincent for confession and told him of her wish to serve the poor.</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Placeholder 158"/>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60" name="Shape 160"/>
          <p:cNvSpPr>
            <a:spLocks noGrp="1"/>
          </p:cNvSpPr>
          <p:nvPr>
            <p:ph type="title"/>
          </p:nvPr>
        </p:nvSpPr>
        <p:spPr>
          <a:prstGeom prst="rect">
            <a:avLst/>
          </a:prstGeom>
        </p:spPr>
        <p:txBody>
          <a:bodyPr/>
          <a:lstStyle/>
          <a:p>
            <a:r>
              <a:t>Opportunity to serve</a:t>
            </a:r>
          </a:p>
        </p:txBody>
      </p:sp>
      <p:sp>
        <p:nvSpPr>
          <p:cNvPr id="161" name="Shape 161"/>
          <p:cNvSpPr>
            <a:spLocks noGrp="1"/>
          </p:cNvSpPr>
          <p:nvPr>
            <p:ph type="body" sz="half" idx="1"/>
          </p:nvPr>
        </p:nvSpPr>
        <p:spPr>
          <a:prstGeom prst="rect">
            <a:avLst/>
          </a:prstGeom>
        </p:spPr>
        <p:txBody>
          <a:bodyPr/>
          <a:lstStyle>
            <a:lvl1pPr>
              <a:buBlip>
                <a:blip r:embed="rId3"/>
              </a:buBlip>
            </a:lvl1pPr>
          </a:lstStyle>
          <a:p>
            <a:r>
              <a:t>Vincent brought her to Paris. There he placed her under the care of Louise de Marillac. At that time the first confraternity in Paris at Saint Savior was composed of women of rank who were looking for a maid to carry soup to the sick.</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Placeholder 162"/>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64" name="Shape 164"/>
          <p:cNvSpPr>
            <a:spLocks noGrp="1"/>
          </p:cNvSpPr>
          <p:nvPr>
            <p:ph type="title"/>
          </p:nvPr>
        </p:nvSpPr>
        <p:spPr>
          <a:prstGeom prst="rect">
            <a:avLst/>
          </a:prstGeom>
        </p:spPr>
        <p:txBody>
          <a:bodyPr/>
          <a:lstStyle/>
          <a:p>
            <a:r>
              <a:t>Serving in the Confraternity</a:t>
            </a:r>
          </a:p>
        </p:txBody>
      </p:sp>
      <p:sp>
        <p:nvSpPr>
          <p:cNvPr id="165" name="Shape 165"/>
          <p:cNvSpPr>
            <a:spLocks noGrp="1"/>
          </p:cNvSpPr>
          <p:nvPr>
            <p:ph type="body" sz="half" idx="1"/>
          </p:nvPr>
        </p:nvSpPr>
        <p:spPr>
          <a:prstGeom prst="rect">
            <a:avLst/>
          </a:prstGeom>
        </p:spPr>
        <p:txBody>
          <a:bodyPr/>
          <a:lstStyle>
            <a:lvl1pPr>
              <a:buBlip>
                <a:blip r:embed="rId3"/>
              </a:buBlip>
            </a:lvl1pPr>
          </a:lstStyle>
          <a:p>
            <a:r>
              <a:t>Louise met with Marguerite and asked her what she knew, where she had come from, and if she was willing to serve poor persons. Marguerite readily expressed her desire to serve in the Confraternity. </a:t>
            </a: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456</Words>
  <Application>Microsoft Macintosh PowerPoint</Application>
  <PresentationFormat>Custom</PresentationFormat>
  <Paragraphs>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BrushedCanvas</vt:lpstr>
      <vt:lpstr>Marguerite Naseau</vt:lpstr>
      <vt:lpstr>Marguerite meets Vincent</vt:lpstr>
      <vt:lpstr>Humble beginnings</vt:lpstr>
      <vt:lpstr>Learning to read</vt:lpstr>
      <vt:lpstr>Determined to learn</vt:lpstr>
      <vt:lpstr>“Paying it forward”</vt:lpstr>
      <vt:lpstr>Her wish to serve the poor</vt:lpstr>
      <vt:lpstr>Opportunity to serve</vt:lpstr>
      <vt:lpstr>Serving in the Confraternity</vt:lpstr>
      <vt:lpstr>Servant of the poor</vt:lpstr>
      <vt:lpstr>Learning to serve</vt:lpstr>
      <vt:lpstr>Sent to another Confraternity</vt:lpstr>
      <vt:lpstr>Last days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Marguerite Naseau</dc:title>
  <cp:lastModifiedBy>Monica Watson</cp:lastModifiedBy>
  <cp:revision>2</cp:revision>
  <dcterms:modified xsi:type="dcterms:W3CDTF">2016-07-07T16:24:28Z</dcterms:modified>
</cp:coreProperties>
</file>