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1pPr>
    <a:lvl2pPr marL="0" marR="0" indent="228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2pPr>
    <a:lvl3pPr marL="0" marR="0" indent="457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3pPr>
    <a:lvl4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4pPr>
    <a:lvl5pPr marL="0" marR="0" indent="914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5pPr>
    <a:lvl6pPr marL="0" marR="0" indent="11430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6pPr>
    <a:lvl7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7pPr>
    <a:lvl8pPr marL="0" marR="0" indent="1600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8pPr>
    <a:lvl9pPr marL="0" marR="0" indent="1828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776"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211013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787400" y="2057400"/>
            <a:ext cx="11430000" cy="3175000"/>
          </a:xfrm>
          <a:prstGeom prst="rect">
            <a:avLst/>
          </a:prstGeom>
        </p:spPr>
        <p:txBody>
          <a:bodyPr anchor="b"/>
          <a:lstStyle>
            <a:lvl1pPr>
              <a:defRPr sz="10000"/>
            </a:lvl1pPr>
          </a:lstStyle>
          <a:p>
            <a:r>
              <a:t>Title Text</a:t>
            </a:r>
          </a:p>
        </p:txBody>
      </p:sp>
      <p:sp>
        <p:nvSpPr>
          <p:cNvPr id="12" name="Shape 12"/>
          <p:cNvSpPr>
            <a:spLocks noGrp="1"/>
          </p:cNvSpPr>
          <p:nvPr>
            <p:ph type="body" sz="quarter" idx="1"/>
          </p:nvPr>
        </p:nvSpPr>
        <p:spPr>
          <a:xfrm>
            <a:off x="787400" y="5334000"/>
            <a:ext cx="11430000" cy="1524000"/>
          </a:xfrm>
          <a:prstGeom prst="rect">
            <a:avLst/>
          </a:prstGeom>
        </p:spPr>
        <p:txBody>
          <a:bodyPr anchor="t"/>
          <a:lstStyle>
            <a:lvl1pPr marL="0" indent="0" algn="ctr">
              <a:spcBef>
                <a:spcPts val="0"/>
              </a:spcBef>
              <a:buClrTx/>
              <a:buSzTx/>
              <a:buNone/>
              <a:defRPr sz="4200">
                <a:effectLst>
                  <a:outerShdw blurRad="38100" dist="50800" dir="3000000" rotWithShape="0">
                    <a:srgbClr val="FFFFFF">
                      <a:alpha val="60000"/>
                    </a:srgbClr>
                  </a:outerShdw>
                </a:effectLst>
              </a:defRPr>
            </a:lvl1pPr>
            <a:lvl2pPr marL="0" indent="228600" algn="ctr">
              <a:spcBef>
                <a:spcPts val="0"/>
              </a:spcBef>
              <a:buClrTx/>
              <a:buSzTx/>
              <a:buNone/>
              <a:defRPr sz="4200">
                <a:effectLst>
                  <a:outerShdw blurRad="38100" dist="50800" dir="3000000" rotWithShape="0">
                    <a:srgbClr val="FFFFFF">
                      <a:alpha val="60000"/>
                    </a:srgbClr>
                  </a:outerShdw>
                </a:effectLst>
              </a:defRPr>
            </a:lvl2pPr>
            <a:lvl3pPr marL="0" indent="457200" algn="ctr">
              <a:spcBef>
                <a:spcPts val="0"/>
              </a:spcBef>
              <a:buClrTx/>
              <a:buSzTx/>
              <a:buNone/>
              <a:defRPr sz="4200">
                <a:effectLst>
                  <a:outerShdw blurRad="38100" dist="50800" dir="3000000" rotWithShape="0">
                    <a:srgbClr val="FFFFFF">
                      <a:alpha val="60000"/>
                    </a:srgbClr>
                  </a:outerShdw>
                </a:effectLst>
              </a:defRPr>
            </a:lvl3pPr>
            <a:lvl4pPr marL="0" indent="685800" algn="ctr">
              <a:spcBef>
                <a:spcPts val="0"/>
              </a:spcBef>
              <a:buClrTx/>
              <a:buSzTx/>
              <a:buNone/>
              <a:defRPr sz="4200">
                <a:effectLst>
                  <a:outerShdw blurRad="38100" dist="50800" dir="3000000" rotWithShape="0">
                    <a:srgbClr val="FFFFFF">
                      <a:alpha val="60000"/>
                    </a:srgbClr>
                  </a:outerShdw>
                </a:effectLst>
              </a:defRPr>
            </a:lvl4pPr>
            <a:lvl5pPr marL="0" indent="914400" algn="ctr">
              <a:spcBef>
                <a:spcPts val="0"/>
              </a:spcBef>
              <a:buClrTx/>
              <a:buSzTx/>
              <a:buNone/>
              <a:defRPr sz="4200">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spAutoFit/>
          </a:bodyPr>
          <a:lstStyle>
            <a:lvl1pPr marL="0" indent="0" algn="ctr">
              <a:spcBef>
                <a:spcPts val="0"/>
              </a:spcBef>
              <a:buClrTx/>
              <a:buSzTx/>
              <a:buNone/>
              <a:tabLst>
                <a:tab pos="914400" algn="l"/>
              </a:tabLst>
              <a:defRPr sz="3000" i="1"/>
            </a:lvl1pPr>
          </a:lstStyle>
          <a:p>
            <a:pPr defTabSz="914400"/>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2400"/>
              </a:spcBef>
              <a:buClrTx/>
              <a:buSzTx/>
              <a:buNone/>
              <a:tabLst>
                <a:tab pos="914400" algn="l"/>
              </a:tabLst>
            </a:lvl1pPr>
          </a:lstStyle>
          <a:p>
            <a:pPr defTabSz="914400"/>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2593163" y="762000"/>
            <a:ext cx="7823201" cy="55372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title"/>
          </p:nvPr>
        </p:nvSpPr>
        <p:spPr>
          <a:xfrm>
            <a:off x="787400" y="6413500"/>
            <a:ext cx="11430000" cy="1778000"/>
          </a:xfrm>
          <a:prstGeom prst="rect">
            <a:avLst/>
          </a:prstGeom>
        </p:spPr>
        <p:txBody>
          <a:bodyPr/>
          <a:lstStyle>
            <a:lvl1pPr>
              <a:defRPr sz="10000"/>
            </a:lvl1pPr>
          </a:lstStyle>
          <a:p>
            <a:r>
              <a:t>Title Text</a:t>
            </a:r>
          </a:p>
        </p:txBody>
      </p:sp>
      <p:sp>
        <p:nvSpPr>
          <p:cNvPr id="22" name="Shape 22"/>
          <p:cNvSpPr>
            <a:spLocks noGrp="1"/>
          </p:cNvSpPr>
          <p:nvPr>
            <p:ph type="body" sz="quarter" idx="1"/>
          </p:nvPr>
        </p:nvSpPr>
        <p:spPr>
          <a:xfrm>
            <a:off x="787400" y="8178800"/>
            <a:ext cx="11430000" cy="825500"/>
          </a:xfrm>
          <a:prstGeom prst="rect">
            <a:avLst/>
          </a:prstGeom>
        </p:spPr>
        <p:txBody>
          <a:bodyPr anchor="t"/>
          <a:lstStyle>
            <a:lvl1pPr marL="0" indent="0" algn="ctr">
              <a:spcBef>
                <a:spcPts val="0"/>
              </a:spcBef>
              <a:buClrTx/>
              <a:buSzTx/>
              <a:buNone/>
              <a:defRPr sz="4200">
                <a:effectLst>
                  <a:outerShdw blurRad="38100" dist="50800" dir="3000000" rotWithShape="0">
                    <a:srgbClr val="FFFFFF">
                      <a:alpha val="60000"/>
                    </a:srgbClr>
                  </a:outerShdw>
                </a:effectLst>
              </a:defRPr>
            </a:lvl1pPr>
            <a:lvl2pPr marL="0" indent="228600" algn="ctr">
              <a:spcBef>
                <a:spcPts val="0"/>
              </a:spcBef>
              <a:buClrTx/>
              <a:buSzTx/>
              <a:buNone/>
              <a:defRPr sz="4200">
                <a:effectLst>
                  <a:outerShdw blurRad="38100" dist="50800" dir="3000000" rotWithShape="0">
                    <a:srgbClr val="FFFFFF">
                      <a:alpha val="60000"/>
                    </a:srgbClr>
                  </a:outerShdw>
                </a:effectLst>
              </a:defRPr>
            </a:lvl2pPr>
            <a:lvl3pPr marL="0" indent="457200" algn="ctr">
              <a:spcBef>
                <a:spcPts val="0"/>
              </a:spcBef>
              <a:buClrTx/>
              <a:buSzTx/>
              <a:buNone/>
              <a:defRPr sz="4200">
                <a:effectLst>
                  <a:outerShdw blurRad="38100" dist="50800" dir="3000000" rotWithShape="0">
                    <a:srgbClr val="FFFFFF">
                      <a:alpha val="60000"/>
                    </a:srgbClr>
                  </a:outerShdw>
                </a:effectLst>
              </a:defRPr>
            </a:lvl3pPr>
            <a:lvl4pPr marL="0" indent="685800" algn="ctr">
              <a:spcBef>
                <a:spcPts val="0"/>
              </a:spcBef>
              <a:buClrTx/>
              <a:buSzTx/>
              <a:buNone/>
              <a:defRPr sz="4200">
                <a:effectLst>
                  <a:outerShdw blurRad="38100" dist="50800" dir="3000000" rotWithShape="0">
                    <a:srgbClr val="FFFFFF">
                      <a:alpha val="60000"/>
                    </a:srgbClr>
                  </a:outerShdw>
                </a:effectLst>
              </a:defRPr>
            </a:lvl4pPr>
            <a:lvl5pPr marL="0" indent="914400" algn="ctr">
              <a:spcBef>
                <a:spcPts val="0"/>
              </a:spcBef>
              <a:buClrTx/>
              <a:buSzTx/>
              <a:buNone/>
              <a:defRPr sz="4200">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title"/>
          </p:nvPr>
        </p:nvSpPr>
        <p:spPr>
          <a:xfrm>
            <a:off x="787400" y="3289300"/>
            <a:ext cx="11430000" cy="3175000"/>
          </a:xfrm>
          <a:prstGeom prst="rect">
            <a:avLst/>
          </a:prstGeom>
        </p:spPr>
        <p:txBody>
          <a:bodyPr/>
          <a:lstStyle>
            <a:lvl1pPr>
              <a:defRPr sz="10000"/>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a:spLocks noGrp="1"/>
          </p:cNvSpPr>
          <p:nvPr>
            <p:ph type="pic" sz="quarter" idx="13"/>
          </p:nvPr>
        </p:nvSpPr>
        <p:spPr>
          <a:xfrm>
            <a:off x="7239000" y="2082800"/>
            <a:ext cx="4191000" cy="5588000"/>
          </a:xfrm>
          <a:prstGeom prst="rect">
            <a:avLst/>
          </a:prstGeom>
          <a:ln w="9525">
            <a:round/>
          </a:ln>
        </p:spPr>
        <p:txBody>
          <a:bodyPr lIns="91439" tIns="45719" rIns="91439" bIns="45719" anchor="t">
            <a:noAutofit/>
          </a:bodyPr>
          <a:lstStyle/>
          <a:p>
            <a:endParaRPr/>
          </a:p>
        </p:txBody>
      </p:sp>
      <p:sp>
        <p:nvSpPr>
          <p:cNvPr id="39" name="Shape 39"/>
          <p:cNvSpPr>
            <a:spLocks noGrp="1"/>
          </p:cNvSpPr>
          <p:nvPr>
            <p:ph type="title"/>
          </p:nvPr>
        </p:nvSpPr>
        <p:spPr>
          <a:xfrm>
            <a:off x="546100" y="1473200"/>
            <a:ext cx="5969000" cy="3708400"/>
          </a:xfrm>
          <a:prstGeom prst="rect">
            <a:avLst/>
          </a:prstGeom>
        </p:spPr>
        <p:txBody>
          <a:bodyPr anchor="b"/>
          <a:lstStyle/>
          <a:p>
            <a:r>
              <a:t>Title Text</a:t>
            </a:r>
          </a:p>
        </p:txBody>
      </p:sp>
      <p:sp>
        <p:nvSpPr>
          <p:cNvPr id="40" name="Shape 40"/>
          <p:cNvSpPr>
            <a:spLocks noGrp="1"/>
          </p:cNvSpPr>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blurRad="38100" dist="50800" dir="3000000" rotWithShape="0">
                    <a:srgbClr val="FFFFFF">
                      <a:alpha val="60000"/>
                    </a:srgbClr>
                  </a:outerShdw>
                </a:effectLst>
              </a:defRPr>
            </a:lvl1pPr>
            <a:lvl2pPr marL="0" indent="228600" algn="ctr">
              <a:spcBef>
                <a:spcPts val="0"/>
              </a:spcBef>
              <a:buClrTx/>
              <a:buSzTx/>
              <a:buNone/>
              <a:defRPr sz="4200">
                <a:effectLst>
                  <a:outerShdw blurRad="38100" dist="50800" dir="3000000" rotWithShape="0">
                    <a:srgbClr val="FFFFFF">
                      <a:alpha val="60000"/>
                    </a:srgbClr>
                  </a:outerShdw>
                </a:effectLst>
              </a:defRPr>
            </a:lvl2pPr>
            <a:lvl3pPr marL="0" indent="457200" algn="ctr">
              <a:spcBef>
                <a:spcPts val="0"/>
              </a:spcBef>
              <a:buClrTx/>
              <a:buSzTx/>
              <a:buNone/>
              <a:defRPr sz="4200">
                <a:effectLst>
                  <a:outerShdw blurRad="38100" dist="50800" dir="3000000" rotWithShape="0">
                    <a:srgbClr val="FFFFFF">
                      <a:alpha val="60000"/>
                    </a:srgbClr>
                  </a:outerShdw>
                </a:effectLst>
              </a:defRPr>
            </a:lvl3pPr>
            <a:lvl4pPr marL="0" indent="685800" algn="ctr">
              <a:spcBef>
                <a:spcPts val="0"/>
              </a:spcBef>
              <a:buClrTx/>
              <a:buSzTx/>
              <a:buNone/>
              <a:defRPr sz="4200">
                <a:effectLst>
                  <a:outerShdw blurRad="38100" dist="50800" dir="3000000" rotWithShape="0">
                    <a:srgbClr val="FFFFFF">
                      <a:alpha val="60000"/>
                    </a:srgbClr>
                  </a:outerShdw>
                </a:effectLst>
              </a:defRPr>
            </a:lvl4pPr>
            <a:lvl5pPr marL="0" indent="914400" algn="ctr">
              <a:spcBef>
                <a:spcPts val="0"/>
              </a:spcBef>
              <a:buClrTx/>
              <a:buSzTx/>
              <a:buNone/>
              <a:defRPr sz="4200">
                <a:effectLst>
                  <a:outerShdw blurRad="38100" dist="50800" dir="3000000" rotWithShape="0">
                    <a:srgbClr val="FFFFFF">
                      <a:alpha val="6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xfrm>
            <a:off x="787400" y="2794000"/>
            <a:ext cx="114300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7239000" y="2870200"/>
            <a:ext cx="4191000" cy="5588000"/>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8267700" y="4292600"/>
            <a:ext cx="3378200" cy="4610100"/>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quarter" idx="14"/>
          </p:nvPr>
        </p:nvSpPr>
        <p:spPr>
          <a:xfrm>
            <a:off x="8270063" y="835385"/>
            <a:ext cx="3378201" cy="25400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half" idx="15"/>
          </p:nvPr>
        </p:nvSpPr>
        <p:spPr>
          <a:xfrm>
            <a:off x="1346200" y="838200"/>
            <a:ext cx="5943600" cy="80645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defRPr sz="2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515151"/>
          </a:solidFill>
          <a:effectLst>
            <a:outerShdw blurRad="38100" dist="50800" dir="3000000" rotWithShape="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ln>
            <a:noFill/>
          </a:ln>
          <a:solidFill>
            <a:srgbClr val="515151"/>
          </a:solidFill>
          <a:uFillTx/>
          <a:latin typeface="+mn-lt"/>
          <a:ea typeface="+mn-ea"/>
          <a:cs typeface="+mn-cs"/>
          <a:sym typeface="Cochin"/>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hyperlink" Target="http://via.library.depaul.edu/cgi/viewcontent.cgi?article=1118&amp;context=vhj"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tif"/><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via.library.depaul.edu/cgi/viewcontent.cgi?article=1118&amp;context=vhj"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via.library.depaul.edu/cgi/viewcontent.cgi?article=1118&amp;context=vh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hyperlink" Target="http://sistersofcharityfederation.org/federation-histo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Placeholder 118"/>
          <p:cNvPicPr>
            <a:picLocks noGrp="1"/>
          </p:cNvPicPr>
          <p:nvPr>
            <p:ph type="pic" idx="13"/>
          </p:nvPr>
        </p:nvPicPr>
        <p:blipFill>
          <a:blip r:embed="rId2">
            <a:extLst/>
          </a:blip>
          <a:stretch>
            <a:fillRect/>
          </a:stretch>
        </p:blipFill>
        <p:spPr>
          <a:xfrm>
            <a:off x="7112000" y="1054100"/>
            <a:ext cx="4470400" cy="5867400"/>
          </a:xfrm>
          <a:prstGeom prst="rect">
            <a:avLst/>
          </a:prstGeom>
        </p:spPr>
      </p:pic>
      <p:sp>
        <p:nvSpPr>
          <p:cNvPr id="120" name="Shape 120"/>
          <p:cNvSpPr>
            <a:spLocks noGrp="1"/>
          </p:cNvSpPr>
          <p:nvPr>
            <p:ph type="title"/>
          </p:nvPr>
        </p:nvSpPr>
        <p:spPr>
          <a:xfrm>
            <a:off x="558800" y="584200"/>
            <a:ext cx="5969000" cy="3708400"/>
          </a:xfrm>
          <a:prstGeom prst="rect">
            <a:avLst/>
          </a:prstGeom>
        </p:spPr>
        <p:txBody>
          <a:bodyPr/>
          <a:lstStyle/>
          <a:p>
            <a:pPr defTabSz="449833">
              <a:defRPr sz="5698">
                <a:effectLst>
                  <a:outerShdw blurRad="29337" dist="39116" dir="3000000" rotWithShape="0">
                    <a:srgbClr val="FFFFFF">
                      <a:alpha val="60000"/>
                    </a:srgbClr>
                  </a:outerShdw>
                </a:effectLst>
              </a:defRPr>
            </a:pPr>
            <a:r>
              <a:t>From France to America: </a:t>
            </a:r>
          </a:p>
          <a:p>
            <a:pPr defTabSz="449833">
              <a:defRPr sz="5698">
                <a:effectLst>
                  <a:outerShdw blurRad="29337" dist="39116" dir="3000000" rotWithShape="0">
                    <a:srgbClr val="FFFFFF">
                      <a:alpha val="60000"/>
                    </a:srgbClr>
                  </a:outerShdw>
                </a:effectLst>
              </a:defRPr>
            </a:pPr>
            <a:r>
              <a:t>Refocusing the Vincentian Mission</a:t>
            </a:r>
          </a:p>
        </p:txBody>
      </p:sp>
      <p:sp>
        <p:nvSpPr>
          <p:cNvPr id="121" name="Shape 121"/>
          <p:cNvSpPr>
            <a:spLocks noGrp="1"/>
          </p:cNvSpPr>
          <p:nvPr>
            <p:ph type="body" sz="quarter" idx="1"/>
          </p:nvPr>
        </p:nvSpPr>
        <p:spPr>
          <a:xfrm>
            <a:off x="174972" y="4831060"/>
            <a:ext cx="6736656" cy="2712740"/>
          </a:xfrm>
          <a:prstGeom prst="rect">
            <a:avLst/>
          </a:prstGeom>
        </p:spPr>
        <p:txBody>
          <a:bodyPr/>
          <a:lstStyle/>
          <a:p>
            <a:r>
              <a:rPr dirty="0"/>
              <a:t>Part 2: Daughters of Charity</a:t>
            </a:r>
          </a:p>
        </p:txBody>
      </p:sp>
      <p:sp>
        <p:nvSpPr>
          <p:cNvPr id="122" name="Shape 122"/>
          <p:cNvSpPr/>
          <p:nvPr/>
        </p:nvSpPr>
        <p:spPr>
          <a:xfrm>
            <a:off x="174972" y="7448907"/>
            <a:ext cx="12638845" cy="176458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3600"/>
            </a:pPr>
            <a:r>
              <a:rPr dirty="0"/>
              <a:t>adapted from </a:t>
            </a:r>
            <a:r>
              <a:rPr u="sng" dirty="0" smtClean="0">
                <a:hlinkClick r:id="rId3"/>
              </a:rPr>
              <a:t>Vincentian </a:t>
            </a:r>
            <a:r>
              <a:rPr u="sng" dirty="0">
                <a:hlinkClick r:id="rId3"/>
              </a:rPr>
              <a:t>Pioneers of the Mississippi Valley (1818-</a:t>
            </a:r>
            <a:r>
              <a:rPr u="sng">
                <a:hlinkClick r:id="rId3"/>
              </a:rPr>
              <a:t>1900</a:t>
            </a:r>
            <a:r>
              <a:rPr u="sng" smtClean="0">
                <a:hlinkClick r:id="rId3"/>
              </a:rPr>
              <a:t>)</a:t>
            </a:r>
            <a:endParaRPr lang="en-US" dirty="0" smtClean="0"/>
          </a:p>
          <a:p>
            <a:pPr>
              <a:defRPr sz="3600"/>
            </a:pPr>
            <a:r>
              <a:rPr dirty="0" smtClean="0"/>
              <a:t>by </a:t>
            </a:r>
            <a:r>
              <a:rPr dirty="0"/>
              <a:t>Dennis P. McCann, Vincentian Heritage Journal</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Placeholder 155"/>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57" name="Shape 157"/>
          <p:cNvSpPr>
            <a:spLocks noGrp="1"/>
          </p:cNvSpPr>
          <p:nvPr>
            <p:ph type="title"/>
          </p:nvPr>
        </p:nvSpPr>
        <p:spPr>
          <a:prstGeom prst="rect">
            <a:avLst/>
          </a:prstGeom>
        </p:spPr>
        <p:txBody>
          <a:bodyPr/>
          <a:lstStyle/>
          <a:p>
            <a:r>
              <a:t>Responding to present needs</a:t>
            </a:r>
          </a:p>
        </p:txBody>
      </p:sp>
      <p:sp>
        <p:nvSpPr>
          <p:cNvPr id="158" name="Shape 158"/>
          <p:cNvSpPr>
            <a:spLocks noGrp="1"/>
          </p:cNvSpPr>
          <p:nvPr>
            <p:ph type="body" sz="half" idx="1"/>
          </p:nvPr>
        </p:nvSpPr>
        <p:spPr>
          <a:prstGeom prst="rect">
            <a:avLst/>
          </a:prstGeom>
        </p:spPr>
        <p:txBody>
          <a:bodyPr>
            <a:normAutofit lnSpcReduction="10000"/>
          </a:bodyPr>
          <a:lstStyle/>
          <a:p>
            <a:pPr marL="287273" indent="-287273" defTabSz="455675">
              <a:spcBef>
                <a:spcPts val="2500"/>
              </a:spcBef>
              <a:defRPr sz="2574"/>
            </a:pPr>
            <a:r>
              <a:t>The history of the houses founded by the American Daughters of Charity exhibits a volatility similar to that of other private ventures in the U.S.: most did not survive for more than a generation, just as most small businesses fail.</a:t>
            </a:r>
          </a:p>
          <a:p>
            <a:pPr marL="287273" indent="-287273" defTabSz="455675">
              <a:spcBef>
                <a:spcPts val="2500"/>
              </a:spcBef>
              <a:defRPr sz="2574"/>
            </a:pPr>
            <a:r>
              <a:t>Nevertheless, these early houses of the Daughters of Charity are testimony to the dynamism of organized charitable activity in the U.S. Though such institutions are usually short-lived, they do respond to real needs for as long as those needs exist.</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Placeholder 159"/>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61" name="Shape 161"/>
          <p:cNvSpPr>
            <a:spLocks noGrp="1"/>
          </p:cNvSpPr>
          <p:nvPr>
            <p:ph type="title"/>
          </p:nvPr>
        </p:nvSpPr>
        <p:spPr>
          <a:prstGeom prst="rect">
            <a:avLst/>
          </a:prstGeom>
        </p:spPr>
        <p:txBody>
          <a:bodyPr/>
          <a:lstStyle/>
          <a:p>
            <a:r>
              <a:t>Spirit of the Daughters</a:t>
            </a:r>
          </a:p>
        </p:txBody>
      </p:sp>
      <p:sp>
        <p:nvSpPr>
          <p:cNvPr id="162" name="Shape 162"/>
          <p:cNvSpPr>
            <a:spLocks noGrp="1"/>
          </p:cNvSpPr>
          <p:nvPr>
            <p:ph type="body" sz="half" idx="1"/>
          </p:nvPr>
        </p:nvSpPr>
        <p:spPr>
          <a:prstGeom prst="rect">
            <a:avLst/>
          </a:prstGeom>
        </p:spPr>
        <p:txBody>
          <a:bodyPr>
            <a:normAutofit lnSpcReduction="10000"/>
          </a:bodyPr>
          <a:lstStyle>
            <a:lvl1pPr marL="346202" indent="-346202" defTabSz="549148">
              <a:spcBef>
                <a:spcPts val="3100"/>
              </a:spcBef>
              <a:defRPr sz="3102"/>
            </a:lvl1pPr>
          </a:lstStyle>
          <a:p>
            <a:r>
              <a:t>The spirit of the Daughters' early houses lives on in the more stable institutions that eventually emerged from them. The development of Saint Joseph's Hospital in Chicago from its origins in Mother Gehring's cottage mirrors the story of the DePaul Health Center in Saint Louis, a venture which the Daughters of Charity launched in a log cabin in 1828.</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Placeholder 163"/>
          <p:cNvPicPr>
            <a:picLocks noGrp="1"/>
          </p:cNvPicPr>
          <p:nvPr>
            <p:ph type="pic" idx="13"/>
          </p:nvPr>
        </p:nvPicPr>
        <p:blipFill>
          <a:blip r:embed="rId2">
            <a:extLst/>
          </a:blip>
          <a:stretch>
            <a:fillRect/>
          </a:stretch>
        </p:blipFill>
        <p:spPr>
          <a:xfrm>
            <a:off x="7099299" y="2730500"/>
            <a:ext cx="4470401" cy="5867400"/>
          </a:xfrm>
          <a:prstGeom prst="rect">
            <a:avLst/>
          </a:prstGeom>
        </p:spPr>
      </p:pic>
      <p:sp>
        <p:nvSpPr>
          <p:cNvPr id="165" name="Shape 165"/>
          <p:cNvSpPr>
            <a:spLocks noGrp="1"/>
          </p:cNvSpPr>
          <p:nvPr>
            <p:ph type="title"/>
          </p:nvPr>
        </p:nvSpPr>
        <p:spPr>
          <a:prstGeom prst="rect">
            <a:avLst/>
          </a:prstGeom>
        </p:spPr>
        <p:txBody>
          <a:bodyPr/>
          <a:lstStyle>
            <a:lvl1pPr defTabSz="531622">
              <a:defRPr sz="6734">
                <a:effectLst>
                  <a:outerShdw blurRad="34671" dist="46228" dir="3000000" rotWithShape="0">
                    <a:srgbClr val="FFFFFF">
                      <a:alpha val="60000"/>
                    </a:srgbClr>
                  </a:outerShdw>
                </a:effectLst>
              </a:defRPr>
            </a:lvl1pPr>
          </a:lstStyle>
          <a:p>
            <a:r>
              <a:t>Vincentian “Corporate Culture”</a:t>
            </a:r>
          </a:p>
        </p:txBody>
      </p:sp>
      <p:sp>
        <p:nvSpPr>
          <p:cNvPr id="166" name="Shape 166"/>
          <p:cNvSpPr>
            <a:spLocks noGrp="1"/>
          </p:cNvSpPr>
          <p:nvPr>
            <p:ph type="body" sz="half" idx="1"/>
          </p:nvPr>
        </p:nvSpPr>
        <p:spPr>
          <a:prstGeom prst="rect">
            <a:avLst/>
          </a:prstGeom>
        </p:spPr>
        <p:txBody>
          <a:bodyPr>
            <a:normAutofit lnSpcReduction="10000"/>
          </a:bodyPr>
          <a:lstStyle>
            <a:lvl1pPr marL="353568" indent="-353568" defTabSz="560831">
              <a:spcBef>
                <a:spcPts val="3100"/>
              </a:spcBef>
              <a:defRPr sz="3167"/>
            </a:lvl1pPr>
          </a:lstStyle>
          <a:p>
            <a:r>
              <a:t>These institutions share with DePaul University— itself begun as an adjunct to Saint Vincent de Paul parish— an ethic of public service that is distinctively pragmatic and market oriented. Such similarities in the corporate cultures of these institutions are not coincidental. They stem from a common source—their Vincentian heritage.</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Placeholder 167"/>
          <p:cNvPicPr>
            <a:picLocks noGrp="1"/>
          </p:cNvPicPr>
          <p:nvPr>
            <p:ph type="pic" idx="13"/>
          </p:nvPr>
        </p:nvPicPr>
        <p:blipFill>
          <a:blip r:embed="rId2">
            <a:extLst/>
          </a:blip>
          <a:stretch>
            <a:fillRect/>
          </a:stretch>
        </p:blipFill>
        <p:spPr>
          <a:xfrm>
            <a:off x="7099299" y="2730500"/>
            <a:ext cx="4470401" cy="5867400"/>
          </a:xfrm>
          <a:prstGeom prst="rect">
            <a:avLst/>
          </a:prstGeom>
        </p:spPr>
      </p:pic>
      <p:sp>
        <p:nvSpPr>
          <p:cNvPr id="169" name="Shape 169"/>
          <p:cNvSpPr>
            <a:spLocks noGrp="1"/>
          </p:cNvSpPr>
          <p:nvPr>
            <p:ph type="title"/>
          </p:nvPr>
        </p:nvSpPr>
        <p:spPr>
          <a:prstGeom prst="rect">
            <a:avLst/>
          </a:prstGeom>
        </p:spPr>
        <p:txBody>
          <a:bodyPr/>
          <a:lstStyle/>
          <a:p>
            <a:r>
              <a:t>Clarifying Terminology</a:t>
            </a:r>
          </a:p>
        </p:txBody>
      </p:sp>
      <p:sp>
        <p:nvSpPr>
          <p:cNvPr id="170" name="Shape 170"/>
          <p:cNvSpPr>
            <a:spLocks noGrp="1"/>
          </p:cNvSpPr>
          <p:nvPr>
            <p:ph type="body" sz="half" idx="1"/>
          </p:nvPr>
        </p:nvSpPr>
        <p:spPr>
          <a:prstGeom prst="rect">
            <a:avLst/>
          </a:prstGeom>
        </p:spPr>
        <p:txBody>
          <a:bodyPr>
            <a:normAutofit lnSpcReduction="10000"/>
          </a:bodyPr>
          <a:lstStyle/>
          <a:p>
            <a:pPr marL="265176" indent="-265176" defTabSz="420624">
              <a:spcBef>
                <a:spcPts val="2300"/>
              </a:spcBef>
              <a:defRPr sz="2376"/>
            </a:pPr>
            <a:r>
              <a:t>The author states: I have deliberately departed from the way the term "Vincentian" is conventionally used in English, by making it inclusive of both the Congregation of the Mission and the Daughters of Charity. In the past, "Vincentian" usually referred only to members of the Congregation of the Mission. </a:t>
            </a:r>
          </a:p>
          <a:p>
            <a:pPr marL="265176" indent="-265176" defTabSz="420624">
              <a:spcBef>
                <a:spcPts val="2300"/>
              </a:spcBef>
              <a:defRPr sz="2376"/>
            </a:pPr>
            <a:r>
              <a:t>In the commentary that follows, the Congregation of the Mission and the Daughters of Charity are referred to as “the Vincentian communities," to emphasize their equal contribution to the Vincentian mission.</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Placeholder 171"/>
          <p:cNvPicPr>
            <a:picLocks noGrp="1"/>
          </p:cNvPicPr>
          <p:nvPr>
            <p:ph type="pic" idx="13"/>
          </p:nvPr>
        </p:nvPicPr>
        <p:blipFill>
          <a:blip r:embed="rId2">
            <a:extLst/>
          </a:blip>
          <a:stretch>
            <a:fillRect/>
          </a:stretch>
        </p:blipFill>
        <p:spPr>
          <a:xfrm>
            <a:off x="7099300" y="4065934"/>
            <a:ext cx="4470401" cy="3196532"/>
          </a:xfrm>
          <a:prstGeom prst="rect">
            <a:avLst/>
          </a:prstGeom>
        </p:spPr>
      </p:pic>
      <p:sp>
        <p:nvSpPr>
          <p:cNvPr id="173" name="Shape 173"/>
          <p:cNvSpPr>
            <a:spLocks noGrp="1"/>
          </p:cNvSpPr>
          <p:nvPr>
            <p:ph type="title"/>
          </p:nvPr>
        </p:nvSpPr>
        <p:spPr>
          <a:prstGeom prst="rect">
            <a:avLst/>
          </a:prstGeom>
        </p:spPr>
        <p:txBody>
          <a:bodyPr/>
          <a:lstStyle/>
          <a:p>
            <a:r>
              <a:t>Multipurpose institutions</a:t>
            </a:r>
          </a:p>
        </p:txBody>
      </p:sp>
      <p:sp>
        <p:nvSpPr>
          <p:cNvPr id="174" name="Shape 174"/>
          <p:cNvSpPr>
            <a:spLocks noGrp="1"/>
          </p:cNvSpPr>
          <p:nvPr>
            <p:ph type="body" sz="half" idx="1"/>
          </p:nvPr>
        </p:nvSpPr>
        <p:spPr>
          <a:prstGeom prst="rect">
            <a:avLst/>
          </a:prstGeom>
        </p:spPr>
        <p:txBody>
          <a:bodyPr/>
          <a:lstStyle/>
          <a:p>
            <a:pPr marL="309371" indent="-309371" defTabSz="490727">
              <a:spcBef>
                <a:spcPts val="2700"/>
              </a:spcBef>
              <a:defRPr sz="2772"/>
            </a:pPr>
            <a:r>
              <a:t>Many of the institutions founded and operated by the Daughters of Charity were multipurpose: a school for girls, for example, might also take on the care of resident orphans, which in turn might require the establishment of an infirmary.</a:t>
            </a:r>
          </a:p>
          <a:p>
            <a:pPr marL="309371" indent="-309371" defTabSz="490727">
              <a:spcBef>
                <a:spcPts val="2700"/>
              </a:spcBef>
              <a:defRPr sz="2772"/>
            </a:pPr>
            <a:r>
              <a:t>The subsequent growth of the institution might depend upon which of these services generated the greatest response within the communities served by the sisters. </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Placeholder 175"/>
          <p:cNvPicPr>
            <a:picLocks noGrp="1"/>
          </p:cNvPicPr>
          <p:nvPr>
            <p:ph type="pic" idx="13"/>
          </p:nvPr>
        </p:nvPicPr>
        <p:blipFill>
          <a:blip r:embed="rId2">
            <a:extLst/>
          </a:blip>
          <a:stretch>
            <a:fillRect/>
          </a:stretch>
        </p:blipFill>
        <p:spPr>
          <a:xfrm>
            <a:off x="7099300" y="3983087"/>
            <a:ext cx="4470401" cy="3362226"/>
          </a:xfrm>
          <a:prstGeom prst="rect">
            <a:avLst/>
          </a:prstGeom>
        </p:spPr>
      </p:pic>
      <p:sp>
        <p:nvSpPr>
          <p:cNvPr id="177" name="Shape 177"/>
          <p:cNvSpPr>
            <a:spLocks noGrp="1"/>
          </p:cNvSpPr>
          <p:nvPr>
            <p:ph type="title"/>
          </p:nvPr>
        </p:nvSpPr>
        <p:spPr>
          <a:prstGeom prst="rect">
            <a:avLst/>
          </a:prstGeom>
        </p:spPr>
        <p:txBody>
          <a:bodyPr/>
          <a:lstStyle/>
          <a:p>
            <a:r>
              <a:t>Example institutions</a:t>
            </a:r>
          </a:p>
        </p:txBody>
      </p:sp>
      <p:sp>
        <p:nvSpPr>
          <p:cNvPr id="178" name="Shape 178"/>
          <p:cNvSpPr>
            <a:spLocks noGrp="1"/>
          </p:cNvSpPr>
          <p:nvPr>
            <p:ph type="body" sz="half" idx="1"/>
          </p:nvPr>
        </p:nvSpPr>
        <p:spPr>
          <a:prstGeom prst="rect">
            <a:avLst/>
          </a:prstGeom>
        </p:spPr>
        <p:txBody>
          <a:bodyPr>
            <a:normAutofit lnSpcReduction="10000"/>
          </a:bodyPr>
          <a:lstStyle>
            <a:lvl1pPr marL="331469" indent="-331469" defTabSz="525779">
              <a:spcBef>
                <a:spcPts val="2900"/>
              </a:spcBef>
              <a:defRPr sz="2970"/>
            </a:lvl1pPr>
          </a:lstStyle>
          <a:p>
            <a:r>
              <a:t>Some of the houses founded in Saint Louis and Chicago: Providence Hospital, the predecessor institution to Saint Joseph's Hospital, Chicago; the parish schools operated by the Daughters at the Holy Name Cathedral and Saint Patrick's in Chicago; and Saint Louis Hospital, founded in 1828: the first hospital of any kind established west of the Mississippi River.</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Placeholder 179"/>
          <p:cNvPicPr>
            <a:picLocks noGrp="1"/>
          </p:cNvPicPr>
          <p:nvPr>
            <p:ph type="pic" idx="13"/>
          </p:nvPr>
        </p:nvPicPr>
        <p:blipFill>
          <a:blip r:embed="rId2">
            <a:extLst/>
          </a:blip>
          <a:stretch>
            <a:fillRect/>
          </a:stretch>
        </p:blipFill>
        <p:spPr>
          <a:xfrm>
            <a:off x="7099300" y="3646735"/>
            <a:ext cx="4470401" cy="4034930"/>
          </a:xfrm>
          <a:prstGeom prst="rect">
            <a:avLst/>
          </a:prstGeom>
        </p:spPr>
      </p:pic>
      <p:sp>
        <p:nvSpPr>
          <p:cNvPr id="181" name="Shape 181"/>
          <p:cNvSpPr>
            <a:spLocks noGrp="1"/>
          </p:cNvSpPr>
          <p:nvPr>
            <p:ph type="title"/>
          </p:nvPr>
        </p:nvSpPr>
        <p:spPr>
          <a:prstGeom prst="rect">
            <a:avLst/>
          </a:prstGeom>
        </p:spPr>
        <p:txBody>
          <a:bodyPr>
            <a:normAutofit fontScale="90000"/>
          </a:bodyPr>
          <a:lstStyle>
            <a:lvl1pPr defTabSz="484886">
              <a:defRPr sz="6142">
                <a:effectLst>
                  <a:outerShdw blurRad="31623" dist="42164" dir="3000000" rotWithShape="0">
                    <a:srgbClr val="FFFFFF">
                      <a:alpha val="60000"/>
                    </a:srgbClr>
                  </a:outerShdw>
                </a:effectLst>
              </a:defRPr>
            </a:lvl1pPr>
          </a:lstStyle>
          <a:p>
            <a:r>
              <a:t>Education, Health Care, Social Work</a:t>
            </a:r>
          </a:p>
        </p:txBody>
      </p:sp>
      <p:sp>
        <p:nvSpPr>
          <p:cNvPr id="182" name="Shape 182"/>
          <p:cNvSpPr>
            <a:spLocks noGrp="1"/>
          </p:cNvSpPr>
          <p:nvPr>
            <p:ph type="body" sz="half" idx="1"/>
          </p:nvPr>
        </p:nvSpPr>
        <p:spPr>
          <a:prstGeom prst="rect">
            <a:avLst/>
          </a:prstGeom>
        </p:spPr>
        <p:txBody>
          <a:bodyPr/>
          <a:lstStyle/>
          <a:p>
            <a:pPr marL="305688" indent="-305688" defTabSz="484886">
              <a:spcBef>
                <a:spcPts val="2700"/>
              </a:spcBef>
              <a:defRPr sz="2739"/>
            </a:pPr>
            <a:r>
              <a:t>The Daughters of Charity were involved in all three forms of mission service, education, health care and social work, from the very beginning of their history in the United States.</a:t>
            </a:r>
          </a:p>
          <a:p>
            <a:pPr marL="305688" indent="-305688" defTabSz="484886">
              <a:spcBef>
                <a:spcPts val="2700"/>
              </a:spcBef>
              <a:defRPr sz="2739"/>
            </a:pPr>
            <a:r>
              <a:t>A ledger recording the fate of orphans cared for at Saint Mary's Orphan Asylum shows how individual children were touched by the Daughters, who tried to prepare their wards for a new and better life.</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Placeholder 183"/>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85" name="Shape 185"/>
          <p:cNvSpPr>
            <a:spLocks noGrp="1"/>
          </p:cNvSpPr>
          <p:nvPr>
            <p:ph type="title"/>
          </p:nvPr>
        </p:nvSpPr>
        <p:spPr>
          <a:prstGeom prst="rect">
            <a:avLst/>
          </a:prstGeom>
        </p:spPr>
        <p:txBody>
          <a:bodyPr/>
          <a:lstStyle/>
          <a:p>
            <a:r>
              <a:t>Health Care</a:t>
            </a:r>
          </a:p>
        </p:txBody>
      </p:sp>
      <p:sp>
        <p:nvSpPr>
          <p:cNvPr id="186" name="Shape 186"/>
          <p:cNvSpPr>
            <a:spLocks noGrp="1"/>
          </p:cNvSpPr>
          <p:nvPr>
            <p:ph type="body" sz="half" idx="1"/>
          </p:nvPr>
        </p:nvSpPr>
        <p:spPr>
          <a:prstGeom prst="rect">
            <a:avLst/>
          </a:prstGeom>
        </p:spPr>
        <p:txBody>
          <a:bodyPr/>
          <a:lstStyle/>
          <a:p>
            <a:r>
              <a:t>Manuals of instruction for nursing sisters and other hospital attendants demonstrate to us that, well before the modern professionalization of health care workers, the Daughters of Charity set a standard of care that contributed to the development ofAmerican hospitals generally.</a:t>
            </a: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Placeholder 187"/>
          <p:cNvPicPr>
            <a:picLocks noGrp="1"/>
          </p:cNvPicPr>
          <p:nvPr>
            <p:ph type="pic" idx="13"/>
          </p:nvPr>
        </p:nvPicPr>
        <p:blipFill>
          <a:blip r:embed="rId2">
            <a:extLst/>
          </a:blip>
          <a:stretch>
            <a:fillRect/>
          </a:stretch>
        </p:blipFill>
        <p:spPr>
          <a:xfrm>
            <a:off x="7099299" y="3886398"/>
            <a:ext cx="4470401" cy="3555604"/>
          </a:xfrm>
          <a:prstGeom prst="rect">
            <a:avLst/>
          </a:prstGeom>
        </p:spPr>
      </p:pic>
      <p:sp>
        <p:nvSpPr>
          <p:cNvPr id="189" name="Shape 189"/>
          <p:cNvSpPr>
            <a:spLocks noGrp="1"/>
          </p:cNvSpPr>
          <p:nvPr>
            <p:ph type="title"/>
          </p:nvPr>
        </p:nvSpPr>
        <p:spPr>
          <a:prstGeom prst="rect">
            <a:avLst/>
          </a:prstGeom>
        </p:spPr>
        <p:txBody>
          <a:bodyPr/>
          <a:lstStyle/>
          <a:p>
            <a:r>
              <a:t>Civil War Service</a:t>
            </a:r>
          </a:p>
        </p:txBody>
      </p:sp>
      <p:sp>
        <p:nvSpPr>
          <p:cNvPr id="190" name="Shape 190"/>
          <p:cNvSpPr>
            <a:spLocks noGrp="1"/>
          </p:cNvSpPr>
          <p:nvPr>
            <p:ph type="body" sz="half" idx="1"/>
          </p:nvPr>
        </p:nvSpPr>
        <p:spPr>
          <a:prstGeom prst="rect">
            <a:avLst/>
          </a:prstGeom>
        </p:spPr>
        <p:txBody>
          <a:bodyPr/>
          <a:lstStyle/>
          <a:p>
            <a:r>
              <a:t>Without much inquiry into the relative merits of the warring factions, the Daughters of Charity ministered to the wounded on both sides, especially as the fighting moved back and forth across the territories served by them.</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Placeholder 191"/>
          <p:cNvPicPr>
            <a:picLocks noGrp="1"/>
          </p:cNvPicPr>
          <p:nvPr>
            <p:ph type="pic" idx="13"/>
          </p:nvPr>
        </p:nvPicPr>
        <p:blipFill>
          <a:blip r:embed="rId2">
            <a:extLst/>
          </a:blip>
          <a:stretch>
            <a:fillRect/>
          </a:stretch>
        </p:blipFill>
        <p:spPr>
          <a:xfrm>
            <a:off x="6839148" y="3413125"/>
            <a:ext cx="4990704" cy="4476750"/>
          </a:xfrm>
          <a:prstGeom prst="rect">
            <a:avLst/>
          </a:prstGeom>
        </p:spPr>
      </p:pic>
      <p:sp>
        <p:nvSpPr>
          <p:cNvPr id="193" name="Shape 193"/>
          <p:cNvSpPr>
            <a:spLocks noGrp="1"/>
          </p:cNvSpPr>
          <p:nvPr>
            <p:ph type="title"/>
          </p:nvPr>
        </p:nvSpPr>
        <p:spPr>
          <a:prstGeom prst="rect">
            <a:avLst/>
          </a:prstGeom>
        </p:spPr>
        <p:txBody>
          <a:bodyPr/>
          <a:lstStyle/>
          <a:p>
            <a:r>
              <a:t>Sr. Walburga Gehring, D.C.</a:t>
            </a:r>
          </a:p>
        </p:txBody>
      </p:sp>
      <p:sp>
        <p:nvSpPr>
          <p:cNvPr id="194" name="Shape 194"/>
          <p:cNvSpPr>
            <a:spLocks noGrp="1"/>
          </p:cNvSpPr>
          <p:nvPr>
            <p:ph type="body" sz="half" idx="1"/>
          </p:nvPr>
        </p:nvSpPr>
        <p:spPr>
          <a:prstGeom prst="rect">
            <a:avLst/>
          </a:prstGeom>
        </p:spPr>
        <p:txBody>
          <a:bodyPr>
            <a:normAutofit lnSpcReduction="10000"/>
          </a:bodyPr>
          <a:lstStyle/>
          <a:p>
            <a:pPr marL="364617" indent="-364617" defTabSz="578358">
              <a:spcBef>
                <a:spcPts val="3200"/>
              </a:spcBef>
              <a:defRPr sz="3267"/>
            </a:pPr>
            <a:r>
              <a:t>Sr. Walburga Gehring, D.C., was born in Bavaria in 1832, and received into the community at Emmitsburg in 1848.</a:t>
            </a:r>
          </a:p>
          <a:p>
            <a:pPr marL="364617" indent="-364617" defTabSz="578358">
              <a:spcBef>
                <a:spcPts val="3200"/>
              </a:spcBef>
              <a:defRPr sz="3267"/>
            </a:pPr>
            <a:r>
              <a:t>Her impact on the history of the Daughters of Charity in Chicago is roughly the equal of Bishop Rosati's achievement in the Saint Louis area.</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Placeholder 123"/>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25" name="Shape 125"/>
          <p:cNvSpPr>
            <a:spLocks noGrp="1"/>
          </p:cNvSpPr>
          <p:nvPr>
            <p:ph type="title"/>
          </p:nvPr>
        </p:nvSpPr>
        <p:spPr>
          <a:prstGeom prst="rect">
            <a:avLst/>
          </a:prstGeom>
        </p:spPr>
        <p:txBody>
          <a:bodyPr/>
          <a:lstStyle/>
          <a:p>
            <a:r>
              <a:t>Backdrop</a:t>
            </a:r>
          </a:p>
        </p:txBody>
      </p:sp>
      <p:sp>
        <p:nvSpPr>
          <p:cNvPr id="126" name="Shape 126"/>
          <p:cNvSpPr>
            <a:spLocks noGrp="1"/>
          </p:cNvSpPr>
          <p:nvPr>
            <p:ph type="body" sz="half" idx="1"/>
          </p:nvPr>
        </p:nvSpPr>
        <p:spPr>
          <a:prstGeom prst="rect">
            <a:avLst/>
          </a:prstGeom>
        </p:spPr>
        <p:txBody>
          <a:bodyPr/>
          <a:lstStyle/>
          <a:p>
            <a:r>
              <a:t>The dislocations triggered by the French Revolution and the Napoleonic Wars form the background for the American phase of the Vincentian enterprise— that is, for the establishment of the Congregation of the Mission and the Daughters and Sisters of Charity in the United States.</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Placeholder 195"/>
          <p:cNvPicPr>
            <a:picLocks noGrp="1"/>
          </p:cNvPicPr>
          <p:nvPr>
            <p:ph type="pic" idx="13"/>
          </p:nvPr>
        </p:nvPicPr>
        <p:blipFill>
          <a:blip r:embed="rId2">
            <a:extLst/>
          </a:blip>
          <a:stretch>
            <a:fillRect/>
          </a:stretch>
        </p:blipFill>
        <p:spPr>
          <a:xfrm>
            <a:off x="7099300" y="2384673"/>
            <a:ext cx="4470401" cy="3669308"/>
          </a:xfrm>
          <a:prstGeom prst="rect">
            <a:avLst/>
          </a:prstGeom>
        </p:spPr>
      </p:pic>
      <p:sp>
        <p:nvSpPr>
          <p:cNvPr id="197" name="Shape 197"/>
          <p:cNvSpPr>
            <a:spLocks noGrp="1"/>
          </p:cNvSpPr>
          <p:nvPr>
            <p:ph type="title"/>
          </p:nvPr>
        </p:nvSpPr>
        <p:spPr>
          <a:prstGeom prst="rect">
            <a:avLst/>
          </a:prstGeom>
        </p:spPr>
        <p:txBody>
          <a:bodyPr/>
          <a:lstStyle>
            <a:lvl1pPr defTabSz="543305">
              <a:defRPr sz="6882">
                <a:effectLst>
                  <a:outerShdw blurRad="35433" dist="47244" dir="3000000" rotWithShape="0">
                    <a:srgbClr val="FFFFFF">
                      <a:alpha val="60000"/>
                    </a:srgbClr>
                  </a:outerShdw>
                </a:effectLst>
              </a:defRPr>
            </a:lvl1pPr>
          </a:lstStyle>
          <a:p>
            <a:r>
              <a:t>Response to Cholera Outbreak</a:t>
            </a:r>
          </a:p>
        </p:txBody>
      </p:sp>
      <p:sp>
        <p:nvSpPr>
          <p:cNvPr id="198" name="Shape 198"/>
          <p:cNvSpPr>
            <a:spLocks noGrp="1"/>
          </p:cNvSpPr>
          <p:nvPr>
            <p:ph type="body" sz="half" idx="1"/>
          </p:nvPr>
        </p:nvSpPr>
        <p:spPr>
          <a:prstGeom prst="rect">
            <a:avLst/>
          </a:prstGeom>
        </p:spPr>
        <p:txBody>
          <a:bodyPr>
            <a:normAutofit lnSpcReduction="10000"/>
          </a:bodyPr>
          <a:lstStyle/>
          <a:p>
            <a:pPr marL="302006" indent="-302006" defTabSz="479044">
              <a:spcBef>
                <a:spcPts val="2700"/>
              </a:spcBef>
              <a:defRPr sz="2706"/>
            </a:pPr>
            <a:r>
              <a:t>After heroic service on the front lines in the Civil War, Mother Walburga was invited to Chicago by Bishop Dugan to found a hospital here after the cholera outbreak of 1868. </a:t>
            </a:r>
          </a:p>
          <a:p>
            <a:pPr marL="302006" indent="-302006" defTabSz="479044">
              <a:spcBef>
                <a:spcPts val="2700"/>
              </a:spcBef>
              <a:defRPr sz="2706"/>
            </a:pPr>
            <a:r>
              <a:t>She organized the Providence Hospital in a cottage house at the corner of Clark and Diversey. Providence Hospital, the first Catholic hospital in the city, later became Saint Joseph Hospital, which was moved to its present site in 1964.</a:t>
            </a:r>
          </a:p>
        </p:txBody>
      </p:sp>
      <p:grpSp>
        <p:nvGrpSpPr>
          <p:cNvPr id="201" name="Group 201"/>
          <p:cNvGrpSpPr/>
          <p:nvPr/>
        </p:nvGrpSpPr>
        <p:grpSpPr>
          <a:xfrm>
            <a:off x="7099299" y="6225926"/>
            <a:ext cx="4470401" cy="2717801"/>
            <a:chOff x="0" y="0"/>
            <a:chExt cx="4470400" cy="2717800"/>
          </a:xfrm>
        </p:grpSpPr>
        <p:pic>
          <p:nvPicPr>
            <p:cNvPr id="200" name="pasted-image.tiff"/>
            <p:cNvPicPr>
              <a:picLocks noChangeAspect="1"/>
            </p:cNvPicPr>
            <p:nvPr/>
          </p:nvPicPr>
          <p:blipFill>
            <a:blip r:embed="rId3">
              <a:extLst/>
            </a:blip>
            <a:srcRect t="970" b="970"/>
            <a:stretch>
              <a:fillRect/>
            </a:stretch>
          </p:blipFill>
          <p:spPr>
            <a:xfrm>
              <a:off x="139700" y="139700"/>
              <a:ext cx="4191001" cy="2438400"/>
            </a:xfrm>
            <a:prstGeom prst="rect">
              <a:avLst/>
            </a:prstGeom>
            <a:ln>
              <a:noFill/>
            </a:ln>
            <a:effectLst/>
          </p:spPr>
        </p:pic>
        <p:pic>
          <p:nvPicPr>
            <p:cNvPr id="199" name="Picture 198"/>
            <p:cNvPicPr>
              <a:picLocks/>
            </p:cNvPicPr>
            <p:nvPr/>
          </p:nvPicPr>
          <p:blipFill>
            <a:blip r:embed="rId4">
              <a:extLst/>
            </a:blip>
            <a:stretch>
              <a:fillRect/>
            </a:stretch>
          </p:blipFill>
          <p:spPr>
            <a:xfrm>
              <a:off x="0" y="0"/>
              <a:ext cx="4470400" cy="2717801"/>
            </a:xfrm>
            <a:prstGeom prst="rect">
              <a:avLst/>
            </a:prstGeom>
            <a:effectLst/>
          </p:spPr>
        </p:pic>
      </p:gr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Placeholder 202"/>
          <p:cNvPicPr>
            <a:picLocks noGrp="1"/>
          </p:cNvPicPr>
          <p:nvPr>
            <p:ph type="pic" idx="13"/>
          </p:nvPr>
        </p:nvPicPr>
        <p:blipFill>
          <a:blip r:embed="rId2">
            <a:extLst/>
          </a:blip>
          <a:stretch>
            <a:fillRect/>
          </a:stretch>
        </p:blipFill>
        <p:spPr>
          <a:xfrm>
            <a:off x="7099299" y="4187427"/>
            <a:ext cx="4470401" cy="2953545"/>
          </a:xfrm>
          <a:prstGeom prst="rect">
            <a:avLst/>
          </a:prstGeom>
        </p:spPr>
      </p:pic>
      <p:sp>
        <p:nvSpPr>
          <p:cNvPr id="204" name="Shape 204"/>
          <p:cNvSpPr>
            <a:spLocks noGrp="1"/>
          </p:cNvSpPr>
          <p:nvPr>
            <p:ph type="title"/>
          </p:nvPr>
        </p:nvSpPr>
        <p:spPr>
          <a:prstGeom prst="rect">
            <a:avLst/>
          </a:prstGeom>
        </p:spPr>
        <p:txBody>
          <a:bodyPr/>
          <a:lstStyle/>
          <a:p>
            <a:r>
              <a:t>The legacy continues</a:t>
            </a:r>
          </a:p>
        </p:txBody>
      </p:sp>
      <p:sp>
        <p:nvSpPr>
          <p:cNvPr id="205" name="Shape 205"/>
          <p:cNvSpPr>
            <a:spLocks noGrp="1"/>
          </p:cNvSpPr>
          <p:nvPr>
            <p:ph type="body" sz="half" idx="1"/>
          </p:nvPr>
        </p:nvSpPr>
        <p:spPr>
          <a:prstGeom prst="rect">
            <a:avLst/>
          </a:prstGeom>
        </p:spPr>
        <p:txBody>
          <a:bodyPr>
            <a:normAutofit lnSpcReduction="10000"/>
          </a:bodyPr>
          <a:lstStyle>
            <a:lvl1pPr marL="331469" indent="-331469" defTabSz="525779">
              <a:spcBef>
                <a:spcPts val="2900"/>
              </a:spcBef>
              <a:defRPr sz="2970"/>
            </a:lvl1pPr>
          </a:lstStyle>
          <a:p>
            <a:r>
              <a:t>In memorializing the collaboration between Saints Vincent de Paul and Louise de Marillac, and between the communities they founded, we are compelled to recognize how little the basic needs of humanity have changed in a modern urban environment. Those needs, to which the Congregation of the Mission and the Daughters of Charity have responded over the centuries, are still there to be met.</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xfrm>
            <a:off x="787400" y="1993900"/>
            <a:ext cx="11430000" cy="6094363"/>
          </a:xfrm>
          <a:prstGeom prst="rect">
            <a:avLst/>
          </a:prstGeom>
        </p:spPr>
        <p:txBody>
          <a:bodyPr>
            <a:normAutofit fontScale="90000"/>
          </a:bodyPr>
          <a:lstStyle/>
          <a:p>
            <a:pPr defTabSz="280415">
              <a:defRPr sz="4800">
                <a:effectLst>
                  <a:outerShdw blurRad="18288" dist="24384" dir="3000000" rotWithShape="0">
                    <a:srgbClr val="FFFFFF">
                      <a:alpha val="60000"/>
                    </a:srgbClr>
                  </a:outerShdw>
                </a:effectLst>
              </a:defRPr>
            </a:pPr>
            <a:r>
              <a:t>To read more, please visit the </a:t>
            </a:r>
          </a:p>
          <a:p>
            <a:pPr defTabSz="280415">
              <a:defRPr sz="4800">
                <a:effectLst>
                  <a:outerShdw blurRad="18288" dist="24384" dir="3000000" rotWithShape="0">
                    <a:srgbClr val="FFFFFF">
                      <a:alpha val="60000"/>
                    </a:srgbClr>
                  </a:outerShdw>
                </a:effectLst>
              </a:defRPr>
            </a:pPr>
            <a:r>
              <a:rPr u="sng">
                <a:hlinkClick r:id="rId2"/>
              </a:rPr>
              <a:t>Depaul Library website</a:t>
            </a:r>
            <a:r>
              <a:t> </a:t>
            </a:r>
          </a:p>
          <a:p>
            <a:pPr defTabSz="280415">
              <a:defRPr sz="4800">
                <a:effectLst>
                  <a:outerShdw blurRad="18288" dist="24384" dir="3000000" rotWithShape="0">
                    <a:srgbClr val="FFFFFF">
                      <a:alpha val="60000"/>
                    </a:srgbClr>
                  </a:outerShdw>
                </a:effectLst>
              </a:defRPr>
            </a:pPr>
            <a:endParaRPr/>
          </a:p>
          <a:p>
            <a:pPr algn="l" defTabSz="280415">
              <a:defRPr sz="3743">
                <a:effectLst>
                  <a:outerShdw blurRad="18288" dist="24384" dir="3000000" rotWithShape="0">
                    <a:srgbClr val="FFFFFF">
                      <a:alpha val="60000"/>
                    </a:srgbClr>
                  </a:outerShdw>
                </a:effectLst>
              </a:defRPr>
            </a:pPr>
            <a:r>
              <a:t>Included at the above link is an Appendix containing an eyewitness account of the Chicago Fire of 1871 written by an anonymous Sister. This narrative is a graphic portrayal not only of the chaos and confusion endured by the victims of the Fire, but also of the personal reactions of members of a religious community pledged to serve those victims.</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idx="1"/>
          </p:nvPr>
        </p:nvSpPr>
        <p:spPr>
          <a:prstGeom prst="rect">
            <a:avLst/>
          </a:prstGeom>
        </p:spPr>
        <p:txBody>
          <a:bodyPr/>
          <a:lstStyle/>
          <a:p>
            <a:pPr marL="0" indent="0">
              <a:buClrTx/>
              <a:buSzTx/>
              <a:buNone/>
            </a:pPr>
            <a:r>
              <a:rPr dirty="0"/>
              <a:t>Source:</a:t>
            </a:r>
          </a:p>
          <a:p>
            <a:pPr marL="0" indent="0">
              <a:buClrTx/>
              <a:buSzTx/>
              <a:buNone/>
            </a:pPr>
            <a:endParaRPr dirty="0"/>
          </a:p>
          <a:p>
            <a:pPr marL="388620" indent="-388620">
              <a:spcBef>
                <a:spcPts val="0"/>
              </a:spcBef>
              <a:defRPr sz="3600"/>
            </a:pPr>
            <a:r>
              <a:rPr u="sng" dirty="0" smtClean="0">
                <a:hlinkClick r:id="rId2"/>
              </a:rPr>
              <a:t>Vincentian </a:t>
            </a:r>
            <a:r>
              <a:rPr u="sng" dirty="0">
                <a:hlinkClick r:id="rId2"/>
              </a:rPr>
              <a:t>Pioneers of the Mississippi Valley (1818-1900</a:t>
            </a:r>
            <a:r>
              <a:rPr u="sng" dirty="0" smtClean="0">
                <a:hlinkClick r:id="rId2"/>
              </a:rPr>
              <a:t>)</a:t>
            </a:r>
            <a:r>
              <a:rPr dirty="0" smtClean="0"/>
              <a:t> </a:t>
            </a:r>
            <a:r>
              <a:rPr dirty="0"/>
              <a:t>by Dennis P. McCann, Vincentian Heritage Journal</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Placeholder 127"/>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29" name="Shape 129"/>
          <p:cNvSpPr>
            <a:spLocks noGrp="1"/>
          </p:cNvSpPr>
          <p:nvPr>
            <p:ph type="title"/>
          </p:nvPr>
        </p:nvSpPr>
        <p:spPr>
          <a:prstGeom prst="rect">
            <a:avLst/>
          </a:prstGeom>
        </p:spPr>
        <p:txBody>
          <a:bodyPr/>
          <a:lstStyle/>
          <a:p>
            <a:r>
              <a:t>Louis William Dubourg</a:t>
            </a:r>
          </a:p>
        </p:txBody>
      </p:sp>
      <p:sp>
        <p:nvSpPr>
          <p:cNvPr id="130" name="Shape 130"/>
          <p:cNvSpPr>
            <a:spLocks noGrp="1"/>
          </p:cNvSpPr>
          <p:nvPr>
            <p:ph type="body" sz="half" idx="1"/>
          </p:nvPr>
        </p:nvSpPr>
        <p:spPr>
          <a:prstGeom prst="rect">
            <a:avLst/>
          </a:prstGeom>
        </p:spPr>
        <p:txBody>
          <a:bodyPr/>
          <a:lstStyle/>
          <a:p>
            <a:r>
              <a:t>Father Louis William Dubourg, who discovered Father Felix de Andreis in Rome and persuaded him to found the Congregation of the Mission in America, was also instrumental in Elizabeth Bayley Seton's decision to establish the Sisters of Charity in the United States. </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Placeholder 131"/>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33" name="Shape 133"/>
          <p:cNvSpPr>
            <a:spLocks noGrp="1"/>
          </p:cNvSpPr>
          <p:nvPr>
            <p:ph type="title"/>
          </p:nvPr>
        </p:nvSpPr>
        <p:spPr>
          <a:prstGeom prst="rect">
            <a:avLst/>
          </a:prstGeom>
        </p:spPr>
        <p:txBody>
          <a:bodyPr/>
          <a:lstStyle/>
          <a:p>
            <a:r>
              <a:t>Dubourg and Seton</a:t>
            </a:r>
          </a:p>
        </p:txBody>
      </p:sp>
      <p:sp>
        <p:nvSpPr>
          <p:cNvPr id="134" name="Shape 134"/>
          <p:cNvSpPr>
            <a:spLocks noGrp="1"/>
          </p:cNvSpPr>
          <p:nvPr>
            <p:ph type="body" sz="half" idx="1"/>
          </p:nvPr>
        </p:nvSpPr>
        <p:spPr>
          <a:prstGeom prst="rect">
            <a:avLst/>
          </a:prstGeom>
        </p:spPr>
        <p:txBody>
          <a:bodyPr>
            <a:normAutofit lnSpcReduction="10000"/>
          </a:bodyPr>
          <a:lstStyle/>
          <a:p>
            <a:pPr marL="302006" indent="-302006" defTabSz="479044">
              <a:spcBef>
                <a:spcPts val="2700"/>
              </a:spcBef>
              <a:defRPr sz="2706"/>
            </a:pPr>
            <a:r>
              <a:t>Dubourg played a role in helping Mrs. Elizabeth Bayley Seton, a convert, to clarify her own religious vocation. </a:t>
            </a:r>
          </a:p>
          <a:p>
            <a:pPr marL="302006" indent="-302006" defTabSz="479044">
              <a:spcBef>
                <a:spcPts val="2700"/>
              </a:spcBef>
              <a:defRPr sz="2706"/>
            </a:pPr>
            <a:r>
              <a:t>In 1808 Dubourg encouraged the widowed Mrs. Seton to move with her children to Baltimore where he helped her establish a school for girls. Later that year, Dubourg counseled Seton on the founding of an American branch of the Daughters of Charity, which she was to make her life's work.</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Placeholder 135"/>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37" name="Shape 137"/>
          <p:cNvSpPr>
            <a:spLocks noGrp="1"/>
          </p:cNvSpPr>
          <p:nvPr>
            <p:ph type="title"/>
          </p:nvPr>
        </p:nvSpPr>
        <p:spPr>
          <a:prstGeom prst="rect">
            <a:avLst/>
          </a:prstGeom>
        </p:spPr>
        <p:txBody>
          <a:bodyPr/>
          <a:lstStyle/>
          <a:p>
            <a:r>
              <a:t>St. Elizabeth Ann Seton</a:t>
            </a:r>
          </a:p>
        </p:txBody>
      </p:sp>
      <p:sp>
        <p:nvSpPr>
          <p:cNvPr id="138" name="Shape 138"/>
          <p:cNvSpPr>
            <a:spLocks noGrp="1"/>
          </p:cNvSpPr>
          <p:nvPr>
            <p:ph type="body" sz="half" idx="1"/>
          </p:nvPr>
        </p:nvSpPr>
        <p:spPr>
          <a:prstGeom prst="rect">
            <a:avLst/>
          </a:prstGeom>
        </p:spPr>
        <p:txBody>
          <a:bodyPr>
            <a:normAutofit lnSpcReduction="10000"/>
          </a:bodyPr>
          <a:lstStyle/>
          <a:p>
            <a:pPr marL="302006" indent="-302006" defTabSz="479044">
              <a:spcBef>
                <a:spcPts val="2700"/>
              </a:spcBef>
              <a:defRPr sz="2706"/>
            </a:pPr>
            <a:r>
              <a:t>Mrs. Seton, known today as Saint Elizabeth Ann Seton, founded the Sisters of Charity of St. Joseph’s in 1809 at a farmhouse near Emmitsburg, Maryland.</a:t>
            </a:r>
          </a:p>
          <a:p>
            <a:pPr marL="302006" indent="-302006" defTabSz="479044">
              <a:spcBef>
                <a:spcPts val="2700"/>
              </a:spcBef>
              <a:defRPr sz="2706"/>
            </a:pPr>
            <a:r>
              <a:t>[The Sisters of Charity continued to develop and blossom into independent new congregations in North America: New York (1846), Cincinnati (1852), Halifax (1856), Convent Station (1859), and Greensburg (1870). To read more, visit </a:t>
            </a:r>
            <a:r>
              <a:rPr u="sng">
                <a:hlinkClick r:id="rId3"/>
              </a:rPr>
              <a:t>sistersofcharityfederation.org</a:t>
            </a:r>
            <a:r>
              <a:t> ]</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Placeholder 139"/>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41" name="Shape 141"/>
          <p:cNvSpPr>
            <a:spLocks noGrp="1"/>
          </p:cNvSpPr>
          <p:nvPr>
            <p:ph type="title"/>
          </p:nvPr>
        </p:nvSpPr>
        <p:spPr>
          <a:prstGeom prst="rect">
            <a:avLst/>
          </a:prstGeom>
        </p:spPr>
        <p:txBody>
          <a:bodyPr>
            <a:normAutofit fontScale="90000"/>
          </a:bodyPr>
          <a:lstStyle>
            <a:lvl1pPr defTabSz="484886">
              <a:defRPr sz="6142">
                <a:effectLst>
                  <a:outerShdw blurRad="31623" dist="42164" dir="3000000" rotWithShape="0">
                    <a:srgbClr val="FFFFFF">
                      <a:alpha val="60000"/>
                    </a:srgbClr>
                  </a:outerShdw>
                </a:effectLst>
              </a:defRPr>
            </a:lvl1pPr>
          </a:lstStyle>
          <a:p>
            <a:r>
              <a:t>Mother Seton’s Intention to form a Vincentian Community</a:t>
            </a:r>
          </a:p>
        </p:txBody>
      </p:sp>
      <p:sp>
        <p:nvSpPr>
          <p:cNvPr id="142" name="Shape 142"/>
          <p:cNvSpPr>
            <a:spLocks noGrp="1"/>
          </p:cNvSpPr>
          <p:nvPr>
            <p:ph type="body" sz="half" idx="1"/>
          </p:nvPr>
        </p:nvSpPr>
        <p:spPr>
          <a:prstGeom prst="rect">
            <a:avLst/>
          </a:prstGeom>
        </p:spPr>
        <p:txBody>
          <a:bodyPr/>
          <a:lstStyle/>
          <a:p>
            <a:r>
              <a:t>It was clearly Mother Seton's intention from the beginning to form a Vincentian community, but the uncertain status of the Daughters of Charity and the generally strained character of relations between the United States and France during the Napoleonic period made formal affiliation impossible.</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Placeholder 143"/>
          <p:cNvPicPr>
            <a:picLocks noGrp="1"/>
          </p:cNvPicPr>
          <p:nvPr>
            <p:ph type="pic" idx="13"/>
          </p:nvPr>
        </p:nvPicPr>
        <p:blipFill>
          <a:blip r:embed="rId2">
            <a:extLst/>
          </a:blip>
          <a:stretch>
            <a:fillRect/>
          </a:stretch>
        </p:blipFill>
        <p:spPr>
          <a:xfrm>
            <a:off x="7099299" y="2730500"/>
            <a:ext cx="4470401" cy="5867400"/>
          </a:xfrm>
          <a:prstGeom prst="rect">
            <a:avLst/>
          </a:prstGeom>
        </p:spPr>
      </p:pic>
      <p:sp>
        <p:nvSpPr>
          <p:cNvPr id="145" name="Shape 145"/>
          <p:cNvSpPr>
            <a:spLocks noGrp="1"/>
          </p:cNvSpPr>
          <p:nvPr>
            <p:ph type="title"/>
          </p:nvPr>
        </p:nvSpPr>
        <p:spPr>
          <a:prstGeom prst="rect">
            <a:avLst/>
          </a:prstGeom>
        </p:spPr>
        <p:txBody>
          <a:bodyPr>
            <a:normAutofit fontScale="90000"/>
          </a:bodyPr>
          <a:lstStyle>
            <a:lvl1pPr defTabSz="484886">
              <a:defRPr sz="6142">
                <a:effectLst>
                  <a:outerShdw blurRad="31623" dist="42164" dir="3000000" rotWithShape="0">
                    <a:srgbClr val="FFFFFF">
                      <a:alpha val="60000"/>
                    </a:srgbClr>
                  </a:outerShdw>
                </a:effectLst>
              </a:defRPr>
            </a:lvl1pPr>
          </a:lstStyle>
          <a:p>
            <a:r>
              <a:t>United with Daughters of Charity in Paris</a:t>
            </a:r>
          </a:p>
        </p:txBody>
      </p:sp>
      <p:sp>
        <p:nvSpPr>
          <p:cNvPr id="146" name="Shape 146"/>
          <p:cNvSpPr>
            <a:spLocks noGrp="1"/>
          </p:cNvSpPr>
          <p:nvPr>
            <p:ph type="body" sz="half" idx="1"/>
          </p:nvPr>
        </p:nvSpPr>
        <p:spPr>
          <a:prstGeom prst="rect">
            <a:avLst/>
          </a:prstGeom>
        </p:spPr>
        <p:txBody>
          <a:bodyPr/>
          <a:lstStyle/>
          <a:p>
            <a:r>
              <a:t>In 1850, the Sisters of Charity of Saint Joseph’s formally united with the restored Daughters of Charity, headquartered once again in Paris. St. Elizabeth did not live to see this; she died in 1821.</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Placeholder 147"/>
          <p:cNvPicPr>
            <a:picLocks noGrp="1"/>
          </p:cNvPicPr>
          <p:nvPr>
            <p:ph type="pic" idx="13"/>
          </p:nvPr>
        </p:nvPicPr>
        <p:blipFill>
          <a:blip r:embed="rId2">
            <a:extLst/>
          </a:blip>
          <a:stretch>
            <a:fillRect/>
          </a:stretch>
        </p:blipFill>
        <p:spPr>
          <a:xfrm>
            <a:off x="7099300" y="2730499"/>
            <a:ext cx="4470401" cy="5867401"/>
          </a:xfrm>
          <a:prstGeom prst="rect">
            <a:avLst/>
          </a:prstGeom>
        </p:spPr>
      </p:pic>
      <p:sp>
        <p:nvSpPr>
          <p:cNvPr id="149" name="Shape 149"/>
          <p:cNvSpPr>
            <a:spLocks noGrp="1"/>
          </p:cNvSpPr>
          <p:nvPr>
            <p:ph type="title"/>
          </p:nvPr>
        </p:nvSpPr>
        <p:spPr>
          <a:prstGeom prst="rect">
            <a:avLst/>
          </a:prstGeom>
        </p:spPr>
        <p:txBody>
          <a:bodyPr/>
          <a:lstStyle>
            <a:lvl1pPr defTabSz="496570">
              <a:defRPr sz="6290">
                <a:effectLst>
                  <a:outerShdw blurRad="32385" dist="43180" dir="3000000" rotWithShape="0">
                    <a:srgbClr val="FFFFFF">
                      <a:alpha val="60000"/>
                    </a:srgbClr>
                  </a:outerShdw>
                </a:effectLst>
              </a:defRPr>
            </a:lvl1pPr>
          </a:lstStyle>
          <a:p>
            <a:r>
              <a:t>Adapting to conditions of the time</a:t>
            </a:r>
          </a:p>
        </p:txBody>
      </p:sp>
      <p:sp>
        <p:nvSpPr>
          <p:cNvPr id="150" name="Shape 150"/>
          <p:cNvSpPr>
            <a:spLocks noGrp="1"/>
          </p:cNvSpPr>
          <p:nvPr>
            <p:ph type="body" sz="half" idx="1"/>
          </p:nvPr>
        </p:nvSpPr>
        <p:spPr>
          <a:prstGeom prst="rect">
            <a:avLst/>
          </a:prstGeom>
        </p:spPr>
        <p:txBody>
          <a:bodyPr/>
          <a:lstStyle/>
          <a:p>
            <a:pPr marL="268859" indent="-268859" defTabSz="426466">
              <a:spcBef>
                <a:spcPts val="2400"/>
              </a:spcBef>
              <a:defRPr sz="2409"/>
            </a:pPr>
            <a:r>
              <a:t>The mission of the Daughters of Charity was adapted to the social conditions of the nineteenth-century American frontier. It was a time of rapid expansion; the great European migration, for better or worse, was pressing into the Mississippi valley without benefit of the institutions we take for granted as essential to civilization.</a:t>
            </a:r>
          </a:p>
          <a:p>
            <a:pPr marL="268859" indent="-268859" defTabSz="426466">
              <a:spcBef>
                <a:spcPts val="2400"/>
              </a:spcBef>
              <a:defRPr sz="2409"/>
            </a:pPr>
            <a:r>
              <a:t>Economic opportunity may have abounded, but there were few schools, hospitals, or churches to minister to the settlers' needs. The Daughters of Charity tried to meet these needs, usually without the help of official patronage.</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Placeholder 151"/>
          <p:cNvPicPr>
            <a:picLocks noGrp="1"/>
          </p:cNvPicPr>
          <p:nvPr>
            <p:ph type="pic" idx="13"/>
          </p:nvPr>
        </p:nvPicPr>
        <p:blipFill>
          <a:blip r:embed="rId2">
            <a:extLst/>
          </a:blip>
          <a:stretch>
            <a:fillRect/>
          </a:stretch>
        </p:blipFill>
        <p:spPr>
          <a:xfrm>
            <a:off x="7099300" y="2730500"/>
            <a:ext cx="4470400" cy="5867400"/>
          </a:xfrm>
          <a:prstGeom prst="rect">
            <a:avLst/>
          </a:prstGeom>
        </p:spPr>
      </p:pic>
      <p:sp>
        <p:nvSpPr>
          <p:cNvPr id="153" name="Shape 153"/>
          <p:cNvSpPr>
            <a:spLocks noGrp="1"/>
          </p:cNvSpPr>
          <p:nvPr>
            <p:ph type="title"/>
          </p:nvPr>
        </p:nvSpPr>
        <p:spPr>
          <a:prstGeom prst="rect">
            <a:avLst/>
          </a:prstGeom>
        </p:spPr>
        <p:txBody>
          <a:bodyPr/>
          <a:lstStyle/>
          <a:p>
            <a:r>
              <a:t>New rules</a:t>
            </a:r>
          </a:p>
        </p:txBody>
      </p:sp>
      <p:sp>
        <p:nvSpPr>
          <p:cNvPr id="154" name="Shape 154"/>
          <p:cNvSpPr>
            <a:spLocks noGrp="1"/>
          </p:cNvSpPr>
          <p:nvPr>
            <p:ph type="body" sz="half" idx="1"/>
          </p:nvPr>
        </p:nvSpPr>
        <p:spPr>
          <a:prstGeom prst="rect">
            <a:avLst/>
          </a:prstGeom>
        </p:spPr>
        <p:txBody>
          <a:bodyPr/>
          <a:lstStyle/>
          <a:p>
            <a:r>
              <a:t>The American constitutional principle of separation of Church and state, so different in intent from the anticlericalism of the French Revolution, meant that religious communities were free to organize their own activities, so long as they could find private sources to fund them. </a:t>
            </a: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1485</Words>
  <Application>Microsoft Macintosh PowerPoint</Application>
  <PresentationFormat>Custom</PresentationFormat>
  <Paragraphs>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Formal</vt:lpstr>
      <vt:lpstr>From France to America:  Refocusing the Vincentian Mission</vt:lpstr>
      <vt:lpstr>Backdrop</vt:lpstr>
      <vt:lpstr>Louis William Dubourg</vt:lpstr>
      <vt:lpstr>Dubourg and Seton</vt:lpstr>
      <vt:lpstr>St. Elizabeth Ann Seton</vt:lpstr>
      <vt:lpstr>Mother Seton’s Intention to form a Vincentian Community</vt:lpstr>
      <vt:lpstr>United with Daughters of Charity in Paris</vt:lpstr>
      <vt:lpstr>Adapting to conditions of the time</vt:lpstr>
      <vt:lpstr>New rules</vt:lpstr>
      <vt:lpstr>Responding to present needs</vt:lpstr>
      <vt:lpstr>Spirit of the Daughters</vt:lpstr>
      <vt:lpstr>Vincentian “Corporate Culture”</vt:lpstr>
      <vt:lpstr>Clarifying Terminology</vt:lpstr>
      <vt:lpstr>Multipurpose institutions</vt:lpstr>
      <vt:lpstr>Example institutions</vt:lpstr>
      <vt:lpstr>Education, Health Care, Social Work</vt:lpstr>
      <vt:lpstr>Health Care</vt:lpstr>
      <vt:lpstr>Civil War Service</vt:lpstr>
      <vt:lpstr>Sr. Walburga Gehring, D.C.</vt:lpstr>
      <vt:lpstr>Response to Cholera Outbreak</vt:lpstr>
      <vt:lpstr>The legacy continues</vt:lpstr>
      <vt:lpstr>To read more, please visit the  Depaul Library website   Included at the above link is an Appendix containing an eyewitness account of the Chicago Fire of 1871 written by an anonymous Sister. This narrative is a graphic portrayal not only of the chaos and confusion endured by the victims of the Fire, but also of the personal reactions of members of a religious community pledged to serve those victims.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France to America:  Refocusing the Vincentian Mission</dc:title>
  <cp:lastModifiedBy>Monica Watson</cp:lastModifiedBy>
  <cp:revision>2</cp:revision>
  <dcterms:modified xsi:type="dcterms:W3CDTF">2016-08-01T00:44:55Z</dcterms:modified>
</cp:coreProperties>
</file>