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64" r:id="rId3"/>
    <p:sldId id="259" r:id="rId4"/>
    <p:sldId id="266" r:id="rId5"/>
    <p:sldId id="267" r:id="rId6"/>
    <p:sldId id="263" r:id="rId7"/>
    <p:sldId id="268" r:id="rId8"/>
    <p:sldId id="269" r:id="rId9"/>
    <p:sldId id="270" r:id="rId10"/>
    <p:sldId id="271" r:id="rId11"/>
    <p:sldId id="273" r:id="rId12"/>
    <p:sldId id="274" r:id="rId13"/>
    <p:sldId id="276" r:id="rId14"/>
    <p:sldId id="28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FF"/>
    <a:srgbClr val="33CCFF"/>
    <a:srgbClr val="800080"/>
    <a:srgbClr val="9900CC"/>
    <a:srgbClr val="666699"/>
    <a:srgbClr val="9900FF"/>
    <a:srgbClr val="CC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>
        <p:scale>
          <a:sx n="90" d="100"/>
          <a:sy n="90" d="100"/>
        </p:scale>
        <p:origin x="-7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4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4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s-ES" altLang="es-ES" noProof="0" smtClean="0"/>
              <a:t>Haga clic para cambiar el estilo de título	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0AF7331F-BE4F-44B5-9D8A-9485FABF942C}" type="slidenum">
              <a:rPr lang="es-ES" altLang="es-ES"/>
              <a:pPr/>
              <a:t>‹#›</a:t>
            </a:fld>
            <a:endParaRPr lang="es-ES" alt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1304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4837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08460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743998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0589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290396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416116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87768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99633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33474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697469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21438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262446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xmlns:p14="http://schemas.microsoft.com/office/powerpoint/2010/main" spd="slow" advClick="0" advTm="15000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9693" y="260648"/>
            <a:ext cx="76246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Familia Vicentina de El Salvador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47099" y="5157192"/>
            <a:ext cx="7399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9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C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 A V I S A L</a:t>
            </a:r>
            <a:endParaRPr lang="es-ES" sz="9600" b="1" cap="none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FFCC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82" y="980728"/>
            <a:ext cx="5590005" cy="43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4266"/>
      </p:ext>
    </p:extLst>
  </p:cSld>
  <p:clrMapOvr>
    <a:masterClrMapping/>
  </p:clrMapOvr>
  <p:transition xmlns:p14="http://schemas.microsoft.com/office/powerpoint/2010/main" spd="slow" advClick="0" advTm="15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648568"/>
            <a:ext cx="9144000" cy="1015663"/>
          </a:xfrm>
          <a:prstGeom prst="rect">
            <a:avLst/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>
                  <a:alpha val="49001"/>
                </a:schemeClr>
              </a:gs>
              <a:gs pos="100000">
                <a:srgbClr val="6699FF">
                  <a:alpha val="49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siguientes 20 años, primero fue párroco de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Clichy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Garenne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habitada sobretodo por hortelanos y después capellán de una familia aristocrática, la familia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Gondi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emparentada con el arzobispo de París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9512" y="5733256"/>
            <a:ext cx="8712968" cy="1015663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SV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 a </a:t>
            </a:r>
            <a:r>
              <a:rPr lang="es-SV" altLang="es-ES" sz="2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Folleville</a:t>
            </a:r>
            <a:r>
              <a:rPr lang="es-SV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allí confiesa a un hombre que tenía fama de buena persona. Al </a:t>
            </a:r>
            <a:r>
              <a:rPr lang="es-SV" altLang="es-ES" sz="2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</a:t>
            </a:r>
            <a:r>
              <a:rPr lang="es-SV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 pecados tan graves, se da cuenta de la gran necesidad que tienen los pobres de una atención pastoral. </a:t>
            </a:r>
            <a:endParaRPr lang="es-ES" altLang="es-E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v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19250" y="1889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1800">
              <a:latin typeface="Tahoma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-4977" y="5085184"/>
            <a:ext cx="9144000" cy="1631216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>
                  <a:alpha val="50999"/>
                </a:schemeClr>
              </a:gs>
              <a:gs pos="100000">
                <a:srgbClr val="CCEC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raíz de esa confesión el 25 de enero, fiesta de la Conversión de San Pablo, predicó 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Folleville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proponiendo a los fieles la importancia del sacramento del Perdón, de una confesión general de sus vidas, esto fue el origen de </a:t>
            </a:r>
            <a:r>
              <a:rPr lang="es-ES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Congregación de la Misión”, instituida para dar misiones populares y trabajar en la formación del  clero de Francia y otros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paises</a:t>
            </a:r>
            <a:r>
              <a:rPr lang="es-ES" altLang="es-E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altLang="es-E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2" grpId="0" animBg="1"/>
      <p:bldP spid="573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svi1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85738" y="131763"/>
            <a:ext cx="8604250" cy="83099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Vicente nos relata </a:t>
            </a:r>
            <a:r>
              <a:rPr lang="es-ES" altLang="es-E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el 20 de agosto de 1617</a:t>
            </a:r>
          </a:p>
          <a:p>
            <a:pPr algn="ctr">
              <a:spcBef>
                <a:spcPts val="0"/>
              </a:spcBef>
            </a:pPr>
            <a:r>
              <a:rPr lang="es-ES" altLang="es-E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Chatillón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-les-Domes…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36296" y="1124744"/>
            <a:ext cx="1800200" cy="369331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“Mientras me revestía para la Santa Misa, </a:t>
            </a:r>
          </a:p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vinieron a decirme </a:t>
            </a:r>
          </a:p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en una casa apartada</a:t>
            </a:r>
          </a:p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 la familia estaba muy enferma, </a:t>
            </a:r>
          </a:p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estado de </a:t>
            </a:r>
          </a:p>
          <a:p>
            <a:pPr algn="ctr">
              <a:spcBef>
                <a:spcPts val="0"/>
              </a:spcBef>
            </a:pP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</a:t>
            </a:r>
            <a:r>
              <a:rPr lang="es-ES" altLang="es-ES" sz="1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indescriptible”</a:t>
            </a:r>
            <a:endParaRPr lang="es-ES" altLang="es-ES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0" y="6093296"/>
            <a:ext cx="9144000" cy="40011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>
                <a:solidFill>
                  <a:srgbClr val="000066"/>
                </a:solidFill>
              </a:rPr>
              <a:t>Fue el principio de su gran obra, la organización de la caridad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 autoUpdateAnimBg="0"/>
      <p:bldP spid="61449" grpId="0" animBg="1" autoUpdateAnimBg="0"/>
      <p:bldP spid="61450" grpId="0" animBg="1" autoUpdateAnimBg="0"/>
      <p:bldP spid="61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600" dirty="0">
                <a:solidFill>
                  <a:schemeClr val="bg1"/>
                </a:solidFill>
              </a:rPr>
              <a:t>…lee ante un grupo de mujeres, cuyos corazones se habían visto afectados, igual que el de S. Vicente por aquella miseria, un texto que constituía un programa de ayuda a los enfermos, sentando la base de las demás organizaciones de caridad que vendrían después…</a:t>
            </a:r>
          </a:p>
        </p:txBody>
      </p:sp>
      <p:pic>
        <p:nvPicPr>
          <p:cNvPr id="79878" name="Picture 6" descr="vi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038600" cy="301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23850" y="0"/>
            <a:ext cx="882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>
                <a:latin typeface="Tahoma" pitchFamily="34" charset="0"/>
              </a:rPr>
              <a:t> </a:t>
            </a:r>
            <a:r>
              <a:rPr lang="es-ES" altLang="es-ES" sz="3200">
                <a:solidFill>
                  <a:schemeClr val="bg1"/>
                </a:solidFill>
              </a:rPr>
              <a:t>El 23 de Agosto de 1617… </a:t>
            </a:r>
          </a:p>
        </p:txBody>
      </p:sp>
      <p:pic>
        <p:nvPicPr>
          <p:cNvPr id="79884" name="Picture 12" descr="FLopez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4038600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7" name="AutoShape 15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993715"/>
            <a:ext cx="9144000" cy="83099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39000"/>
                </a:schemeClr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8 de diciembre de 1617 se presenta </a:t>
            </a:r>
          </a:p>
          <a:p>
            <a:pPr algn="ctr">
              <a:spcBef>
                <a:spcPts val="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organización de la primera Cofradía de la Caridad</a:t>
            </a:r>
            <a:r>
              <a:rPr lang="es-ES" altLang="es-E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82" grpId="0"/>
      <p:bldP spid="79887" grpId="0" animBg="1"/>
      <p:bldP spid="79887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a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33375"/>
            <a:ext cx="86756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>
                <a:solidFill>
                  <a:schemeClr val="tx2"/>
                </a:solidFill>
              </a:rPr>
              <a:t>Nació en Abril de 1580, en la granja de </a:t>
            </a:r>
            <a:r>
              <a:rPr lang="es-ES" altLang="es-ES" sz="3600" dirty="0" err="1">
                <a:solidFill>
                  <a:schemeClr val="tx2"/>
                </a:solidFill>
              </a:rPr>
              <a:t>Ranquines</a:t>
            </a:r>
            <a:r>
              <a:rPr lang="es-ES" altLang="es-ES" sz="3600" dirty="0">
                <a:solidFill>
                  <a:schemeClr val="tx2"/>
                </a:solidFill>
              </a:rPr>
              <a:t>, cerca de </a:t>
            </a:r>
            <a:r>
              <a:rPr lang="es-ES" altLang="es-ES" sz="3600" dirty="0" err="1">
                <a:solidFill>
                  <a:schemeClr val="tx2"/>
                </a:solidFill>
              </a:rPr>
              <a:t>Dax</a:t>
            </a:r>
            <a:r>
              <a:rPr lang="es-ES" altLang="es-ES" sz="3600" dirty="0">
                <a:solidFill>
                  <a:schemeClr val="tx2"/>
                </a:solidFill>
              </a:rPr>
              <a:t>, suroeste de Francia, siendo el 3º de seis hermanos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1"/>
      <p:bldP spid="33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rbol 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6450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500563" y="188913"/>
            <a:ext cx="4643437" cy="6480175"/>
          </a:xfrm>
          <a:prstGeom prst="verticalScroll">
            <a:avLst>
              <a:gd name="adj" fmla="val 13356"/>
            </a:avLst>
          </a:prstGeom>
          <a:gradFill rotWithShape="1">
            <a:gsLst>
              <a:gs pos="0">
                <a:srgbClr val="663300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19700" y="836613"/>
            <a:ext cx="3097213" cy="59436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FFCC66"/>
              </a:gs>
              <a:gs pos="100000">
                <a:srgbClr val="996633"/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>
                <a:latin typeface="Arial Black" pitchFamily="34" charset="0"/>
              </a:rPr>
              <a:t>En el lugar de nacimiento, conocido hoy como</a:t>
            </a:r>
          </a:p>
          <a:p>
            <a:pPr algn="ctr">
              <a:spcBef>
                <a:spcPct val="50000"/>
              </a:spcBef>
            </a:pPr>
            <a:r>
              <a:rPr lang="es-ES" altLang="es-ES">
                <a:latin typeface="Arial Black" pitchFamily="34" charset="0"/>
              </a:rPr>
              <a:t> “Berceau de Saint Vicent de Paul”, </a:t>
            </a:r>
          </a:p>
          <a:p>
            <a:pPr algn="ctr">
              <a:spcBef>
                <a:spcPct val="50000"/>
              </a:spcBef>
            </a:pPr>
            <a:r>
              <a:rPr lang="es-ES" altLang="es-ES">
                <a:latin typeface="Arial Black" pitchFamily="34" charset="0"/>
              </a:rPr>
              <a:t>se levanta una modesta construcción de ladrillos y vigas de madera, muy parecida a la casa en que nació.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vicente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gradFill rotWithShape="1">
            <a:gsLst>
              <a:gs pos="0">
                <a:srgbClr val="6699FF">
                  <a:alpha val="53000"/>
                </a:srgbClr>
              </a:gs>
              <a:gs pos="50000">
                <a:srgbClr val="FFFFFF">
                  <a:alpha val="47000"/>
                </a:srgbClr>
              </a:gs>
              <a:gs pos="100000">
                <a:srgbClr val="6699FF">
                  <a:alpha val="53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>
                <a:solidFill>
                  <a:srgbClr val="000066"/>
                </a:solidFill>
              </a:rPr>
              <a:t>La modesta condición de su familia hizo que tuviese que trabajar desde temprana edad, cuidando ovejas y cerdos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2" animBg="1"/>
      <p:bldP spid="37895" grpId="0" animBg="1"/>
      <p:bldP spid="378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n el camp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40386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 descr="vicente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038600" cy="2941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9750" y="476250"/>
            <a:ext cx="3887788" cy="265588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Pronto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dio muestras de una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mente despierta y soñadora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356100" y="3357563"/>
            <a:ext cx="4392613" cy="3082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Por lo que su padre,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Juan de Paúl,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>
                <a:latin typeface="Arial Black" pitchFamily="34" charset="0"/>
              </a:rPr>
              <a:t>pensó que su hijo tenía que estudiar, y sacar provecho a su inteligencia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  <p:bldP spid="39947" grpId="0" animBg="1"/>
      <p:bldP spid="399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aprendiend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765175"/>
            <a:ext cx="2819400" cy="4792663"/>
          </a:xfrm>
          <a:prstGeom prst="rect">
            <a:avLst/>
          </a:prstGeom>
          <a:gradFill rotWithShape="1">
            <a:gsLst>
              <a:gs pos="0">
                <a:srgbClr val="FFFFFF">
                  <a:alpha val="44000"/>
                </a:srgbClr>
              </a:gs>
              <a:gs pos="100000">
                <a:srgbClr val="6699FF">
                  <a:alpha val="37000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Fue enviado a los</a:t>
            </a:r>
          </a:p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14 años</a:t>
            </a:r>
          </a:p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a un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colegio de franciscanos en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Dax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a 5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kms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de su casa.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vicente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79512" y="4707336"/>
            <a:ext cx="2880320" cy="1631216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Tomó gusto por sus estudios, sintiéndose importante e incluso se avergonzaba de sus humildes orígenes.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8784976" cy="36933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 b="1" dirty="0">
                <a:solidFill>
                  <a:srgbClr val="000066"/>
                </a:solidFill>
              </a:rPr>
              <a:t>“Me avergonzaba reconocer a mi padre por ir mal trajeado y un poco cojo”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21530152" flipV="1">
            <a:off x="1258888" y="59293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6" grpId="1" animBg="1"/>
      <p:bldP spid="43017" grpId="0" animBg="1"/>
      <p:bldP spid="430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61" y="1268413"/>
            <a:ext cx="7803552" cy="48785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46001"/>
                </a:schemeClr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los estudios primarios y secundarios en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estudia filosofía y teología en Toulouse durante 7 años, así como algunos estudios en Zaragoza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5993715"/>
            <a:ext cx="9144000" cy="646331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39000"/>
                </a:schemeClr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ordenado sacerdote en 1600, a los 20 años, buscando una posición económica para ayudar a su familia, ya que su padre había muerto tres años atrás.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  <p:bldP spid="45064" grpId="0" animBg="1"/>
      <p:bldP spid="4506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038600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 descr="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4500562" cy="2997200"/>
          </a:xfr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3141663"/>
            <a:ext cx="3851275" cy="11874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/>
              <a:t>En 1606 (26 años) embarca en Marsella con destino a Narbona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38600" y="3284538"/>
            <a:ext cx="5105400" cy="396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/>
              <a:t>El barco es apresado por los turcos </a:t>
            </a:r>
          </a:p>
        </p:txBody>
      </p:sp>
      <p:pic>
        <p:nvPicPr>
          <p:cNvPr id="47119" name="Picture 15" descr="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300831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b="1"/>
              <a:t>Fue vendido como esclavo en Túnez, estando al servicio de cuatro señores diferentes, hasta que escapó, en 1608 ( 28 años ) que volvió a Francia, concretamente a París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39750" y="188913"/>
            <a:ext cx="8070850" cy="579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/>
              <a:t>Entre 1605 y 1608 dicen que …………..</a:t>
            </a: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3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  <p:bldP spid="47121" grpId="0" animBg="1"/>
      <p:bldP spid="47122" grpId="0" animBg="1"/>
      <p:bldP spid="47123" grpId="0" animBg="1"/>
      <p:bldP spid="47123" grpId="1" animBg="1"/>
    </p:bldLst>
  </p:timing>
</p:sld>
</file>

<file path=ppt/theme/theme1.xml><?xml version="1.0" encoding="utf-8"?>
<a:theme xmlns:a="http://schemas.openxmlformats.org/drawingml/2006/main" name="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854</TotalTime>
  <Words>594</Words>
  <Application>Microsoft Macintosh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Mezclas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LG</dc:creator>
  <cp:lastModifiedBy>Monica Watson</cp:lastModifiedBy>
  <cp:revision>34</cp:revision>
  <dcterms:created xsi:type="dcterms:W3CDTF">2005-07-16T11:34:35Z</dcterms:created>
  <dcterms:modified xsi:type="dcterms:W3CDTF">2016-10-10T16:04:36Z</dcterms:modified>
</cp:coreProperties>
</file>