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64" r:id="rId5"/>
    <p:sldId id="265" r:id="rId6"/>
    <p:sldId id="266" r:id="rId7"/>
    <p:sldId id="268" r:id="rId8"/>
    <p:sldId id="269" r:id="rId9"/>
    <p:sldId id="257" r:id="rId10"/>
    <p:sldId id="259" r:id="rId11"/>
    <p:sldId id="258"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0A88A111-ED07-4934-90E8-7AC71113FE49}" type="datetimeFigureOut">
              <a:rPr lang="es-ES" smtClean="0"/>
              <a:pPr/>
              <a:t>09/11/2015</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021FB129-5A07-48D7-BB9D-2DDA967A8ED8}"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A88A111-ED07-4934-90E8-7AC71113FE49}" type="datetimeFigureOut">
              <a:rPr lang="es-ES" smtClean="0"/>
              <a:pPr/>
              <a:t>09/11/2015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021FB129-5A07-48D7-BB9D-2DDA967A8ED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A88A111-ED07-4934-90E8-7AC71113FE49}" type="datetimeFigureOut">
              <a:rPr lang="es-ES" smtClean="0"/>
              <a:pPr/>
              <a:t>09/11/2015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021FB129-5A07-48D7-BB9D-2DDA967A8ED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A88A111-ED07-4934-90E8-7AC71113FE49}" type="datetimeFigureOut">
              <a:rPr lang="es-ES" smtClean="0"/>
              <a:pPr/>
              <a:t>09/11/2015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021FB129-5A07-48D7-BB9D-2DDA967A8ED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0A88A111-ED07-4934-90E8-7AC71113FE49}" type="datetimeFigureOut">
              <a:rPr lang="es-ES" smtClean="0"/>
              <a:pPr/>
              <a:t>09/11/2015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021FB129-5A07-48D7-BB9D-2DDA967A8ED8}"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0A88A111-ED07-4934-90E8-7AC71113FE49}" type="datetimeFigureOut">
              <a:rPr lang="es-ES" smtClean="0"/>
              <a:pPr/>
              <a:t>09/11/2015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021FB129-5A07-48D7-BB9D-2DDA967A8ED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0A88A111-ED07-4934-90E8-7AC71113FE49}" type="datetimeFigureOut">
              <a:rPr lang="es-ES" smtClean="0"/>
              <a:pPr/>
              <a:t>09/11/2015</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021FB129-5A07-48D7-BB9D-2DDA967A8ED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0A88A111-ED07-4934-90E8-7AC71113FE49}" type="datetimeFigureOut">
              <a:rPr lang="es-ES" smtClean="0"/>
              <a:pPr/>
              <a:t>09/11/2015</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021FB129-5A07-48D7-BB9D-2DDA967A8ED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0A88A111-ED07-4934-90E8-7AC71113FE49}" type="datetimeFigureOut">
              <a:rPr lang="es-ES" smtClean="0"/>
              <a:pPr/>
              <a:t>09/11/2015</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021FB129-5A07-48D7-BB9D-2DDA967A8ED8}"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0A88A111-ED07-4934-90E8-7AC71113FE49}" type="datetimeFigureOut">
              <a:rPr lang="es-ES" smtClean="0"/>
              <a:pPr/>
              <a:t>09/11/2015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021FB129-5A07-48D7-BB9D-2DDA967A8ED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0A88A111-ED07-4934-90E8-7AC71113FE49}" type="datetimeFigureOut">
              <a:rPr lang="es-ES" smtClean="0"/>
              <a:pPr/>
              <a:t>09/11/2015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021FB129-5A07-48D7-BB9D-2DDA967A8ED8}"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A88A111-ED07-4934-90E8-7AC71113FE49}" type="datetimeFigureOut">
              <a:rPr lang="es-ES" smtClean="0"/>
              <a:pPr/>
              <a:t>09/11/2015</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21FB129-5A07-48D7-BB9D-2DDA967A8ED8}"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2032058_956664151068072_4256663469513876095_n.jpg"/>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ctrTitle"/>
          </p:nvPr>
        </p:nvSpPr>
        <p:spPr>
          <a:xfrm>
            <a:off x="323528" y="404664"/>
            <a:ext cx="7406640" cy="1472184"/>
          </a:xfrm>
        </p:spPr>
        <p:txBody>
          <a:bodyPr/>
          <a:lstStyle/>
          <a:p>
            <a:r>
              <a:rPr lang="es-ES" dirty="0" smtClean="0">
                <a:solidFill>
                  <a:schemeClr val="bg1"/>
                </a:solidFill>
              </a:rPr>
              <a:t>Noticias de la Misión internacional de El Alto. (Bolivia)</a:t>
            </a:r>
            <a:endParaRPr lang="es-ES" dirty="0">
              <a:solidFill>
                <a:schemeClr val="bg1"/>
              </a:solidFill>
            </a:endParaRPr>
          </a:p>
        </p:txBody>
      </p:sp>
      <p:sp>
        <p:nvSpPr>
          <p:cNvPr id="3" name="2 Subtítulo"/>
          <p:cNvSpPr>
            <a:spLocks noGrp="1"/>
          </p:cNvSpPr>
          <p:nvPr>
            <p:ph type="subTitle" idx="1"/>
          </p:nvPr>
        </p:nvSpPr>
        <p:spPr>
          <a:xfrm>
            <a:off x="2627784" y="5733256"/>
            <a:ext cx="6516216" cy="1124744"/>
          </a:xfrm>
        </p:spPr>
        <p:txBody>
          <a:bodyPr/>
          <a:lstStyle/>
          <a:p>
            <a:pPr algn="ctr"/>
            <a:r>
              <a:rPr lang="es-ES" b="1" dirty="0" smtClean="0">
                <a:solidFill>
                  <a:schemeClr val="bg1"/>
                </a:solidFill>
              </a:rPr>
              <a:t>Parroquia San Pedro de Mocomoco.</a:t>
            </a:r>
          </a:p>
          <a:p>
            <a:pPr algn="ctr"/>
            <a:r>
              <a:rPr lang="es-ES" b="1" dirty="0" smtClean="0">
                <a:solidFill>
                  <a:schemeClr val="bg1"/>
                </a:solidFill>
              </a:rPr>
              <a:t>Octubre 2015.</a:t>
            </a:r>
            <a:endParaRPr lang="es-ES"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40152" y="274320"/>
            <a:ext cx="2993536" cy="6395040"/>
          </a:xfrm>
        </p:spPr>
        <p:txBody>
          <a:bodyPr>
            <a:normAutofit/>
          </a:bodyPr>
          <a:lstStyle/>
          <a:p>
            <a:r>
              <a:rPr lang="es-ES" sz="2800" dirty="0" smtClean="0"/>
              <a:t>El doctor que trabaja con nosotros en el proyecto de salud ha sido elegido como mejor voluntario de toda Italia. Las próxima semanas irá a recoger el premio que será entregado por el presidente de Italia.</a:t>
            </a:r>
            <a:endParaRPr lang="es-ES" sz="2800" dirty="0"/>
          </a:p>
        </p:txBody>
      </p:sp>
      <p:pic>
        <p:nvPicPr>
          <p:cNvPr id="3" name="2 Imagen" descr="11951680_722248297921620_9198970162799379786_o.jpg"/>
          <p:cNvPicPr>
            <a:picLocks noChangeAspect="1"/>
          </p:cNvPicPr>
          <p:nvPr/>
        </p:nvPicPr>
        <p:blipFill>
          <a:blip r:embed="rId2" cstate="print"/>
          <a:stretch>
            <a:fillRect/>
          </a:stretch>
        </p:blipFill>
        <p:spPr>
          <a:xfrm>
            <a:off x="971600" y="0"/>
            <a:ext cx="484822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274320"/>
            <a:ext cx="7746064" cy="3010664"/>
          </a:xfrm>
        </p:spPr>
        <p:txBody>
          <a:bodyPr>
            <a:normAutofit/>
          </a:bodyPr>
          <a:lstStyle/>
          <a:p>
            <a:r>
              <a:rPr lang="es-ES" dirty="0" smtClean="0"/>
              <a:t>GRACIAS a todos por su colaboración y por hacer posible que sigamos soñando con un mundo mejor.</a:t>
            </a:r>
            <a:endParaRPr lang="es-ES" dirty="0"/>
          </a:p>
        </p:txBody>
      </p:sp>
      <p:pic>
        <p:nvPicPr>
          <p:cNvPr id="3" name="2 Imagen" descr="mocomoco.png"/>
          <p:cNvPicPr>
            <a:picLocks noChangeAspect="1"/>
          </p:cNvPicPr>
          <p:nvPr/>
        </p:nvPicPr>
        <p:blipFill>
          <a:blip r:embed="rId2" cstate="print"/>
          <a:stretch>
            <a:fillRect/>
          </a:stretch>
        </p:blipFill>
        <p:spPr>
          <a:xfrm>
            <a:off x="0" y="3573016"/>
            <a:ext cx="9144000" cy="304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0"/>
            <a:ext cx="7890080" cy="1143000"/>
          </a:xfrm>
        </p:spPr>
        <p:txBody>
          <a:bodyPr>
            <a:normAutofit/>
          </a:bodyPr>
          <a:lstStyle/>
          <a:p>
            <a:r>
              <a:rPr lang="es-ES" sz="3500" dirty="0" smtClean="0"/>
              <a:t>Kermese Parroquial en la ciudad de La Paz</a:t>
            </a:r>
            <a:endParaRPr lang="es-ES" sz="3500" dirty="0"/>
          </a:p>
        </p:txBody>
      </p:sp>
      <p:pic>
        <p:nvPicPr>
          <p:cNvPr id="4" name="3 Marcador de contenido" descr="IMG_17942624626035.jpeg"/>
          <p:cNvPicPr>
            <a:picLocks noGrp="1" noChangeAspect="1"/>
          </p:cNvPicPr>
          <p:nvPr>
            <p:ph idx="1"/>
          </p:nvPr>
        </p:nvPicPr>
        <p:blipFill>
          <a:blip r:embed="rId2" cstate="print"/>
          <a:stretch>
            <a:fillRect/>
          </a:stretch>
        </p:blipFill>
        <p:spPr>
          <a:xfrm>
            <a:off x="0" y="2492896"/>
            <a:ext cx="3132348" cy="4176464"/>
          </a:xfrm>
        </p:spPr>
      </p:pic>
      <p:pic>
        <p:nvPicPr>
          <p:cNvPr id="5" name="4 Imagen" descr="IMG_18102905763360.jpeg"/>
          <p:cNvPicPr>
            <a:picLocks noChangeAspect="1"/>
          </p:cNvPicPr>
          <p:nvPr/>
        </p:nvPicPr>
        <p:blipFill>
          <a:blip r:embed="rId3" cstate="print"/>
          <a:stretch>
            <a:fillRect/>
          </a:stretch>
        </p:blipFill>
        <p:spPr>
          <a:xfrm>
            <a:off x="3131840" y="2492896"/>
            <a:ext cx="6012160" cy="4176464"/>
          </a:xfrm>
          <a:prstGeom prst="rect">
            <a:avLst/>
          </a:prstGeom>
        </p:spPr>
      </p:pic>
      <p:sp>
        <p:nvSpPr>
          <p:cNvPr id="6" name="5 CuadroTexto"/>
          <p:cNvSpPr txBox="1"/>
          <p:nvPr/>
        </p:nvSpPr>
        <p:spPr>
          <a:xfrm>
            <a:off x="1115616" y="836712"/>
            <a:ext cx="8028384" cy="1477328"/>
          </a:xfrm>
          <a:prstGeom prst="rect">
            <a:avLst/>
          </a:prstGeom>
          <a:noFill/>
        </p:spPr>
        <p:txBody>
          <a:bodyPr wrap="square" rtlCol="0">
            <a:spAutoFit/>
          </a:bodyPr>
          <a:lstStyle/>
          <a:p>
            <a:r>
              <a:rPr lang="es-ES" dirty="0" smtClean="0"/>
              <a:t>Por segundo año consecutivo se logró llevar adelante la Kermesse en la ciudad de La Paz con la intención de recaudar fondos para la compra de un ecógrafo para el proyecto de salud. El fin es poder acceder con el doctor y el ecógrafo a las comunidades más alejadas.  Las fraternidades apoyaron donando distintos platos de comida típica de Bolivia.</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0"/>
            <a:ext cx="7498080" cy="1143000"/>
          </a:xfrm>
        </p:spPr>
        <p:txBody>
          <a:bodyPr>
            <a:normAutofit fontScale="90000"/>
          </a:bodyPr>
          <a:lstStyle/>
          <a:p>
            <a:r>
              <a:rPr lang="es-ES" dirty="0" smtClean="0"/>
              <a:t>Visita del Papa Francisco a Bolivia</a:t>
            </a:r>
            <a:endParaRPr lang="es-ES" dirty="0"/>
          </a:p>
        </p:txBody>
      </p:sp>
      <p:pic>
        <p:nvPicPr>
          <p:cNvPr id="4" name="3 Imagen" descr="IMG_49964506587482.jpeg"/>
          <p:cNvPicPr>
            <a:picLocks noChangeAspect="1"/>
          </p:cNvPicPr>
          <p:nvPr/>
        </p:nvPicPr>
        <p:blipFill>
          <a:blip r:embed="rId2" cstate="print"/>
          <a:stretch>
            <a:fillRect/>
          </a:stretch>
        </p:blipFill>
        <p:spPr>
          <a:xfrm>
            <a:off x="1475656" y="2276871"/>
            <a:ext cx="6480720" cy="4475747"/>
          </a:xfrm>
          <a:prstGeom prst="rect">
            <a:avLst/>
          </a:prstGeom>
        </p:spPr>
      </p:pic>
      <p:sp>
        <p:nvSpPr>
          <p:cNvPr id="5" name="4 CuadroTexto"/>
          <p:cNvSpPr txBox="1"/>
          <p:nvPr/>
        </p:nvSpPr>
        <p:spPr>
          <a:xfrm>
            <a:off x="1187624" y="1052736"/>
            <a:ext cx="7704856" cy="923330"/>
          </a:xfrm>
          <a:prstGeom prst="rect">
            <a:avLst/>
          </a:prstGeom>
          <a:noFill/>
        </p:spPr>
        <p:txBody>
          <a:bodyPr wrap="square" rtlCol="0">
            <a:spAutoFit/>
          </a:bodyPr>
          <a:lstStyle/>
          <a:p>
            <a:r>
              <a:rPr lang="es-ES" dirty="0" smtClean="0"/>
              <a:t>El Papa Francisco visitó Bolivia el 8 de julio de 2015. Desde la parroquia organizamos una pequeña delegación con los jóvenes del catecismo. Fue un tiempo de gracia y de encuentro.  Un día lleno de emociones encontradas.</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1066130"/>
          </a:xfrm>
        </p:spPr>
        <p:txBody>
          <a:bodyPr>
            <a:normAutofit fontScale="90000"/>
          </a:bodyPr>
          <a:lstStyle/>
          <a:p>
            <a:r>
              <a:rPr lang="es-ES" sz="4000" dirty="0" smtClean="0"/>
              <a:t>Ejercicios Espirituales a  Hijas de la Caridad 22 julio</a:t>
            </a:r>
            <a:r>
              <a:rPr lang="es-ES" dirty="0" smtClean="0"/>
              <a:t/>
            </a:r>
            <a:br>
              <a:rPr lang="es-ES" dirty="0" smtClean="0"/>
            </a:br>
            <a:endParaRPr lang="es-ES" dirty="0"/>
          </a:p>
        </p:txBody>
      </p:sp>
      <p:pic>
        <p:nvPicPr>
          <p:cNvPr id="4" name="3 Marcador de contenido" descr="IMG_20150722_115336.jpg"/>
          <p:cNvPicPr>
            <a:picLocks noGrp="1" noChangeAspect="1"/>
          </p:cNvPicPr>
          <p:nvPr>
            <p:ph idx="1"/>
          </p:nvPr>
        </p:nvPicPr>
        <p:blipFill>
          <a:blip r:embed="rId2" cstate="print"/>
          <a:stretch>
            <a:fillRect/>
          </a:stretch>
        </p:blipFill>
        <p:spPr>
          <a:xfrm>
            <a:off x="2123728" y="2591528"/>
            <a:ext cx="5688632" cy="4266472"/>
          </a:xfrm>
        </p:spPr>
      </p:pic>
      <p:sp>
        <p:nvSpPr>
          <p:cNvPr id="5" name="4 CuadroTexto"/>
          <p:cNvSpPr txBox="1"/>
          <p:nvPr/>
        </p:nvSpPr>
        <p:spPr>
          <a:xfrm>
            <a:off x="971600" y="1124744"/>
            <a:ext cx="7488832" cy="1477328"/>
          </a:xfrm>
          <a:prstGeom prst="rect">
            <a:avLst/>
          </a:prstGeom>
          <a:noFill/>
        </p:spPr>
        <p:txBody>
          <a:bodyPr wrap="square" rtlCol="0">
            <a:spAutoFit/>
          </a:bodyPr>
          <a:lstStyle/>
          <a:p>
            <a:r>
              <a:rPr lang="es-ES" dirty="0" smtClean="0"/>
              <a:t>Actualmente las Hijas de la Caridad Bolivia se han unido a la nueva Provincia Nuestra Señora de la Misión que abarca Argentina, Chile,  Uruguay, Paraguay y Bolivia.  El tema de los ejercicios fue “La audacia de la Caridad”.  Fueron nueve días de compartir la experiencia del servicio a los más pobres desde muy diversas  realidades.</a:t>
            </a:r>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Día de la patria 6 de agosto</a:t>
            </a:r>
            <a:br>
              <a:rPr lang="es-ES" dirty="0" smtClean="0"/>
            </a:br>
            <a:endParaRPr lang="es-ES" dirty="0"/>
          </a:p>
        </p:txBody>
      </p:sp>
      <p:pic>
        <p:nvPicPr>
          <p:cNvPr id="5" name="4 Imagen" descr="IMG_20150806_115929.jpg"/>
          <p:cNvPicPr>
            <a:picLocks noChangeAspect="1"/>
          </p:cNvPicPr>
          <p:nvPr/>
        </p:nvPicPr>
        <p:blipFill>
          <a:blip r:embed="rId2" cstate="print"/>
          <a:stretch>
            <a:fillRect/>
          </a:stretch>
        </p:blipFill>
        <p:spPr>
          <a:xfrm>
            <a:off x="0" y="3140968"/>
            <a:ext cx="3219822" cy="3717032"/>
          </a:xfrm>
          <a:prstGeom prst="rect">
            <a:avLst/>
          </a:prstGeom>
        </p:spPr>
      </p:pic>
      <p:pic>
        <p:nvPicPr>
          <p:cNvPr id="6" name="5 Imagen" descr="20150806_114903.jpg"/>
          <p:cNvPicPr>
            <a:picLocks noChangeAspect="1"/>
          </p:cNvPicPr>
          <p:nvPr/>
        </p:nvPicPr>
        <p:blipFill>
          <a:blip r:embed="rId3" cstate="print"/>
          <a:stretch>
            <a:fillRect/>
          </a:stretch>
        </p:blipFill>
        <p:spPr>
          <a:xfrm>
            <a:off x="3188974" y="3140968"/>
            <a:ext cx="5955026" cy="3717032"/>
          </a:xfrm>
          <a:prstGeom prst="rect">
            <a:avLst/>
          </a:prstGeom>
        </p:spPr>
      </p:pic>
      <p:sp>
        <p:nvSpPr>
          <p:cNvPr id="7" name="6 CuadroTexto"/>
          <p:cNvSpPr txBox="1"/>
          <p:nvPr/>
        </p:nvSpPr>
        <p:spPr>
          <a:xfrm>
            <a:off x="1187624" y="1340768"/>
            <a:ext cx="7704856" cy="1477328"/>
          </a:xfrm>
          <a:prstGeom prst="rect">
            <a:avLst/>
          </a:prstGeom>
          <a:noFill/>
        </p:spPr>
        <p:txBody>
          <a:bodyPr wrap="square" rtlCol="0">
            <a:spAutoFit/>
          </a:bodyPr>
          <a:lstStyle/>
          <a:p>
            <a:r>
              <a:rPr lang="es-ES" dirty="0" smtClean="0"/>
              <a:t>Como cada año celebramos el día de la patria con desfiles y demás agasajos. Es un tiempo que aprovechamos para revisar el ritmo de la parroquia, y para que los jóvenes que están becados compartan sus experiencias para seguir motivando a que otros jóvenes quieran estudiar, pues las dificultades económicas hacen que la gran mayoría olvide sus sueños.</a:t>
            </a:r>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San Agustín 28 de agosto</a:t>
            </a:r>
            <a:br>
              <a:rPr lang="es-ES" dirty="0" smtClean="0"/>
            </a:br>
            <a:endParaRPr lang="es-ES" dirty="0"/>
          </a:p>
        </p:txBody>
      </p:sp>
      <p:pic>
        <p:nvPicPr>
          <p:cNvPr id="4" name="3 Marcador de contenido" descr="DSC_0018.JPG"/>
          <p:cNvPicPr>
            <a:picLocks noGrp="1" noChangeAspect="1"/>
          </p:cNvPicPr>
          <p:nvPr>
            <p:ph idx="1"/>
          </p:nvPr>
        </p:nvPicPr>
        <p:blipFill>
          <a:blip r:embed="rId2" cstate="print"/>
          <a:stretch>
            <a:fillRect/>
          </a:stretch>
        </p:blipFill>
        <p:spPr>
          <a:xfrm>
            <a:off x="0" y="2874234"/>
            <a:ext cx="3203848" cy="3983765"/>
          </a:xfrm>
        </p:spPr>
      </p:pic>
      <p:pic>
        <p:nvPicPr>
          <p:cNvPr id="5" name="4 Imagen" descr="DSC_0030-1.jpg"/>
          <p:cNvPicPr>
            <a:picLocks noChangeAspect="1"/>
          </p:cNvPicPr>
          <p:nvPr/>
        </p:nvPicPr>
        <p:blipFill>
          <a:blip r:embed="rId3" cstate="print"/>
          <a:stretch>
            <a:fillRect/>
          </a:stretch>
        </p:blipFill>
        <p:spPr>
          <a:xfrm>
            <a:off x="3203849" y="2879325"/>
            <a:ext cx="5940152" cy="3978676"/>
          </a:xfrm>
          <a:prstGeom prst="rect">
            <a:avLst/>
          </a:prstGeom>
        </p:spPr>
      </p:pic>
      <p:sp>
        <p:nvSpPr>
          <p:cNvPr id="6" name="5 CuadroTexto"/>
          <p:cNvSpPr txBox="1"/>
          <p:nvPr/>
        </p:nvSpPr>
        <p:spPr>
          <a:xfrm>
            <a:off x="1187624" y="1052736"/>
            <a:ext cx="7560840" cy="1477328"/>
          </a:xfrm>
          <a:prstGeom prst="rect">
            <a:avLst/>
          </a:prstGeom>
          <a:noFill/>
        </p:spPr>
        <p:txBody>
          <a:bodyPr wrap="square" rtlCol="0">
            <a:spAutoFit/>
          </a:bodyPr>
          <a:lstStyle/>
          <a:p>
            <a:r>
              <a:rPr lang="es-ES" dirty="0" smtClean="0"/>
              <a:t>En la comunidad de Ingas donde se abrió el proyecto integral de educación, nutrición y salud celebró por segundo año la fiesta dedicada a San Agustín en honor del señor que donó los terrenos para la construcción de la iglesia y la infraestructura para el proyecto.  Participó la comunidad de Ingas y las seis comunidades aledañas que se benefician del proyecto.</a:t>
            </a:r>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Con el Presidente Evo Morales y el Ministerio de la Presidencia.</a:t>
            </a:r>
            <a:br>
              <a:rPr lang="es-ES" dirty="0" smtClean="0"/>
            </a:br>
            <a:endParaRPr lang="es-ES" dirty="0"/>
          </a:p>
        </p:txBody>
      </p:sp>
      <p:pic>
        <p:nvPicPr>
          <p:cNvPr id="5" name="4 Imagen" descr="DSCN1115.jpg"/>
          <p:cNvPicPr>
            <a:picLocks noChangeAspect="1"/>
          </p:cNvPicPr>
          <p:nvPr/>
        </p:nvPicPr>
        <p:blipFill>
          <a:blip r:embed="rId2" cstate="print"/>
          <a:stretch>
            <a:fillRect/>
          </a:stretch>
        </p:blipFill>
        <p:spPr>
          <a:xfrm>
            <a:off x="1547664" y="2456892"/>
            <a:ext cx="5868144" cy="4401108"/>
          </a:xfrm>
          <a:prstGeom prst="rect">
            <a:avLst/>
          </a:prstGeom>
        </p:spPr>
      </p:pic>
      <p:sp>
        <p:nvSpPr>
          <p:cNvPr id="6" name="5 CuadroTexto"/>
          <p:cNvSpPr txBox="1"/>
          <p:nvPr/>
        </p:nvSpPr>
        <p:spPr>
          <a:xfrm>
            <a:off x="971600" y="1268760"/>
            <a:ext cx="7920880" cy="1200329"/>
          </a:xfrm>
          <a:prstGeom prst="rect">
            <a:avLst/>
          </a:prstGeom>
          <a:noFill/>
        </p:spPr>
        <p:txBody>
          <a:bodyPr wrap="square" rtlCol="0">
            <a:spAutoFit/>
          </a:bodyPr>
          <a:lstStyle/>
          <a:p>
            <a:r>
              <a:rPr lang="es-ES" dirty="0" smtClean="0"/>
              <a:t>Una vez al mes doy la formación a las hermanas del Hogar San Ramón. Ellas pidieron al presidente un bus para poder trasladar a los ancianos. Me pidieron que asistiera al acto representándolas. Pude conocer al Presidente y al Ministro de la Presidencia. Estamos en diálogo para que aporten ayuda a nuestra misión.</a:t>
            </a: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Cárcel san Pedro. (La Paz)</a:t>
            </a:r>
            <a:br>
              <a:rPr lang="es-ES" dirty="0" smtClean="0"/>
            </a:br>
            <a:endParaRPr lang="es-ES" dirty="0"/>
          </a:p>
        </p:txBody>
      </p:sp>
      <p:pic>
        <p:nvPicPr>
          <p:cNvPr id="4" name="3 Marcador de contenido" descr="22891_gd.jpg"/>
          <p:cNvPicPr>
            <a:picLocks noGrp="1" noChangeAspect="1"/>
          </p:cNvPicPr>
          <p:nvPr>
            <p:ph idx="1"/>
          </p:nvPr>
        </p:nvPicPr>
        <p:blipFill>
          <a:blip r:embed="rId2" cstate="print"/>
          <a:stretch>
            <a:fillRect/>
          </a:stretch>
        </p:blipFill>
        <p:spPr>
          <a:xfrm>
            <a:off x="1" y="3208558"/>
            <a:ext cx="4499992" cy="3649441"/>
          </a:xfrm>
        </p:spPr>
      </p:pic>
      <p:pic>
        <p:nvPicPr>
          <p:cNvPr id="5" name="4 Imagen" descr="120439_gd.jpg"/>
          <p:cNvPicPr>
            <a:picLocks noChangeAspect="1"/>
          </p:cNvPicPr>
          <p:nvPr/>
        </p:nvPicPr>
        <p:blipFill>
          <a:blip r:embed="rId3" cstate="print"/>
          <a:stretch>
            <a:fillRect/>
          </a:stretch>
        </p:blipFill>
        <p:spPr>
          <a:xfrm>
            <a:off x="4499992" y="3212976"/>
            <a:ext cx="4644008" cy="3645024"/>
          </a:xfrm>
          <a:prstGeom prst="rect">
            <a:avLst/>
          </a:prstGeom>
        </p:spPr>
      </p:pic>
      <p:sp>
        <p:nvSpPr>
          <p:cNvPr id="6" name="5 CuadroTexto"/>
          <p:cNvSpPr txBox="1"/>
          <p:nvPr/>
        </p:nvSpPr>
        <p:spPr>
          <a:xfrm>
            <a:off x="1115616" y="1124744"/>
            <a:ext cx="7632848" cy="1477328"/>
          </a:xfrm>
          <a:prstGeom prst="rect">
            <a:avLst/>
          </a:prstGeom>
          <a:noFill/>
        </p:spPr>
        <p:txBody>
          <a:bodyPr wrap="square" rtlCol="0">
            <a:spAutoFit/>
          </a:bodyPr>
          <a:lstStyle/>
          <a:p>
            <a:r>
              <a:rPr lang="es-ES" dirty="0" smtClean="0"/>
              <a:t>Fui a visitar a dos presos que tenemos en la ciudad de La Paz, y es difícil describir la situación de la cárcel y de los presos, su hacinamiento es exagerado. </a:t>
            </a:r>
            <a:r>
              <a:rPr lang="es-ES" dirty="0" smtClean="0"/>
              <a:t>Donde </a:t>
            </a:r>
            <a:r>
              <a:rPr lang="es-ES" dirty="0" smtClean="0"/>
              <a:t>habrían de estar 50 presos, hay 200. Me pidieron que celebrara una misa pues en dos años no apareció un sacerdote. Me he comprometido a ir una vez al mes. La primera eucaristía fue muy emotiva y vivida intensamente.</a:t>
            </a:r>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74638"/>
            <a:ext cx="7890080" cy="1143000"/>
          </a:xfrm>
        </p:spPr>
        <p:txBody>
          <a:bodyPr>
            <a:normAutofit fontScale="90000"/>
          </a:bodyPr>
          <a:lstStyle/>
          <a:p>
            <a:r>
              <a:rPr lang="es-ES" sz="4000" dirty="0" smtClean="0"/>
              <a:t>Proyectos: educación, nutrición, y salud</a:t>
            </a:r>
            <a:r>
              <a:rPr lang="es-ES" dirty="0" smtClean="0"/>
              <a:t/>
            </a:r>
            <a:br>
              <a:rPr lang="es-ES" dirty="0" smtClean="0"/>
            </a:br>
            <a:endParaRPr lang="es-ES" dirty="0"/>
          </a:p>
        </p:txBody>
      </p:sp>
      <p:pic>
        <p:nvPicPr>
          <p:cNvPr id="4" name="3 Marcador de contenido" descr="IMG_20150926_084413.jpg"/>
          <p:cNvPicPr>
            <a:picLocks noGrp="1" noChangeAspect="1"/>
          </p:cNvPicPr>
          <p:nvPr>
            <p:ph idx="1"/>
          </p:nvPr>
        </p:nvPicPr>
        <p:blipFill>
          <a:blip r:embed="rId2" cstate="print"/>
          <a:stretch>
            <a:fillRect/>
          </a:stretch>
        </p:blipFill>
        <p:spPr>
          <a:xfrm flipH="1">
            <a:off x="6804248" y="980728"/>
            <a:ext cx="2339752" cy="2387352"/>
          </a:xfrm>
        </p:spPr>
      </p:pic>
      <p:pic>
        <p:nvPicPr>
          <p:cNvPr id="5" name="4 Imagen" descr="DSC_0023-1.jpg"/>
          <p:cNvPicPr>
            <a:picLocks noChangeAspect="1"/>
          </p:cNvPicPr>
          <p:nvPr/>
        </p:nvPicPr>
        <p:blipFill>
          <a:blip r:embed="rId3" cstate="print"/>
          <a:stretch>
            <a:fillRect/>
          </a:stretch>
        </p:blipFill>
        <p:spPr>
          <a:xfrm>
            <a:off x="3779912" y="3327208"/>
            <a:ext cx="5364088" cy="3530792"/>
          </a:xfrm>
          <a:prstGeom prst="rect">
            <a:avLst/>
          </a:prstGeom>
        </p:spPr>
      </p:pic>
      <p:pic>
        <p:nvPicPr>
          <p:cNvPr id="6" name="5 Imagen" descr="12027708_10207758463464727_4991879775221692930_n-1.jpg"/>
          <p:cNvPicPr>
            <a:picLocks noChangeAspect="1"/>
          </p:cNvPicPr>
          <p:nvPr/>
        </p:nvPicPr>
        <p:blipFill>
          <a:blip r:embed="rId4" cstate="print"/>
          <a:stretch>
            <a:fillRect/>
          </a:stretch>
        </p:blipFill>
        <p:spPr>
          <a:xfrm>
            <a:off x="395536" y="3320201"/>
            <a:ext cx="3419872" cy="3537799"/>
          </a:xfrm>
          <a:prstGeom prst="rect">
            <a:avLst/>
          </a:prstGeom>
        </p:spPr>
      </p:pic>
      <p:sp>
        <p:nvSpPr>
          <p:cNvPr id="7" name="6 CuadroTexto"/>
          <p:cNvSpPr txBox="1"/>
          <p:nvPr/>
        </p:nvSpPr>
        <p:spPr>
          <a:xfrm>
            <a:off x="1115616" y="980728"/>
            <a:ext cx="5616624" cy="2308324"/>
          </a:xfrm>
          <a:prstGeom prst="rect">
            <a:avLst/>
          </a:prstGeom>
          <a:noFill/>
        </p:spPr>
        <p:txBody>
          <a:bodyPr wrap="square" rtlCol="0">
            <a:spAutoFit/>
          </a:bodyPr>
          <a:lstStyle/>
          <a:p>
            <a:r>
              <a:rPr lang="es-ES" dirty="0" smtClean="0"/>
              <a:t>El proyecto de salud es algo normalizado con consultas cuatro días al mes con el ecógrafo.  También este último mes se han puesto gafas a dos niños y un adulto en coordinación con una óptica de La Paz. En el tema de educación ya está programada la clausura del año con sus respectivas exposiciones de lo realizado durante el año. </a:t>
            </a:r>
          </a:p>
          <a:p>
            <a:r>
              <a:rPr lang="es-ES" dirty="0" smtClean="0"/>
              <a:t>Y los catecismo se han mantenido en tres centros, </a:t>
            </a:r>
            <a:r>
              <a:rPr lang="es-ES" dirty="0" err="1" smtClean="0"/>
              <a:t>mocomoco</a:t>
            </a:r>
            <a:r>
              <a:rPr lang="es-ES" dirty="0" smtClean="0"/>
              <a:t>, ingas e </a:t>
            </a:r>
            <a:r>
              <a:rPr lang="es-ES" dirty="0" err="1" smtClean="0"/>
              <a:t>ilave</a:t>
            </a:r>
            <a:r>
              <a:rPr lang="es-ES" dirty="0" smtClean="0"/>
              <a:t>.</a:t>
            </a:r>
            <a:endParaRPr lang="es-E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7934</TotalTime>
  <Words>648</Words>
  <Application>Microsoft Office PowerPoint</Application>
  <PresentationFormat>Presentación en pantalla (4:3)</PresentationFormat>
  <Paragraphs>22</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Solsticio</vt:lpstr>
      <vt:lpstr>Noticias de la Misión internacional de El Alto. (Bolivia)</vt:lpstr>
      <vt:lpstr>Kermese Parroquial en la ciudad de La Paz</vt:lpstr>
      <vt:lpstr>Visita del Papa Francisco a Bolivia</vt:lpstr>
      <vt:lpstr>Ejercicios Espirituales a  Hijas de la Caridad 22 julio </vt:lpstr>
      <vt:lpstr>Día de la patria 6 de agosto </vt:lpstr>
      <vt:lpstr>San Agustín 28 de agosto </vt:lpstr>
      <vt:lpstr>Con el Presidente Evo Morales y el Ministerio de la Presidencia. </vt:lpstr>
      <vt:lpstr>Cárcel san Pedro. (La Paz) </vt:lpstr>
      <vt:lpstr>Proyectos: educación, nutrición, y salud </vt:lpstr>
      <vt:lpstr>El doctor que trabaja con nosotros en el proyecto de salud ha sido elegido como mejor voluntario de toda Italia. Las próxima semanas irá a recoger el premio que será entregado por el presidente de Italia.</vt:lpstr>
      <vt:lpstr>GRACIAS a todos por su colaboración y por hacer posible que sigamos soñando con un mundo mejor.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Diego</dc:creator>
  <cp:lastModifiedBy>Celestino</cp:lastModifiedBy>
  <cp:revision>106</cp:revision>
  <dcterms:created xsi:type="dcterms:W3CDTF">2015-10-01T14:05:15Z</dcterms:created>
  <dcterms:modified xsi:type="dcterms:W3CDTF">2015-11-09T20:41:33Z</dcterms:modified>
</cp:coreProperties>
</file>