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2" r:id="rId16"/>
    <p:sldId id="269" r:id="rId17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A90B-887E-476F-9F85-F502A7BACFFF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318F-4DF9-471D-A67A-A6BB3C2F8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A90B-887E-476F-9F85-F502A7BACFFF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318F-4DF9-471D-A67A-A6BB3C2F8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A90B-887E-476F-9F85-F502A7BACFFF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318F-4DF9-471D-A67A-A6BB3C2F8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A90B-887E-476F-9F85-F502A7BACFFF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318F-4DF9-471D-A67A-A6BB3C2F8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A90B-887E-476F-9F85-F502A7BACFFF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318F-4DF9-471D-A67A-A6BB3C2F8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A90B-887E-476F-9F85-F502A7BACFFF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318F-4DF9-471D-A67A-A6BB3C2F8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A90B-887E-476F-9F85-F502A7BACFFF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318F-4DF9-471D-A67A-A6BB3C2F8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A90B-887E-476F-9F85-F502A7BACFFF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318F-4DF9-471D-A67A-A6BB3C2F8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A90B-887E-476F-9F85-F502A7BACFFF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318F-4DF9-471D-A67A-A6BB3C2F8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A90B-887E-476F-9F85-F502A7BACFFF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318F-4DF9-471D-A67A-A6BB3C2F8C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A90B-887E-476F-9F85-F502A7BACFFF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86318F-4DF9-471D-A67A-A6BB3C2F8CB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386318F-4DF9-471D-A67A-A6BB3C2F8CB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BB9A90B-887E-476F-9F85-F502A7BACFFF}" type="datetimeFigureOut">
              <a:rPr lang="en-US" smtClean="0"/>
              <a:t>10/22/2013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bel for folder option-5-6-24-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"/>
            <a:ext cx="27479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358140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Morning Prayer 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     Sunday, October 27, 2013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59015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873" y="304800"/>
            <a:ext cx="74676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FFC000"/>
                </a:solidFill>
              </a:rPr>
              <a:t>Response:</a:t>
            </a:r>
            <a:r>
              <a:rPr lang="en-US" sz="2800" dirty="0">
                <a:solidFill>
                  <a:srgbClr val="FFC000"/>
                </a:solidFill>
              </a:rPr>
              <a:t>    </a:t>
            </a:r>
            <a:r>
              <a:rPr lang="en-US" sz="2800" u="sng" dirty="0">
                <a:solidFill>
                  <a:srgbClr val="FFC000"/>
                </a:solidFill>
              </a:rPr>
              <a:t>All</a:t>
            </a:r>
            <a:endParaRPr lang="en-US" sz="2800" dirty="0">
              <a:solidFill>
                <a:srgbClr val="FFC000"/>
              </a:solidFill>
            </a:endParaRPr>
          </a:p>
          <a:p>
            <a:r>
              <a:rPr lang="en-US" sz="2800" dirty="0"/>
              <a:t> </a:t>
            </a:r>
          </a:p>
          <a:p>
            <a:r>
              <a:rPr lang="en-US" sz="2800" b="1" dirty="0" smtClean="0">
                <a:solidFill>
                  <a:srgbClr val="FFC000"/>
                </a:solidFill>
              </a:rPr>
              <a:t>LEFT:  </a:t>
            </a:r>
            <a:r>
              <a:rPr lang="en-US" sz="2800" b="1" dirty="0" smtClean="0"/>
              <a:t>To </a:t>
            </a:r>
            <a:r>
              <a:rPr lang="en-US" sz="2800" b="1" dirty="0"/>
              <a:t>be a Christian is to believe in the new</a:t>
            </a:r>
            <a:r>
              <a:rPr lang="en-US" sz="2800" b="1" dirty="0" smtClean="0"/>
              <a:t>.</a:t>
            </a:r>
          </a:p>
          <a:p>
            <a:endParaRPr lang="en-US" sz="2800" b="1" dirty="0"/>
          </a:p>
          <a:p>
            <a:r>
              <a:rPr lang="en-US" sz="2800" b="1" dirty="0" smtClean="0">
                <a:solidFill>
                  <a:srgbClr val="FFC000"/>
                </a:solidFill>
              </a:rPr>
              <a:t>RIGHT:</a:t>
            </a:r>
            <a:r>
              <a:rPr lang="en-US" sz="2800" b="1" dirty="0" smtClean="0"/>
              <a:t> To </a:t>
            </a:r>
            <a:r>
              <a:rPr lang="en-US" sz="2800" b="1" dirty="0"/>
              <a:t>be a Christian is to believe in a God of newness</a:t>
            </a:r>
            <a:r>
              <a:rPr lang="en-US" sz="2800" b="1" dirty="0" smtClean="0"/>
              <a:t>.</a:t>
            </a:r>
          </a:p>
          <a:p>
            <a:endParaRPr lang="en-US" sz="2800" b="1" dirty="0"/>
          </a:p>
          <a:p>
            <a:r>
              <a:rPr lang="en-US" sz="2800" b="1" dirty="0" smtClean="0">
                <a:solidFill>
                  <a:srgbClr val="FFC000"/>
                </a:solidFill>
              </a:rPr>
              <a:t>LEFT:  </a:t>
            </a:r>
            <a:r>
              <a:rPr lang="en-US" sz="2800" b="1" dirty="0" smtClean="0"/>
              <a:t>To </a:t>
            </a:r>
            <a:r>
              <a:rPr lang="en-US" sz="2800" b="1" dirty="0"/>
              <a:t>be a Christian is to dare to attempt to see as God sees</a:t>
            </a:r>
            <a:r>
              <a:rPr lang="en-US" sz="2800" b="1" dirty="0" smtClean="0"/>
              <a:t>.</a:t>
            </a:r>
          </a:p>
          <a:p>
            <a:endParaRPr lang="en-US" sz="2800" b="1" dirty="0"/>
          </a:p>
          <a:p>
            <a:r>
              <a:rPr lang="en-US" sz="2800" b="1" dirty="0" smtClean="0">
                <a:solidFill>
                  <a:srgbClr val="FFC000"/>
                </a:solidFill>
              </a:rPr>
              <a:t>RIGHT:  </a:t>
            </a:r>
            <a:r>
              <a:rPr lang="en-US" sz="2800" b="1" dirty="0" smtClean="0"/>
              <a:t>To </a:t>
            </a:r>
            <a:r>
              <a:rPr lang="en-US" sz="2800" b="1" dirty="0"/>
              <a:t>be Vincentian is to believe in our call to change people’s lives.</a:t>
            </a:r>
            <a:r>
              <a:rPr lang="en-US" sz="2800" b="1" u="sng" dirty="0"/>
              <a:t>      </a:t>
            </a: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16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14993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C000"/>
                </a:solidFill>
              </a:rPr>
              <a:t>Closing </a:t>
            </a:r>
            <a:r>
              <a:rPr lang="en-US" sz="2800" b="1" u="sng" dirty="0">
                <a:solidFill>
                  <a:srgbClr val="FFC000"/>
                </a:solidFill>
              </a:rPr>
              <a:t>Prayer:   </a:t>
            </a:r>
            <a:endParaRPr lang="en-US" sz="2800" dirty="0">
              <a:solidFill>
                <a:srgbClr val="FFC000"/>
              </a:solidFill>
            </a:endParaRPr>
          </a:p>
          <a:p>
            <a:r>
              <a:rPr lang="en-US" sz="2800" b="1" dirty="0"/>
              <a:t> </a:t>
            </a:r>
            <a:endParaRPr lang="en-US" sz="2800" dirty="0"/>
          </a:p>
          <a:p>
            <a:r>
              <a:rPr lang="en-US" sz="2800" b="1" dirty="0" smtClean="0">
                <a:solidFill>
                  <a:srgbClr val="FFC000"/>
                </a:solidFill>
              </a:rPr>
              <a:t>Leader:</a:t>
            </a:r>
            <a:r>
              <a:rPr lang="en-US" sz="2800" dirty="0" smtClean="0">
                <a:solidFill>
                  <a:srgbClr val="FFC000"/>
                </a:solidFill>
              </a:rPr>
              <a:t>  </a:t>
            </a:r>
            <a:r>
              <a:rPr lang="en-US" sz="2800" b="1" dirty="0" smtClean="0"/>
              <a:t>Loving </a:t>
            </a:r>
            <a:r>
              <a:rPr lang="en-US" sz="2800" b="1" dirty="0"/>
              <a:t>God, we thank You especially now for the gift of change, </a:t>
            </a:r>
            <a:r>
              <a:rPr lang="en-US" sz="2800" b="1" dirty="0" smtClean="0"/>
              <a:t>that </a:t>
            </a:r>
            <a:r>
              <a:rPr lang="en-US" sz="2800" b="1" dirty="0"/>
              <a:t>gift of newness that opens doors closed by habit and routine</a:t>
            </a:r>
            <a:r>
              <a:rPr lang="en-US" sz="2800" dirty="0"/>
              <a:t>.</a:t>
            </a:r>
          </a:p>
          <a:p>
            <a:r>
              <a:rPr lang="en-US" sz="2800" dirty="0"/>
              <a:t> </a:t>
            </a:r>
          </a:p>
          <a:p>
            <a:r>
              <a:rPr lang="en-US" sz="2800" b="1" dirty="0" smtClean="0">
                <a:solidFill>
                  <a:srgbClr val="FFC000"/>
                </a:solidFill>
              </a:rPr>
              <a:t>Leader:  </a:t>
            </a:r>
            <a:r>
              <a:rPr lang="en-US" sz="2800" b="1" dirty="0" smtClean="0"/>
              <a:t>We </a:t>
            </a:r>
            <a:r>
              <a:rPr lang="en-US" sz="2800" b="1" dirty="0"/>
              <a:t>dare to </a:t>
            </a:r>
            <a:r>
              <a:rPr lang="en-US" sz="2800" b="1" dirty="0" smtClean="0"/>
              <a:t>pray:</a:t>
            </a:r>
            <a:r>
              <a:rPr lang="en-US" sz="2800" b="1" dirty="0" smtClean="0">
                <a:solidFill>
                  <a:srgbClr val="FFFF00"/>
                </a:solidFill>
              </a:rPr>
              <a:t>:                                                       </a:t>
            </a:r>
            <a:r>
              <a:rPr lang="en-US" sz="2800" b="1" dirty="0" smtClean="0">
                <a:solidFill>
                  <a:srgbClr val="FFC000"/>
                </a:solidFill>
              </a:rPr>
              <a:t>All:  </a:t>
            </a:r>
            <a:r>
              <a:rPr lang="en-US" sz="2800" b="1" dirty="0" smtClean="0"/>
              <a:t>God</a:t>
            </a:r>
            <a:r>
              <a:rPr lang="en-US" sz="2800" b="1" dirty="0"/>
              <a:t>, let the world be changed</a:t>
            </a:r>
            <a:r>
              <a:rPr lang="en-US" sz="2800" b="1" dirty="0" smtClean="0"/>
              <a:t>, </a:t>
            </a:r>
            <a:r>
              <a:rPr lang="en-US" sz="2800" dirty="0" smtClean="0"/>
              <a:t>f</a:t>
            </a:r>
            <a:r>
              <a:rPr lang="en-US" sz="2800" b="1" dirty="0" smtClean="0"/>
              <a:t>or </a:t>
            </a:r>
            <a:r>
              <a:rPr lang="en-US" sz="2800" b="1" dirty="0"/>
              <a:t>we long to see the end of poverty.</a:t>
            </a:r>
            <a:endParaRPr lang="en-US" sz="2800" dirty="0"/>
          </a:p>
          <a:p>
            <a:r>
              <a:rPr lang="en-US" sz="2800" b="1" dirty="0"/>
              <a:t> </a:t>
            </a:r>
            <a:endParaRPr lang="en-US" sz="2800" dirty="0"/>
          </a:p>
          <a:p>
            <a:r>
              <a:rPr lang="en-US" sz="2800" b="1" dirty="0" smtClean="0">
                <a:solidFill>
                  <a:srgbClr val="FFC000"/>
                </a:solidFill>
              </a:rPr>
              <a:t>Leader:  </a:t>
            </a:r>
            <a:r>
              <a:rPr lang="en-US" sz="2800" b="1" dirty="0" smtClean="0"/>
              <a:t>We </a:t>
            </a:r>
            <a:r>
              <a:rPr lang="en-US" sz="2800" b="1" dirty="0"/>
              <a:t>dare to pray: </a:t>
            </a:r>
            <a:r>
              <a:rPr lang="en-US" sz="2800" b="1" dirty="0" smtClean="0"/>
              <a:t>                                                     </a:t>
            </a:r>
            <a:r>
              <a:rPr lang="en-US" sz="2800" b="1" dirty="0" smtClean="0">
                <a:solidFill>
                  <a:srgbClr val="FFC000"/>
                </a:solidFill>
              </a:rPr>
              <a:t>All:  </a:t>
            </a:r>
            <a:r>
              <a:rPr lang="en-US" sz="2800" b="1" dirty="0" smtClean="0"/>
              <a:t>God</a:t>
            </a:r>
            <a:r>
              <a:rPr lang="en-US" sz="2800" b="1" dirty="0"/>
              <a:t>, let the rules be changed</a:t>
            </a:r>
            <a:r>
              <a:rPr lang="en-US" sz="2800" b="1" dirty="0" smtClean="0"/>
              <a:t>, for </a:t>
            </a:r>
            <a:r>
              <a:rPr lang="en-US" sz="2800" b="1" dirty="0"/>
              <a:t>we long to see our economic structures bring justice to those who are poor.</a:t>
            </a:r>
          </a:p>
          <a:p>
            <a:r>
              <a:rPr lang="en-US" sz="2800" b="1" i="1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0353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5909" y="302359"/>
            <a:ext cx="7620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Leader:  We dare to pray:                                             </a:t>
            </a:r>
          </a:p>
          <a:p>
            <a:endParaRPr lang="en-US" sz="2800" b="1" dirty="0">
              <a:solidFill>
                <a:srgbClr val="FFC000"/>
              </a:solidFill>
            </a:endParaRPr>
          </a:p>
          <a:p>
            <a:r>
              <a:rPr lang="en-US" sz="2800" b="1" dirty="0" smtClean="0">
                <a:solidFill>
                  <a:srgbClr val="FFC000"/>
                </a:solidFill>
              </a:rPr>
              <a:t>All: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smtClean="0"/>
              <a:t>God let our lives be changed, for we long to bring hope where the Good News is needed.</a:t>
            </a:r>
          </a:p>
          <a:p>
            <a:r>
              <a:rPr lang="en-US" sz="2800" b="1" dirty="0" smtClean="0"/>
              <a:t> </a:t>
            </a:r>
            <a:endParaRPr lang="en-US" sz="2800" dirty="0" smtClean="0"/>
          </a:p>
          <a:p>
            <a:r>
              <a:rPr lang="en-US" sz="2800" b="1" dirty="0" smtClean="0">
                <a:solidFill>
                  <a:srgbClr val="FFC000"/>
                </a:solidFill>
              </a:rPr>
              <a:t>Leader:  </a:t>
            </a:r>
            <a:r>
              <a:rPr lang="en-US" sz="2800" b="1" dirty="0" smtClean="0"/>
              <a:t>With the strength of your spirit and inspired by your compassion, we dare to make this promise to work for systemic change. </a:t>
            </a:r>
          </a:p>
          <a:p>
            <a:endParaRPr lang="en-US" sz="2800" b="1" dirty="0" smtClean="0">
              <a:solidFill>
                <a:srgbClr val="FFC000"/>
              </a:solidFill>
            </a:endParaRPr>
          </a:p>
          <a:p>
            <a:r>
              <a:rPr lang="en-US" sz="2800" b="1" dirty="0" smtClean="0">
                <a:solidFill>
                  <a:srgbClr val="FFC000"/>
                </a:solidFill>
              </a:rPr>
              <a:t>All:  </a:t>
            </a:r>
            <a:r>
              <a:rPr lang="en-US" sz="2800" b="1" dirty="0" smtClean="0"/>
              <a:t>United with our Vincentian brothers and sisters, we will go to the poor with loving compassion and a holistic approach.  We ask this in Jesus Name.  Amen.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4166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0"/>
            <a:ext cx="762000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Sing:                        Find </a:t>
            </a:r>
            <a:r>
              <a:rPr lang="en-US" sz="2800" b="1" dirty="0">
                <a:solidFill>
                  <a:srgbClr val="FFC000"/>
                </a:solidFill>
              </a:rPr>
              <a:t>us Faithful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We’re </a:t>
            </a:r>
            <a:r>
              <a:rPr lang="en-US" sz="2800" b="1" dirty="0"/>
              <a:t>pilgrims on the journey of the narrow road</a:t>
            </a:r>
          </a:p>
          <a:p>
            <a:r>
              <a:rPr lang="en-US" sz="2800" b="1" dirty="0" smtClean="0"/>
              <a:t>And </a:t>
            </a:r>
            <a:r>
              <a:rPr lang="en-US" sz="2800" b="1" dirty="0"/>
              <a:t>those who’ve gone before us line the way</a:t>
            </a:r>
          </a:p>
          <a:p>
            <a:r>
              <a:rPr lang="en-US" sz="2800" b="1" dirty="0" smtClean="0"/>
              <a:t>Cheering </a:t>
            </a:r>
            <a:r>
              <a:rPr lang="en-US" sz="2800" b="1" dirty="0"/>
              <a:t>on the faithful, encouraging the weary</a:t>
            </a:r>
          </a:p>
          <a:p>
            <a:r>
              <a:rPr lang="en-US" sz="2800" b="1" dirty="0" smtClean="0"/>
              <a:t>Their </a:t>
            </a:r>
            <a:r>
              <a:rPr lang="en-US" sz="2800" b="1" dirty="0"/>
              <a:t>lives a stirring testament to God’s sustaining grace.</a:t>
            </a:r>
          </a:p>
          <a:p>
            <a:r>
              <a:rPr lang="en-US" sz="2800" b="1" dirty="0">
                <a:solidFill>
                  <a:srgbClr val="FFFF00"/>
                </a:solidFill>
              </a:rPr>
              <a:t> 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en-US" sz="2800" b="1" dirty="0"/>
              <a:t>Surrounded by so great a cloud of witnesses </a:t>
            </a:r>
            <a:r>
              <a:rPr lang="en-US" sz="2800" b="1" dirty="0" smtClean="0"/>
              <a:t>            Let </a:t>
            </a:r>
            <a:r>
              <a:rPr lang="en-US" sz="2800" b="1" dirty="0"/>
              <a:t>us run the race not only for the prize    </a:t>
            </a:r>
            <a:r>
              <a:rPr lang="en-US" sz="2800" b="1" dirty="0" smtClean="0"/>
              <a:t>                     But </a:t>
            </a:r>
            <a:r>
              <a:rPr lang="en-US" sz="2800" b="1" dirty="0"/>
              <a:t>as those who’ve gone before us,</a:t>
            </a:r>
            <a:endParaRPr lang="en-US" sz="2800" dirty="0"/>
          </a:p>
          <a:p>
            <a:r>
              <a:rPr lang="en-US" sz="2800" b="1" dirty="0"/>
              <a:t>Let us leave to those behind us the heritage of faithfulness</a:t>
            </a:r>
            <a:endParaRPr lang="en-US" sz="2800" dirty="0"/>
          </a:p>
          <a:p>
            <a:r>
              <a:rPr lang="en-US" sz="2800" b="1" dirty="0"/>
              <a:t>Passed on through Godly </a:t>
            </a:r>
            <a:r>
              <a:rPr lang="en-US" sz="2800" b="1" dirty="0" smtClean="0"/>
              <a:t>lives.</a:t>
            </a:r>
            <a:endParaRPr lang="en-US" sz="2800" dirty="0"/>
          </a:p>
          <a:p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2400" b="1" dirty="0">
                <a:solidFill>
                  <a:srgbClr val="FFFF00"/>
                </a:solidFill>
              </a:rPr>
              <a:t>						</a:t>
            </a:r>
            <a:r>
              <a:rPr lang="en-US" sz="2400" b="1" i="1" dirty="0">
                <a:solidFill>
                  <a:srgbClr val="FFFF00"/>
                </a:solidFill>
              </a:rPr>
              <a:t> </a:t>
            </a:r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20205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685800"/>
            <a:ext cx="6781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Refrain:	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May </a:t>
            </a:r>
            <a:r>
              <a:rPr lang="en-US" sz="2800" b="1" dirty="0"/>
              <a:t>all who come behind us find us faithful</a:t>
            </a:r>
          </a:p>
          <a:p>
            <a:r>
              <a:rPr lang="en-US" sz="2800" b="1" dirty="0"/>
              <a:t>May the fire of our devotion light their way</a:t>
            </a:r>
          </a:p>
          <a:p>
            <a:r>
              <a:rPr lang="en-US" sz="2800" b="1" dirty="0"/>
              <a:t>May the footprints that we leave, lead them to believe</a:t>
            </a:r>
          </a:p>
          <a:p>
            <a:r>
              <a:rPr lang="en-US" sz="2800" b="1" dirty="0"/>
              <a:t>And the lives we live inspire them to obey</a:t>
            </a:r>
          </a:p>
          <a:p>
            <a:r>
              <a:rPr lang="en-US" sz="2800" b="1" dirty="0"/>
              <a:t>May all who come behind us find us faithful.</a:t>
            </a:r>
          </a:p>
          <a:p>
            <a:r>
              <a:rPr lang="en-US" sz="2800" b="1" dirty="0"/>
              <a:t> </a:t>
            </a:r>
          </a:p>
          <a:p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4174137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2500" y="1371600"/>
            <a:ext cx="6781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After all our hopes and dreams have come and gone</a:t>
            </a:r>
            <a:endParaRPr lang="en-US" sz="2800" dirty="0"/>
          </a:p>
          <a:p>
            <a:r>
              <a:rPr lang="en-US" sz="2800" b="1" dirty="0" smtClean="0"/>
              <a:t>And </a:t>
            </a:r>
            <a:r>
              <a:rPr lang="en-US" sz="2800" b="1" dirty="0"/>
              <a:t>our children sift through all we’ve left behind</a:t>
            </a:r>
            <a:endParaRPr lang="en-US" sz="2800" dirty="0"/>
          </a:p>
          <a:p>
            <a:r>
              <a:rPr lang="en-US" sz="2800" b="1" dirty="0" smtClean="0"/>
              <a:t>May </a:t>
            </a:r>
            <a:r>
              <a:rPr lang="en-US" sz="2800" b="1" dirty="0"/>
              <a:t>the clues that they discover and the memories they uncover</a:t>
            </a:r>
            <a:endParaRPr lang="en-US" sz="2800" dirty="0"/>
          </a:p>
          <a:p>
            <a:r>
              <a:rPr lang="en-US" sz="2800" b="1" dirty="0" smtClean="0"/>
              <a:t>Become </a:t>
            </a:r>
            <a:r>
              <a:rPr lang="en-US" sz="2800" b="1" dirty="0"/>
              <a:t>the light that leads them to the road we each must find.</a:t>
            </a:r>
            <a:endParaRPr lang="en-US" sz="2800" dirty="0"/>
          </a:p>
          <a:p>
            <a:r>
              <a:rPr lang="en-US" sz="2400" b="1" dirty="0"/>
              <a:t> 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28956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						</a:t>
            </a:r>
            <a:r>
              <a:rPr lang="en-US" sz="2400" b="1" i="1" dirty="0"/>
              <a:t> </a:t>
            </a:r>
            <a:endParaRPr lang="en-US" sz="2400" b="1" dirty="0"/>
          </a:p>
          <a:p>
            <a:r>
              <a:rPr lang="en-US" sz="2400" dirty="0"/>
              <a:t> 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5034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685800"/>
            <a:ext cx="67818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Refrain:	</a:t>
            </a:r>
            <a:endParaRPr lang="en-US" sz="2800" b="1" dirty="0" smtClean="0"/>
          </a:p>
          <a:p>
            <a:r>
              <a:rPr lang="en-US" sz="2800" b="1" dirty="0" smtClean="0"/>
              <a:t>May </a:t>
            </a:r>
            <a:r>
              <a:rPr lang="en-US" sz="2800" b="1" dirty="0"/>
              <a:t>all who come behind us find us faithful</a:t>
            </a:r>
          </a:p>
          <a:p>
            <a:r>
              <a:rPr lang="en-US" sz="2800" b="1" dirty="0"/>
              <a:t>May the fire of our devotion light their way</a:t>
            </a:r>
          </a:p>
          <a:p>
            <a:r>
              <a:rPr lang="en-US" sz="2800" b="1" dirty="0"/>
              <a:t>May the footprints that we leave, lead them to believe</a:t>
            </a:r>
          </a:p>
          <a:p>
            <a:r>
              <a:rPr lang="en-US" sz="2800" b="1" dirty="0"/>
              <a:t>And the lives we live inspire them to obey</a:t>
            </a:r>
          </a:p>
          <a:p>
            <a:r>
              <a:rPr lang="en-US" sz="2800" b="1" dirty="0"/>
              <a:t>May all who come behind us find us faithful.</a:t>
            </a:r>
          </a:p>
          <a:p>
            <a:r>
              <a:rPr lang="en-US" sz="2800" b="1" dirty="0"/>
              <a:t> </a:t>
            </a:r>
          </a:p>
          <a:p>
            <a:endParaRPr lang="en-US" sz="2000" b="1" dirty="0" smtClean="0"/>
          </a:p>
          <a:p>
            <a:r>
              <a:rPr lang="en-US" sz="2000" b="1" i="1" dirty="0" smtClean="0"/>
              <a:t>People Need the Lord by Steve Green</a:t>
            </a:r>
          </a:p>
          <a:p>
            <a:r>
              <a:rPr lang="en-US" sz="2000" b="1" i="1" dirty="0" smtClean="0"/>
              <a:t>         The </a:t>
            </a:r>
            <a:r>
              <a:rPr lang="en-US" sz="2000" b="1" i="1" dirty="0" smtClean="0"/>
              <a:t>Sparrow Corporation</a:t>
            </a:r>
            <a:endParaRPr lang="en-US" sz="2000" b="1" i="1" dirty="0"/>
          </a:p>
        </p:txBody>
      </p:sp>
      <p:pic>
        <p:nvPicPr>
          <p:cNvPr id="4" name="Picture 2" descr="label for folder option-5-6-24-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91339"/>
            <a:ext cx="27479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273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219200"/>
            <a:ext cx="6477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C000"/>
                </a:solidFill>
              </a:rPr>
              <a:t>Call </a:t>
            </a:r>
            <a:r>
              <a:rPr lang="en-US" sz="3200" b="1" u="sng" dirty="0">
                <a:solidFill>
                  <a:srgbClr val="FFC000"/>
                </a:solidFill>
              </a:rPr>
              <a:t>to Prayer:</a:t>
            </a:r>
            <a:r>
              <a:rPr lang="en-US" sz="3200" b="1" dirty="0">
                <a:solidFill>
                  <a:srgbClr val="FFC000"/>
                </a:solidFill>
              </a:rPr>
              <a:t>    </a:t>
            </a:r>
            <a:r>
              <a:rPr lang="en-US" sz="3200" dirty="0">
                <a:latin typeface="Arial Black" pitchFamily="34" charset="0"/>
              </a:rPr>
              <a:t>Jeremiah 6:16 </a:t>
            </a:r>
            <a:endParaRPr lang="en-US" sz="3200" dirty="0" smtClean="0">
              <a:latin typeface="Arial Black" pitchFamily="34" charset="0"/>
            </a:endParaRPr>
          </a:p>
          <a:p>
            <a:endParaRPr lang="en-US" sz="2000" dirty="0">
              <a:latin typeface="Arial Black" pitchFamily="34" charset="0"/>
            </a:endParaRPr>
          </a:p>
          <a:p>
            <a:r>
              <a:rPr lang="en-US" sz="2800" b="1" dirty="0" smtClean="0">
                <a:latin typeface="Arial Black" pitchFamily="34" charset="0"/>
              </a:rPr>
              <a:t>Leader:</a:t>
            </a:r>
            <a:r>
              <a:rPr lang="en-US" sz="2800" dirty="0" smtClean="0">
                <a:latin typeface="Arial Black" pitchFamily="34" charset="0"/>
              </a:rPr>
              <a:t>       </a:t>
            </a:r>
            <a:endParaRPr lang="en-US" sz="2800" dirty="0">
              <a:latin typeface="Arial Black" pitchFamily="34" charset="0"/>
            </a:endParaRPr>
          </a:p>
          <a:p>
            <a:pPr algn="ctr"/>
            <a:r>
              <a:rPr lang="en-US" sz="2800" dirty="0"/>
              <a:t>Yahweh says this:  “Stand at the crossroads and </a:t>
            </a:r>
            <a:r>
              <a:rPr lang="en-US" sz="2800" dirty="0" smtClean="0"/>
              <a:t>look. Enquire </a:t>
            </a:r>
            <a:r>
              <a:rPr lang="en-US" sz="2800" dirty="0"/>
              <a:t>about the ancient paths: which was the good way?  </a:t>
            </a:r>
            <a:r>
              <a:rPr lang="en-US" sz="2800" dirty="0" smtClean="0"/>
              <a:t>Take </a:t>
            </a:r>
            <a:r>
              <a:rPr lang="en-US" sz="2800" dirty="0"/>
              <a:t>it and </a:t>
            </a:r>
            <a:r>
              <a:rPr lang="en-US" sz="2800" dirty="0" smtClean="0"/>
              <a:t>                                                          you </a:t>
            </a:r>
            <a:r>
              <a:rPr lang="en-US" sz="2800" dirty="0"/>
              <a:t>shall find provisions </a:t>
            </a:r>
            <a:r>
              <a:rPr lang="en-US" sz="2800" dirty="0" smtClean="0"/>
              <a:t>                                                                                                 for </a:t>
            </a:r>
            <a:r>
              <a:rPr lang="en-US" sz="2800" dirty="0"/>
              <a:t>the poor.”                         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6680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4564" y="456247"/>
            <a:ext cx="71628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C000"/>
                </a:solidFill>
              </a:rPr>
              <a:t>Left: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800" dirty="0">
                <a:solidFill>
                  <a:srgbClr val="FFC000"/>
                </a:solidFill>
              </a:rPr>
              <a:t>	</a:t>
            </a:r>
            <a:endParaRPr lang="en-US" sz="2800" dirty="0" smtClean="0">
              <a:solidFill>
                <a:srgbClr val="FFC000"/>
              </a:solidFill>
            </a:endParaRPr>
          </a:p>
          <a:p>
            <a:endParaRPr lang="en-US" sz="2800" dirty="0"/>
          </a:p>
          <a:p>
            <a:r>
              <a:rPr lang="en-US" sz="2800" b="1" dirty="0" smtClean="0"/>
              <a:t>Lord</a:t>
            </a:r>
            <a:r>
              <a:rPr lang="en-US" sz="2800" b="1" dirty="0"/>
              <a:t>, as we </a:t>
            </a:r>
            <a:r>
              <a:rPr lang="en-US" sz="2800" b="1" dirty="0" smtClean="0"/>
              <a:t>discuss </a:t>
            </a:r>
            <a:r>
              <a:rPr lang="en-US" sz="2800" b="1" dirty="0"/>
              <a:t>the Spirituality of Systemic Change,</a:t>
            </a:r>
            <a:r>
              <a:rPr lang="en-US" sz="2800" b="1" i="1" dirty="0"/>
              <a:t> </a:t>
            </a:r>
            <a:r>
              <a:rPr lang="en-US" sz="2800" b="1" dirty="0"/>
              <a:t>we recall your promise to be </a:t>
            </a:r>
            <a:r>
              <a:rPr lang="en-US" sz="2800" b="1" dirty="0" smtClean="0"/>
              <a:t>present </a:t>
            </a:r>
            <a:r>
              <a:rPr lang="en-US" sz="2800" b="1" dirty="0"/>
              <a:t>where two or three are gathered in your name. We know that without you here among </a:t>
            </a:r>
            <a:r>
              <a:rPr lang="en-US" sz="2800" b="1" dirty="0" smtClean="0"/>
              <a:t>us</a:t>
            </a:r>
            <a:r>
              <a:rPr lang="en-US" sz="2800" b="1" dirty="0"/>
              <a:t>, and within us, we will labor in vain.</a:t>
            </a:r>
          </a:p>
          <a:p>
            <a:r>
              <a:rPr lang="en-US" sz="2800" b="1" dirty="0"/>
              <a:t> </a:t>
            </a:r>
            <a:endParaRPr lang="en-US" sz="2800" dirty="0"/>
          </a:p>
          <a:p>
            <a:r>
              <a:rPr lang="en-US" sz="2800" b="1" u="sng" dirty="0">
                <a:solidFill>
                  <a:srgbClr val="FFC000"/>
                </a:solidFill>
              </a:rPr>
              <a:t>All: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800" b="1" dirty="0"/>
              <a:t>	          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Lord</a:t>
            </a:r>
            <a:r>
              <a:rPr lang="en-US" sz="2800" b="1" dirty="0"/>
              <a:t>, in your Wisdom help us to make Systemic Change a living reality.</a:t>
            </a:r>
          </a:p>
          <a:p>
            <a:r>
              <a:rPr lang="en-US" sz="2800" b="1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85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145" y="304800"/>
            <a:ext cx="74676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C000"/>
                </a:solidFill>
              </a:rPr>
              <a:t>Right:</a:t>
            </a:r>
            <a:r>
              <a:rPr lang="en-US" sz="3200" dirty="0"/>
              <a:t>	          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b="1" dirty="0" smtClean="0"/>
              <a:t>We </a:t>
            </a:r>
            <a:r>
              <a:rPr lang="en-US" sz="3200" b="1" dirty="0"/>
              <a:t>rejoice that we are blessed and called together as Vincentians to work in your name.   </a:t>
            </a:r>
            <a:r>
              <a:rPr lang="en-US" sz="3200" b="1" dirty="0" smtClean="0"/>
              <a:t>We </a:t>
            </a:r>
            <a:r>
              <a:rPr lang="en-US" sz="3200" b="1" dirty="0"/>
              <a:t>pray that we will respond generously to this opportunity to bring about something new for </a:t>
            </a:r>
            <a:r>
              <a:rPr lang="en-US" sz="3200" b="1" dirty="0" smtClean="0"/>
              <a:t>those </a:t>
            </a:r>
            <a:r>
              <a:rPr lang="en-US" sz="3200" b="1" dirty="0"/>
              <a:t>we serve.</a:t>
            </a:r>
          </a:p>
          <a:p>
            <a:r>
              <a:rPr lang="en-US" sz="3200" dirty="0"/>
              <a:t> </a:t>
            </a:r>
          </a:p>
          <a:p>
            <a:r>
              <a:rPr lang="en-US" sz="3200" b="1" i="1" u="sng" dirty="0">
                <a:solidFill>
                  <a:srgbClr val="FFC000"/>
                </a:solidFill>
              </a:rPr>
              <a:t>All:</a:t>
            </a:r>
            <a:r>
              <a:rPr lang="en-US" sz="3200" b="1" i="1" dirty="0">
                <a:solidFill>
                  <a:srgbClr val="FFC000"/>
                </a:solidFill>
              </a:rPr>
              <a:t>                 </a:t>
            </a:r>
            <a:endParaRPr lang="en-US" sz="3200" b="1" i="1" dirty="0" smtClean="0">
              <a:solidFill>
                <a:srgbClr val="FFC000"/>
              </a:solidFill>
            </a:endParaRPr>
          </a:p>
          <a:p>
            <a:endParaRPr lang="en-US" sz="3200" dirty="0"/>
          </a:p>
          <a:p>
            <a:r>
              <a:rPr lang="en-US" sz="3200" b="1" dirty="0" smtClean="0"/>
              <a:t>Lord</a:t>
            </a:r>
            <a:r>
              <a:rPr lang="en-US" sz="3200" b="1" dirty="0"/>
              <a:t>, in your Wisdom help us to make Systemic Change a living reality.</a:t>
            </a:r>
          </a:p>
          <a:p>
            <a:r>
              <a:rPr lang="en-US" sz="2800" i="1" dirty="0">
                <a:solidFill>
                  <a:srgbClr val="FFFF00"/>
                </a:solidFill>
              </a:rPr>
              <a:t> </a:t>
            </a:r>
            <a:endParaRPr lang="en-US" sz="2800" dirty="0">
              <a:solidFill>
                <a:srgbClr val="FFFF00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8011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16214"/>
            <a:ext cx="7391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C000"/>
                </a:solidFill>
              </a:rPr>
              <a:t>Left:</a:t>
            </a:r>
            <a:r>
              <a:rPr lang="en-US" sz="2800" b="1" dirty="0">
                <a:solidFill>
                  <a:srgbClr val="FFC000"/>
                </a:solidFill>
              </a:rPr>
              <a:t>	</a:t>
            </a:r>
            <a:r>
              <a:rPr lang="en-US" sz="2800" dirty="0"/>
              <a:t>          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b="1" dirty="0" smtClean="0"/>
              <a:t>Inspire </a:t>
            </a:r>
            <a:r>
              <a:rPr lang="en-US" sz="2800" b="1" dirty="0"/>
              <a:t>us with your Spirit of wisdom; plant seeds of your vision in our hearts and minds; </a:t>
            </a:r>
          </a:p>
          <a:p>
            <a:r>
              <a:rPr lang="en-US" sz="2800" b="1" dirty="0" smtClean="0"/>
              <a:t>give </a:t>
            </a:r>
            <a:r>
              <a:rPr lang="en-US" sz="2800" b="1" dirty="0"/>
              <a:t>us humor and give us humility as we work with one another to transform our service </a:t>
            </a:r>
            <a:r>
              <a:rPr lang="en-US" sz="2800" b="1" dirty="0" smtClean="0"/>
              <a:t>into </a:t>
            </a:r>
            <a:r>
              <a:rPr lang="en-US" sz="2800" b="1" dirty="0"/>
              <a:t>something new for those living in poverty</a:t>
            </a:r>
            <a:r>
              <a:rPr lang="en-US" sz="2800" dirty="0"/>
              <a:t>.  </a:t>
            </a:r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 </a:t>
            </a:r>
            <a:r>
              <a:rPr lang="en-US" sz="2800" b="1" u="sng" dirty="0">
                <a:solidFill>
                  <a:srgbClr val="FFC000"/>
                </a:solidFill>
              </a:rPr>
              <a:t>All:</a:t>
            </a:r>
            <a:r>
              <a:rPr lang="en-US" sz="2800" b="1" dirty="0">
                <a:solidFill>
                  <a:srgbClr val="FFC000"/>
                </a:solidFill>
              </a:rPr>
              <a:t>               </a:t>
            </a:r>
            <a:endParaRPr lang="en-US" sz="2800" b="1" dirty="0" smtClean="0">
              <a:solidFill>
                <a:srgbClr val="FFC000"/>
              </a:solidFill>
            </a:endParaRPr>
          </a:p>
          <a:p>
            <a:endParaRPr lang="en-US" sz="2800" b="1" dirty="0"/>
          </a:p>
          <a:p>
            <a:r>
              <a:rPr lang="en-US" sz="2800" b="1" dirty="0" smtClean="0"/>
              <a:t>Lord</a:t>
            </a:r>
            <a:r>
              <a:rPr lang="en-US" sz="2800" b="1" dirty="0"/>
              <a:t>, in your Wisdom help us to make Systemic Change a living reality.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73439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990600"/>
            <a:ext cx="67056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C000"/>
                </a:solidFill>
              </a:rPr>
              <a:t>Leader:</a:t>
            </a:r>
          </a:p>
          <a:p>
            <a:endParaRPr lang="en-US" sz="2800" b="1" u="sng" dirty="0"/>
          </a:p>
          <a:p>
            <a:r>
              <a:rPr lang="en-US" sz="2800" b="1" u="sng" dirty="0" smtClean="0"/>
              <a:t>Antiphon</a:t>
            </a:r>
            <a:r>
              <a:rPr lang="en-US" sz="2800" b="1" u="sng" dirty="0"/>
              <a:t>:</a:t>
            </a:r>
            <a:r>
              <a:rPr lang="en-US" sz="2800" b="1" dirty="0"/>
              <a:t>  </a:t>
            </a:r>
            <a:r>
              <a:rPr lang="en-US" sz="2800" b="1" dirty="0" smtClean="0"/>
              <a:t> </a:t>
            </a:r>
            <a:r>
              <a:rPr lang="en-US" sz="2800" b="1" dirty="0"/>
              <a:t>“May the radiance of your charity be a beaming light. “ </a:t>
            </a:r>
            <a:r>
              <a:rPr lang="en-US" b="1" i="1" dirty="0" smtClean="0"/>
              <a:t>St</a:t>
            </a:r>
            <a:r>
              <a:rPr lang="en-US" b="1" i="1" dirty="0"/>
              <a:t>. Vincent de Paul</a:t>
            </a:r>
          </a:p>
          <a:p>
            <a:endParaRPr lang="en-US" sz="2800" b="1" u="sng" dirty="0" smtClean="0"/>
          </a:p>
          <a:p>
            <a:r>
              <a:rPr lang="en-US" sz="2800" b="1" u="sng" dirty="0" smtClean="0">
                <a:solidFill>
                  <a:srgbClr val="FFC000"/>
                </a:solidFill>
              </a:rPr>
              <a:t>Left</a:t>
            </a:r>
            <a:r>
              <a:rPr lang="en-US" sz="2800" b="1" u="sng" dirty="0">
                <a:solidFill>
                  <a:srgbClr val="FFC000"/>
                </a:solidFill>
              </a:rPr>
              <a:t>:</a:t>
            </a:r>
            <a:r>
              <a:rPr lang="en-US" sz="2800" b="1" dirty="0">
                <a:solidFill>
                  <a:srgbClr val="FFC000"/>
                </a:solidFill>
              </a:rPr>
              <a:t>            </a:t>
            </a:r>
            <a:endParaRPr lang="en-US" sz="2800" b="1" dirty="0" smtClean="0">
              <a:solidFill>
                <a:srgbClr val="FFC000"/>
              </a:solidFill>
            </a:endParaRPr>
          </a:p>
          <a:p>
            <a:endParaRPr lang="en-US" sz="2800" b="1" dirty="0"/>
          </a:p>
          <a:p>
            <a:r>
              <a:rPr lang="en-US" sz="2800" b="1" dirty="0" smtClean="0"/>
              <a:t> </a:t>
            </a:r>
            <a:r>
              <a:rPr lang="en-US" sz="2800" b="1" dirty="0"/>
              <a:t>We bless You and thank You as well for that which is stable and unchanging, for the </a:t>
            </a:r>
            <a:r>
              <a:rPr lang="en-US" sz="2800" b="1" dirty="0" smtClean="0"/>
              <a:t>ancient </a:t>
            </a:r>
            <a:r>
              <a:rPr lang="en-US" sz="2800" b="1" dirty="0"/>
              <a:t>and traditional Word of God that gives meaning to the new. </a:t>
            </a:r>
          </a:p>
          <a:p>
            <a:r>
              <a:rPr lang="en-US" sz="2800" b="1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310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143000"/>
            <a:ext cx="64770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C000"/>
                </a:solidFill>
              </a:rPr>
              <a:t>Right:</a:t>
            </a:r>
            <a:r>
              <a:rPr lang="en-US" sz="2800" b="1" dirty="0">
                <a:solidFill>
                  <a:srgbClr val="FFC000"/>
                </a:solidFill>
              </a:rPr>
              <a:t>           </a:t>
            </a:r>
            <a:endParaRPr lang="en-US" sz="2800" b="1" dirty="0" smtClean="0">
              <a:solidFill>
                <a:srgbClr val="FFC000"/>
              </a:solidFill>
            </a:endParaRPr>
          </a:p>
          <a:p>
            <a:endParaRPr lang="en-US" sz="2800" b="1" dirty="0"/>
          </a:p>
          <a:p>
            <a:r>
              <a:rPr lang="en-US" sz="2800" b="1" dirty="0" smtClean="0"/>
              <a:t>We </a:t>
            </a:r>
            <a:r>
              <a:rPr lang="en-US" sz="2800" b="1" dirty="0"/>
              <a:t>thank you, Lord of all good things, for change in our lives.</a:t>
            </a:r>
            <a:br>
              <a:rPr lang="en-US" sz="2800" b="1" dirty="0"/>
            </a:br>
            <a:endParaRPr lang="en-US" sz="2800" b="1" dirty="0"/>
          </a:p>
          <a:p>
            <a:r>
              <a:rPr lang="en-US" sz="2800" b="1" u="sng" dirty="0">
                <a:solidFill>
                  <a:srgbClr val="FFC000"/>
                </a:solidFill>
              </a:rPr>
              <a:t>Left:</a:t>
            </a:r>
            <a:r>
              <a:rPr lang="en-US" sz="2800" b="1" dirty="0">
                <a:solidFill>
                  <a:srgbClr val="FFC000"/>
                </a:solidFill>
              </a:rPr>
              <a:t>              </a:t>
            </a:r>
            <a:endParaRPr lang="en-US" sz="2800" b="1" dirty="0" smtClean="0">
              <a:solidFill>
                <a:srgbClr val="FFC000"/>
              </a:solidFill>
            </a:endParaRPr>
          </a:p>
          <a:p>
            <a:endParaRPr lang="en-US" sz="2800" b="1" dirty="0"/>
          </a:p>
          <a:p>
            <a:r>
              <a:rPr lang="en-US" sz="2800" b="1" dirty="0" smtClean="0"/>
              <a:t>We </a:t>
            </a:r>
            <a:r>
              <a:rPr lang="en-US" sz="2800" b="1" dirty="0"/>
              <a:t>are grateful, for those among us who, through their gifts of excitement and adventure, </a:t>
            </a:r>
            <a:r>
              <a:rPr lang="en-US" sz="2800" b="1" dirty="0" smtClean="0"/>
              <a:t>have </a:t>
            </a:r>
            <a:r>
              <a:rPr lang="en-US" sz="2800" b="1" dirty="0"/>
              <a:t>taught us not to fear change, nor to resist the new. </a:t>
            </a:r>
          </a:p>
          <a:p>
            <a:r>
              <a:rPr lang="en-US" b="1" dirty="0"/>
              <a:t> </a:t>
            </a:r>
          </a:p>
          <a:p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546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57200"/>
            <a:ext cx="71628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C000"/>
                </a:solidFill>
              </a:rPr>
              <a:t>Right:</a:t>
            </a:r>
            <a:r>
              <a:rPr lang="en-US" sz="2800" b="1" dirty="0">
                <a:solidFill>
                  <a:srgbClr val="FFC000"/>
                </a:solidFill>
              </a:rPr>
              <a:t>            </a:t>
            </a:r>
            <a:endParaRPr lang="en-US" sz="2800" b="1" dirty="0" smtClean="0">
              <a:solidFill>
                <a:srgbClr val="FFC000"/>
              </a:solidFill>
            </a:endParaRPr>
          </a:p>
          <a:p>
            <a:endParaRPr lang="en-US" sz="2800" dirty="0"/>
          </a:p>
          <a:p>
            <a:r>
              <a:rPr lang="en-US" sz="2800" b="1" dirty="0" smtClean="0"/>
              <a:t>We </a:t>
            </a:r>
            <a:r>
              <a:rPr lang="en-US" sz="2800" b="1" dirty="0"/>
              <a:t>are thankful for Your Son, Your Sacred Word, who spoke to us of new wine for new </a:t>
            </a:r>
            <a:r>
              <a:rPr lang="en-US" sz="2800" b="1" dirty="0" smtClean="0"/>
              <a:t>wine </a:t>
            </a:r>
            <a:r>
              <a:rPr lang="en-US" sz="2800" b="1" dirty="0"/>
              <a:t>skins and who calls us daily to a new kingdom and to a new covenant.</a:t>
            </a:r>
          </a:p>
          <a:p>
            <a:r>
              <a:rPr lang="en-US" sz="2800" dirty="0"/>
              <a:t> </a:t>
            </a:r>
          </a:p>
          <a:p>
            <a:r>
              <a:rPr lang="en-US" sz="2800" b="1" u="sng" dirty="0">
                <a:solidFill>
                  <a:srgbClr val="FFC000"/>
                </a:solidFill>
              </a:rPr>
              <a:t>Left:</a:t>
            </a:r>
            <a:r>
              <a:rPr lang="en-US" sz="2800" b="1" dirty="0">
                <a:solidFill>
                  <a:srgbClr val="FFC000"/>
                </a:solidFill>
              </a:rPr>
              <a:t>   </a:t>
            </a:r>
            <a:endParaRPr lang="en-US" sz="2800" b="1" dirty="0" smtClean="0">
              <a:solidFill>
                <a:srgbClr val="FFC000"/>
              </a:solidFill>
            </a:endParaRPr>
          </a:p>
          <a:p>
            <a:endParaRPr lang="en-US" sz="2800" dirty="0"/>
          </a:p>
          <a:p>
            <a:r>
              <a:rPr lang="en-US" sz="2800" b="1" dirty="0" smtClean="0"/>
              <a:t>May </a:t>
            </a:r>
            <a:r>
              <a:rPr lang="en-US" sz="2800" b="1" dirty="0"/>
              <a:t>our hearts be ever-changing, ever  growing, as we journey to You, our Mysterious Source, You who are forever fresh and new yet forever the same.</a:t>
            </a:r>
          </a:p>
          <a:p>
            <a:r>
              <a:rPr lang="en-US" sz="2800" b="1" dirty="0">
                <a:solidFill>
                  <a:srgbClr val="FFFF00"/>
                </a:solidFill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831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"/>
            <a:ext cx="7266709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C000"/>
                </a:solidFill>
              </a:rPr>
              <a:t>Leader:</a:t>
            </a:r>
          </a:p>
          <a:p>
            <a:endParaRPr lang="en-US" sz="2800" b="1" u="sng" dirty="0"/>
          </a:p>
          <a:p>
            <a:r>
              <a:rPr lang="en-US" sz="2800" b="1" u="sng" dirty="0" smtClean="0"/>
              <a:t>Reading</a:t>
            </a:r>
            <a:r>
              <a:rPr lang="en-US" sz="2800" b="1" u="sng" dirty="0"/>
              <a:t>:</a:t>
            </a:r>
            <a:r>
              <a:rPr lang="en-US" sz="2800" b="1" dirty="0"/>
              <a:t>  Isaiah 43: </a:t>
            </a:r>
            <a:r>
              <a:rPr lang="en-US" sz="2800" b="1" dirty="0" smtClean="0"/>
              <a:t>16-19 </a:t>
            </a:r>
          </a:p>
          <a:p>
            <a:endParaRPr lang="en-US" sz="2800" dirty="0"/>
          </a:p>
          <a:p>
            <a:r>
              <a:rPr lang="en-US" sz="2800" b="1" dirty="0"/>
              <a:t>Thus says the Lord, who opens a way in the sea, a path in the mighty waters, who leads out chariots and horsemen, a powerful army. Till they lie down, never</a:t>
            </a:r>
            <a:r>
              <a:rPr lang="en-US" sz="2800" b="1" dirty="0" smtClean="0"/>
              <a:t>, never </a:t>
            </a:r>
            <a:r>
              <a:rPr lang="en-US" sz="2800" b="1" dirty="0"/>
              <a:t>to rise again.  Remember not the events of the past, the things of long ago consider not; </a:t>
            </a:r>
            <a:r>
              <a:rPr lang="en-US" sz="2800" b="1" i="1" dirty="0"/>
              <a:t>See I am doing something new! Now it springs forth, do you not perceive it?     </a:t>
            </a:r>
            <a:endParaRPr lang="en-US" sz="2800" b="1" dirty="0"/>
          </a:p>
          <a:p>
            <a:r>
              <a:rPr lang="en-US" b="1" i="1" dirty="0"/>
              <a:t> 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2001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1545</TotalTime>
  <Words>380</Words>
  <Application>Microsoft Office PowerPoint</Application>
  <PresentationFormat>On-screen Show (4:3)</PresentationFormat>
  <Paragraphs>124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 Claire</dc:creator>
  <cp:lastModifiedBy>Sr Claire</cp:lastModifiedBy>
  <cp:revision>24</cp:revision>
  <cp:lastPrinted>2013-10-22T20:18:40Z</cp:lastPrinted>
  <dcterms:created xsi:type="dcterms:W3CDTF">2013-08-19T18:54:17Z</dcterms:created>
  <dcterms:modified xsi:type="dcterms:W3CDTF">2013-10-22T20:23:25Z</dcterms:modified>
</cp:coreProperties>
</file>