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69" r:id="rId1"/>
    <p:sldMasterId id="2147483676" r:id="rId2"/>
  </p:sldMasterIdLst>
  <p:notesMasterIdLst>
    <p:notesMasterId r:id="rId23"/>
  </p:notesMasterIdLst>
  <p:sldIdLst>
    <p:sldId id="714" r:id="rId3"/>
    <p:sldId id="785" r:id="rId4"/>
    <p:sldId id="786" r:id="rId5"/>
    <p:sldId id="787" r:id="rId6"/>
    <p:sldId id="788" r:id="rId7"/>
    <p:sldId id="789" r:id="rId8"/>
    <p:sldId id="790" r:id="rId9"/>
    <p:sldId id="792" r:id="rId10"/>
    <p:sldId id="793" r:id="rId11"/>
    <p:sldId id="794" r:id="rId12"/>
    <p:sldId id="795" r:id="rId13"/>
    <p:sldId id="796" r:id="rId14"/>
    <p:sldId id="797" r:id="rId15"/>
    <p:sldId id="804" r:id="rId16"/>
    <p:sldId id="798" r:id="rId17"/>
    <p:sldId id="799" r:id="rId18"/>
    <p:sldId id="800" r:id="rId19"/>
    <p:sldId id="801" r:id="rId20"/>
    <p:sldId id="802" r:id="rId21"/>
    <p:sldId id="803" r:id="rId2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Geneva"/>
        <a:cs typeface="Geneva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Geneva"/>
        <a:cs typeface="Geneva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Geneva"/>
        <a:cs typeface="Geneva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Geneva"/>
        <a:cs typeface="Geneva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Geneva"/>
        <a:cs typeface="Geneva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Geneva"/>
        <a:cs typeface="Geneva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Geneva"/>
        <a:cs typeface="Geneva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Geneva"/>
        <a:cs typeface="Geneva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Geneva"/>
        <a:cs typeface="Geneva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82AA"/>
    <a:srgbClr val="FFFFFF"/>
    <a:srgbClr val="5C80A8"/>
    <a:srgbClr val="7795B7"/>
    <a:srgbClr val="5C4812"/>
    <a:srgbClr val="000000"/>
    <a:srgbClr val="EED17E"/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46" autoAdjust="0"/>
    <p:restoredTop sz="99118" autoAdjust="0"/>
  </p:normalViewPr>
  <p:slideViewPr>
    <p:cSldViewPr>
      <p:cViewPr varScale="1">
        <p:scale>
          <a:sx n="67" d="100"/>
          <a:sy n="67" d="100"/>
        </p:scale>
        <p:origin x="-120" y="-64"/>
      </p:cViewPr>
      <p:guideLst>
        <p:guide orient="horz" pos="3888"/>
        <p:guide orient="horz" pos="864"/>
        <p:guide orient="horz" pos="4224"/>
        <p:guide orient="horz" pos="384"/>
        <p:guide orient="horz" pos="1296"/>
        <p:guide pos="432"/>
        <p:guide pos="5328"/>
        <p:guide pos="1584"/>
        <p:guide pos="17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dirty="0">
                <a:ea typeface="Geneva" pitchFamily="1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1" y="0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dirty="0">
                <a:ea typeface="Geneva" pitchFamily="1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1" y="4416427"/>
            <a:ext cx="514096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4"/>
            <a:ext cx="303784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6" rIns="91430" bIns="45716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dirty="0">
                <a:ea typeface="Geneva" pitchFamily="1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1" y="8831264"/>
            <a:ext cx="303784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6" rIns="91430" bIns="45716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Geneva" pitchFamily="1" charset="-128"/>
                <a:cs typeface="+mn-cs"/>
              </a:defRPr>
            </a:lvl1pPr>
          </a:lstStyle>
          <a:p>
            <a:pPr>
              <a:defRPr/>
            </a:pPr>
            <a:fld id="{14CD53E1-8B32-4A17-8E3C-657456F7822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4186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Geneva" pitchFamily="1" charset="-128"/>
        <a:cs typeface="Geneva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Geneva" pitchFamily="1" charset="-128"/>
        <a:cs typeface="Geneva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Geneva" pitchFamily="1" charset="-128"/>
        <a:cs typeface="Geneva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Geneva" pitchFamily="1" charset="-128"/>
        <a:cs typeface="Geneva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Geneva" pitchFamily="1" charset="-128"/>
        <a:cs typeface="Geneva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3D2AB4-E871-4E0A-89EE-DFA2F083AE6D}" type="slidenum">
              <a:rPr lang="en-US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3D2AB4-E871-4E0A-89EE-DFA2F083AE6D}" type="slidenum">
              <a:rPr lang="en-US">
                <a:solidFill>
                  <a:prstClr val="black"/>
                </a:solidFill>
              </a:rPr>
              <a:pPr/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>
            <a:spLocks noChangeArrowheads="1"/>
          </p:cNvSpPr>
          <p:nvPr userDrawn="1"/>
        </p:nvSpPr>
        <p:spPr bwMode="auto">
          <a:xfrm>
            <a:off x="609600" y="6491288"/>
            <a:ext cx="35814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r>
              <a:rPr lang="en-US" sz="800" dirty="0" smtClean="0">
                <a:solidFill>
                  <a:srgbClr val="FFFFFF"/>
                </a:solidFill>
              </a:rPr>
              <a:t>© 2012 by the Catholic Health Association of the United States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F2F10C0-2781-4C71-A0CE-6E6BF90E50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26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486C8F-180B-4284-8B9C-4AF27B7C421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965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6FE9A8-E8D2-472C-8956-F2EE4C1BB2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A40571-D46C-4738-904F-A060160339F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6FE9A8-E8D2-472C-8956-F2EE4C1BB22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674901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>
            <a:spLocks noChangeArrowheads="1"/>
          </p:cNvSpPr>
          <p:nvPr userDrawn="1"/>
        </p:nvSpPr>
        <p:spPr bwMode="auto">
          <a:xfrm>
            <a:off x="609600" y="6491288"/>
            <a:ext cx="35814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r>
              <a:rPr lang="en-US" sz="800" dirty="0" smtClean="0">
                <a:solidFill>
                  <a:srgbClr val="FFFFFF"/>
                </a:solidFill>
              </a:rPr>
              <a:t>© 2012 by the Catholic Health Association of the United States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F2F10C0-2781-4C71-A0CE-6E6BF90E50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3431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9922A3E-CB3B-4702-BCD6-F74E7BB2F3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268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486C8F-180B-4284-8B9C-4AF27B7C421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694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6FE9A8-E8D2-472C-8956-F2EE4C1BB2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2757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A40571-D46C-4738-904F-A060160339F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593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24600" y="65532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E418C04-95A5-484F-9B60-36CD6CC6F521}" type="datetime4">
              <a:rPr lang="en-US">
                <a:solidFill>
                  <a:srgbClr val="FFFFFF"/>
                </a:solidFill>
                <a:latin typeface="Arial"/>
              </a:rPr>
              <a:pPr/>
              <a:t>September 10, 2012</a:t>
            </a:fld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486C8F-180B-4284-8B9C-4AF27B7C421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104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9922A3E-CB3B-4702-BCD6-F74E7BB2F3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2831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6FE9A8-E8D2-472C-8956-F2EE4C1BB2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996917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A40571-D46C-4738-904F-A060160339F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097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C295D5-89B3-4D4B-850E-D8BE0A8BDE8C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827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486C8F-180B-4284-8B9C-4AF27B7C421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521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6FE9A8-E8D2-472C-8956-F2EE4C1BB2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172557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A40571-D46C-4738-904F-A060160339F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504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6FE9A8-E8D2-472C-8956-F2EE4C1BB2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196584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486C8F-180B-4284-8B9C-4AF27B7C421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992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6FE9A8-E8D2-472C-8956-F2EE4C1BB22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1372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A40571-D46C-4738-904F-A060160339F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387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24600" y="65532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E418C04-95A5-484F-9B60-36CD6CC6F521}" type="datetime4">
              <a:rPr lang="en-US">
                <a:solidFill>
                  <a:srgbClr val="FFFFFF"/>
                </a:solidFill>
              </a:rPr>
              <a:pPr/>
              <a:t>September 10, 2012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486C8F-180B-4284-8B9C-4AF27B7C421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7180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6FE9A8-E8D2-472C-8956-F2EE4C1BB22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985141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A40571-D46C-4738-904F-A060160339F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430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C295D5-89B3-4D4B-850E-D8BE0A8BDE8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090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6491288"/>
            <a:ext cx="381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 smtClean="0">
                <a:solidFill>
                  <a:srgbClr val="FFFFFF"/>
                </a:solidFill>
              </a:defRPr>
            </a:lvl1pPr>
          </a:lstStyle>
          <a:p>
            <a:pPr eaLnBrk="0" hangingPunct="0">
              <a:defRPr/>
            </a:pPr>
            <a:fld id="{8FF46C9F-A128-4283-B0EA-94048D4A8BD4}" type="slidenum">
              <a:rPr lang="en-US"/>
              <a:pPr eaLnBrk="0" hangingPunct="0">
                <a:defRPr/>
              </a:pPr>
              <a:t>‹#›</a:t>
            </a:fld>
            <a:endParaRPr lang="en-US" dirty="0"/>
          </a:p>
        </p:txBody>
      </p:sp>
      <p:sp>
        <p:nvSpPr>
          <p:cNvPr id="1031" name="Text Box 8"/>
          <p:cNvSpPr txBox="1">
            <a:spLocks noChangeArrowheads="1"/>
          </p:cNvSpPr>
          <p:nvPr userDrawn="1"/>
        </p:nvSpPr>
        <p:spPr bwMode="auto">
          <a:xfrm>
            <a:off x="685800" y="2514600"/>
            <a:ext cx="777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032" name="Text Box 9"/>
          <p:cNvSpPr txBox="1">
            <a:spLocks noChangeArrowheads="1"/>
          </p:cNvSpPr>
          <p:nvPr userDrawn="1"/>
        </p:nvSpPr>
        <p:spPr bwMode="auto">
          <a:xfrm>
            <a:off x="609600" y="6491288"/>
            <a:ext cx="35814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r>
              <a:rPr lang="en-US" sz="800" dirty="0" smtClean="0">
                <a:solidFill>
                  <a:srgbClr val="FFFFFF"/>
                </a:solidFill>
              </a:rPr>
              <a:t>© 2012 by the Catholic Health Association of the United States</a:t>
            </a:r>
          </a:p>
        </p:txBody>
      </p:sp>
    </p:spTree>
    <p:extLst>
      <p:ext uri="{BB962C8B-B14F-4D97-AF65-F5344CB8AC3E}">
        <p14:creationId xmlns:p14="http://schemas.microsoft.com/office/powerpoint/2010/main" val="330669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63" r:id="rId3"/>
    <p:sldLayoutId id="2147483664" r:id="rId4"/>
    <p:sldLayoutId id="2147483665" r:id="rId5"/>
    <p:sldLayoutId id="2147483659" r:id="rId6"/>
    <p:sldLayoutId id="2147483660" r:id="rId7"/>
    <p:sldLayoutId id="2147483661" r:id="rId8"/>
    <p:sldLayoutId id="2147483657" r:id="rId9"/>
    <p:sldLayoutId id="2147483672" r:id="rId10"/>
    <p:sldLayoutId id="2147483655" r:id="rId11"/>
    <p:sldLayoutId id="2147483649" r:id="rId12"/>
    <p:sldLayoutId id="2147483668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ヒラギノ角ゴ Pro W3" charset="0"/>
          <a:cs typeface="Genev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ヒラギノ角ゴ Pro W3" charset="0"/>
          <a:cs typeface="Genev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ヒラギノ角ゴ Pro W3" charset="0"/>
          <a:cs typeface="Genev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ヒラギノ角ゴ Pro W3" charset="0"/>
          <a:cs typeface="Genev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ヒラギノ角ゴ Pro W3" charset="0"/>
          <a:cs typeface="Genev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ヒラギノ角ゴ Pro W3" charset="0"/>
          <a:cs typeface="Genev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ヒラギノ角ゴ Pro W3" charset="0"/>
          <a:cs typeface="Genev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ヒラギノ角ゴ Pro W3" charset="0"/>
          <a:cs typeface="Genev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Geneva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Geneva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Geneva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Geneva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6491288"/>
            <a:ext cx="381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 smtClean="0">
                <a:solidFill>
                  <a:srgbClr val="FFFFFF"/>
                </a:solidFill>
              </a:defRPr>
            </a:lvl1pPr>
          </a:lstStyle>
          <a:p>
            <a:pPr eaLnBrk="0" hangingPunct="0">
              <a:defRPr/>
            </a:pPr>
            <a:fld id="{8FF46C9F-A128-4283-B0EA-94048D4A8BD4}" type="slidenum">
              <a:rPr lang="en-US">
                <a:latin typeface="Arial"/>
              </a:rPr>
              <a:pPr eaLnBrk="0" hangingPunct="0">
                <a:defRPr/>
              </a:pPr>
              <a:t>‹#›</a:t>
            </a:fld>
            <a:endParaRPr lang="en-US" dirty="0">
              <a:latin typeface="Arial"/>
            </a:endParaRPr>
          </a:p>
        </p:txBody>
      </p:sp>
      <p:sp>
        <p:nvSpPr>
          <p:cNvPr id="1031" name="Text Box 8"/>
          <p:cNvSpPr txBox="1">
            <a:spLocks noChangeArrowheads="1"/>
          </p:cNvSpPr>
          <p:nvPr userDrawn="1"/>
        </p:nvSpPr>
        <p:spPr bwMode="auto">
          <a:xfrm>
            <a:off x="685800" y="2514600"/>
            <a:ext cx="777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032" name="Text Box 9"/>
          <p:cNvSpPr txBox="1">
            <a:spLocks noChangeArrowheads="1"/>
          </p:cNvSpPr>
          <p:nvPr userDrawn="1"/>
        </p:nvSpPr>
        <p:spPr bwMode="auto">
          <a:xfrm>
            <a:off x="609600" y="6491288"/>
            <a:ext cx="35814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r>
              <a:rPr lang="en-US" sz="800" dirty="0" smtClean="0">
                <a:solidFill>
                  <a:srgbClr val="FFFFFF"/>
                </a:solidFill>
              </a:rPr>
              <a:t>© 2012 by the Catholic Health Association of the United States</a:t>
            </a:r>
          </a:p>
        </p:txBody>
      </p:sp>
    </p:spTree>
    <p:extLst>
      <p:ext uri="{BB962C8B-B14F-4D97-AF65-F5344CB8AC3E}">
        <p14:creationId xmlns:p14="http://schemas.microsoft.com/office/powerpoint/2010/main" val="1845829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ヒラギノ角ゴ Pro W3" charset="0"/>
          <a:cs typeface="Genev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ヒラギノ角ゴ Pro W3" charset="0"/>
          <a:cs typeface="Genev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ヒラギノ角ゴ Pro W3" charset="0"/>
          <a:cs typeface="Genev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ヒラギノ角ゴ Pro W3" charset="0"/>
          <a:cs typeface="Genev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ヒラギノ角ゴ Pro W3" charset="0"/>
          <a:cs typeface="Genev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ヒラギノ角ゴ Pro W3" charset="0"/>
          <a:cs typeface="Genev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ヒラギノ角ゴ Pro W3" charset="0"/>
          <a:cs typeface="Genev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ヒラギノ角ゴ Pro W3" charset="0"/>
          <a:cs typeface="Genev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Geneva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Geneva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Geneva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Geneva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33399" y="1322963"/>
            <a:ext cx="8077201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hangingPunct="0">
              <a:lnSpc>
                <a:spcPts val="6000"/>
              </a:lnSpc>
              <a:spcBef>
                <a:spcPts val="1200"/>
              </a:spcBef>
              <a:spcAft>
                <a:spcPts val="600"/>
              </a:spcAft>
              <a:defRPr/>
            </a:pPr>
            <a:r>
              <a:rPr lang="en-US" sz="4400" b="1" i="1" spc="50" dirty="0" smtClean="0">
                <a:ln w="11430"/>
                <a:solidFill>
                  <a:srgbClr val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Osaka"/>
                <a:cs typeface="Osaka"/>
              </a:rPr>
              <a:t>A Vincentian Focus on Health Care in the USA</a:t>
            </a:r>
            <a:endParaRPr lang="en-US" sz="3000" b="1" i="1" spc="-30" dirty="0" smtClean="0">
              <a:ln w="11430"/>
              <a:solidFill>
                <a:srgbClr val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Osaka"/>
              <a:cs typeface="Osaka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990600" y="3265967"/>
            <a:ext cx="7239000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6350" indent="-6350" algn="ctr" eaLnBrk="0" hangingPunct="0">
              <a:spcBef>
                <a:spcPts val="0"/>
              </a:spcBef>
              <a:buFont typeface="Times"/>
              <a:buNone/>
              <a:defRPr/>
            </a:pPr>
            <a:r>
              <a:rPr lang="en-US" altLang="en-US" sz="2800" b="1" kern="0" spc="100" dirty="0" smtClean="0">
                <a:solidFill>
                  <a:srgbClr val="5E82AA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ea typeface="Osaka"/>
                <a:cs typeface="Osaka"/>
              </a:rPr>
              <a:t>Sr. Carol Keehan, DC</a:t>
            </a:r>
          </a:p>
          <a:p>
            <a:pPr marL="6350" indent="-6350" algn="ctr" eaLnBrk="0" hangingPunct="0">
              <a:spcBef>
                <a:spcPts val="0"/>
              </a:spcBef>
              <a:buFont typeface="Times"/>
              <a:buNone/>
              <a:defRPr/>
            </a:pPr>
            <a:r>
              <a:rPr lang="en-US" altLang="en-US" sz="2200" b="1" kern="0" spc="100" dirty="0" smtClean="0">
                <a:solidFill>
                  <a:srgbClr val="5E82AA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ea typeface="Osaka"/>
                <a:cs typeface="Osaka"/>
              </a:rPr>
              <a:t>President and Chief Executive Officer</a:t>
            </a:r>
            <a:endParaRPr lang="en-US" altLang="en-US" sz="2200" b="1" kern="0" spc="100" dirty="0">
              <a:solidFill>
                <a:srgbClr val="5E82AA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a typeface="Osaka"/>
              <a:cs typeface="Osaka"/>
            </a:endParaRPr>
          </a:p>
          <a:p>
            <a:pPr marL="6350" indent="-6350" algn="ctr" eaLnBrk="0" hangingPunct="0">
              <a:spcBef>
                <a:spcPts val="0"/>
              </a:spcBef>
              <a:buFont typeface="Times"/>
              <a:buNone/>
              <a:defRPr/>
            </a:pPr>
            <a:endParaRPr lang="en-US" altLang="en-US" sz="1000" b="1" kern="0" spc="100" dirty="0">
              <a:solidFill>
                <a:srgbClr val="5E82AA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a typeface="Osaka"/>
              <a:cs typeface="Osaka"/>
            </a:endParaRPr>
          </a:p>
          <a:p>
            <a:pPr marL="6350" indent="-6350" algn="ctr" eaLnBrk="0" hangingPunct="0">
              <a:spcBef>
                <a:spcPts val="0"/>
              </a:spcBef>
              <a:defRPr/>
            </a:pPr>
            <a:r>
              <a:rPr lang="en-US" altLang="en-US" sz="2200" b="1" kern="0" spc="100" dirty="0" smtClean="0">
                <a:solidFill>
                  <a:srgbClr val="5E82AA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ea typeface="Osaka"/>
                <a:cs typeface="Osaka"/>
              </a:rPr>
              <a:t>September 15, 2012</a:t>
            </a:r>
          </a:p>
          <a:p>
            <a:pPr marL="6350" indent="-6350" algn="ctr" eaLnBrk="0" hangingPunct="0">
              <a:spcBef>
                <a:spcPts val="0"/>
              </a:spcBef>
              <a:defRPr/>
            </a:pPr>
            <a:r>
              <a:rPr lang="en-US" altLang="en-US" sz="2200" b="1" kern="0" spc="100" dirty="0" smtClean="0">
                <a:solidFill>
                  <a:srgbClr val="5E82AA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ea typeface="Osaka"/>
                <a:cs typeface="Osaka"/>
              </a:rPr>
              <a:t>Ladies of Charity of the USA National Assembly</a:t>
            </a:r>
          </a:p>
          <a:p>
            <a:pPr marL="6350" indent="-6350" algn="ctr" eaLnBrk="0" hangingPunct="0">
              <a:spcBef>
                <a:spcPts val="0"/>
              </a:spcBef>
              <a:defRPr/>
            </a:pPr>
            <a:endParaRPr lang="en-US" altLang="en-US" sz="2200" b="1" kern="0" spc="100" dirty="0" smtClean="0">
              <a:solidFill>
                <a:srgbClr val="5C4812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a typeface="Osaka"/>
              <a:cs typeface="Osaka"/>
            </a:endParaRPr>
          </a:p>
        </p:txBody>
      </p:sp>
      <p:pic>
        <p:nvPicPr>
          <p:cNvPr id="4" name="Picture 2" descr="http://aic.ladiesofcharity.us/images/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0" y="5257800"/>
            <a:ext cx="4838700" cy="99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86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09600" y="2039302"/>
            <a:ext cx="8077200" cy="443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1313" lvl="1" indent="-341313" eaLnBrk="0" hangingPunct="0">
              <a:spcBef>
                <a:spcPts val="300"/>
              </a:spcBef>
              <a:spcAft>
                <a:spcPts val="600"/>
              </a:spcAft>
              <a:buClr>
                <a:srgbClr val="7795B7"/>
              </a:buClr>
              <a:buFont typeface="Wingdings" pitchFamily="2" charset="2"/>
              <a:buChar char="§"/>
            </a:pPr>
            <a:r>
              <a:rPr lang="en-US" altLang="en-US" sz="2800" dirty="0">
                <a:solidFill>
                  <a:srgbClr val="000000"/>
                </a:solidFill>
                <a:latin typeface="Arial"/>
              </a:rPr>
              <a:t>Preventive services must be </a:t>
            </a:r>
            <a:r>
              <a:rPr lang="en-US" altLang="en-US" sz="2800" dirty="0" smtClean="0">
                <a:solidFill>
                  <a:srgbClr val="000000"/>
                </a:solidFill>
                <a:latin typeface="Arial"/>
              </a:rPr>
              <a:t>available without </a:t>
            </a:r>
            <a:r>
              <a:rPr lang="en-US" altLang="en-US" sz="2800" dirty="0">
                <a:solidFill>
                  <a:srgbClr val="000000"/>
                </a:solidFill>
                <a:latin typeface="Arial"/>
              </a:rPr>
              <a:t>a </a:t>
            </a:r>
            <a:r>
              <a:rPr lang="en-US" altLang="en-US" sz="2800" dirty="0" smtClean="0">
                <a:solidFill>
                  <a:srgbClr val="000000"/>
                </a:solidFill>
                <a:latin typeface="Arial"/>
              </a:rPr>
              <a:t>co-pay for Medicare and private insurance</a:t>
            </a:r>
            <a:endParaRPr lang="en-US" altLang="en-US" sz="2800" dirty="0">
              <a:solidFill>
                <a:srgbClr val="000000"/>
              </a:solidFill>
              <a:latin typeface="Arial"/>
            </a:endParaRPr>
          </a:p>
          <a:p>
            <a:pPr marL="341313" lvl="1" indent="-341313" eaLnBrk="0" hangingPunct="0">
              <a:spcBef>
                <a:spcPts val="300"/>
              </a:spcBef>
              <a:spcAft>
                <a:spcPts val="600"/>
              </a:spcAft>
              <a:buClr>
                <a:srgbClr val="7795B7"/>
              </a:buClr>
              <a:buFont typeface="Wingdings" pitchFamily="2" charset="2"/>
              <a:buChar char="§"/>
            </a:pPr>
            <a:r>
              <a:rPr lang="en-US" altLang="en-US" sz="2800" dirty="0" smtClean="0">
                <a:solidFill>
                  <a:srgbClr val="000000"/>
                </a:solidFill>
                <a:latin typeface="Arial"/>
              </a:rPr>
              <a:t>Free choice of a primary care M.D., including OB-GYN and pediatrician, must be allowed</a:t>
            </a:r>
          </a:p>
          <a:p>
            <a:pPr marL="341313" lvl="1" indent="-341313" eaLnBrk="0" hangingPunct="0">
              <a:spcBef>
                <a:spcPts val="300"/>
              </a:spcBef>
              <a:spcAft>
                <a:spcPts val="600"/>
              </a:spcAft>
              <a:buClr>
                <a:srgbClr val="7795B7"/>
              </a:buClr>
              <a:buFont typeface="Wingdings" pitchFamily="2" charset="2"/>
              <a:buChar char="§"/>
            </a:pPr>
            <a:r>
              <a:rPr lang="en-US" altLang="en-US" sz="2800" dirty="0" smtClean="0">
                <a:solidFill>
                  <a:srgbClr val="000000"/>
                </a:solidFill>
                <a:latin typeface="Arial"/>
              </a:rPr>
              <a:t>Closing the “donut hole” for Medicare recipients</a:t>
            </a:r>
          </a:p>
          <a:p>
            <a:pPr marL="341313" lvl="1" indent="-341313" eaLnBrk="0" hangingPunct="0">
              <a:spcBef>
                <a:spcPts val="300"/>
              </a:spcBef>
              <a:spcAft>
                <a:spcPts val="600"/>
              </a:spcAft>
              <a:buClr>
                <a:srgbClr val="7795B7"/>
              </a:buClr>
              <a:buFont typeface="Wingdings" pitchFamily="2" charset="2"/>
              <a:buChar char="§"/>
            </a:pPr>
            <a:r>
              <a:rPr lang="en-US" altLang="en-US" sz="2800" dirty="0" smtClean="0">
                <a:solidFill>
                  <a:srgbClr val="000000"/>
                </a:solidFill>
                <a:latin typeface="Arial"/>
              </a:rPr>
              <a:t>Insurance companies must spend                                80 to 85 percent of the insurance                         dollars for medical care and quality</a:t>
            </a:r>
          </a:p>
          <a:p>
            <a:pPr marL="341313" lvl="1" indent="-341313" eaLnBrk="0" hangingPunct="0">
              <a:spcBef>
                <a:spcPts val="300"/>
              </a:spcBef>
              <a:spcAft>
                <a:spcPts val="600"/>
              </a:spcAft>
              <a:buClr>
                <a:srgbClr val="7795B7"/>
              </a:buClr>
              <a:buFont typeface="Wingdings" pitchFamily="2" charset="2"/>
              <a:buChar char="§"/>
            </a:pPr>
            <a:r>
              <a:rPr lang="en-US" altLang="en-US" sz="2800" dirty="0" smtClean="0">
                <a:solidFill>
                  <a:srgbClr val="000000"/>
                </a:solidFill>
                <a:latin typeface="Arial"/>
              </a:rPr>
              <a:t>Monitoring of rate increases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533400" y="1017896"/>
            <a:ext cx="80772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4763" eaLnBrk="0" hangingPunct="0"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tabLst>
                <a:tab pos="685800" algn="l"/>
              </a:tabLst>
            </a:pPr>
            <a:r>
              <a:rPr lang="en-US" altLang="en-US" sz="3200" b="1" dirty="0" smtClean="0">
                <a:solidFill>
                  <a:srgbClr val="5E82AA"/>
                </a:solidFill>
                <a:latin typeface="Arial"/>
              </a:rPr>
              <a:t>What’s Working for the American People Already? </a:t>
            </a:r>
            <a:r>
              <a:rPr lang="en-US" altLang="en-US" b="1" dirty="0" smtClean="0">
                <a:solidFill>
                  <a:srgbClr val="5E82AA"/>
                </a:solidFill>
                <a:latin typeface="Arial"/>
              </a:rPr>
              <a:t>(continued)</a:t>
            </a:r>
            <a:endParaRPr lang="en-US" altLang="en-US" b="1" dirty="0">
              <a:solidFill>
                <a:srgbClr val="5E82AA"/>
              </a:solidFill>
              <a:latin typeface="Arial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85775" y="76200"/>
            <a:ext cx="64484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en-U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Geneva" pitchFamily="1" charset="-128"/>
                <a:cs typeface="Arial" pitchFamily="34" charset="0"/>
              </a:rPr>
              <a:t>The Patient Protection and Affordable Care Act</a:t>
            </a:r>
            <a:endParaRPr lang="en-US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Geneva" pitchFamily="1" charset="-128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295D5-89B3-4D4B-850E-D8BE0A8BDE8C}" type="slidenum">
              <a:rPr lang="en-US"/>
              <a:pPr/>
              <a:t>10</a:t>
            </a:fld>
            <a:endParaRPr lang="en-US" dirty="0"/>
          </a:p>
        </p:txBody>
      </p:sp>
      <p:pic>
        <p:nvPicPr>
          <p:cNvPr id="8" name="Picture 55"/>
          <p:cNvPicPr>
            <a:picLocks noChangeAspect="1" noChangeArrowheads="1"/>
          </p:cNvPicPr>
          <p:nvPr/>
        </p:nvPicPr>
        <p:blipFill>
          <a:blip r:embed="rId2" cstate="print">
            <a:lum bright="-2000" contrast="10000"/>
          </a:blip>
          <a:srcRect/>
          <a:stretch>
            <a:fillRect/>
          </a:stretch>
        </p:blipFill>
        <p:spPr bwMode="auto">
          <a:xfrm>
            <a:off x="7346457" y="4800600"/>
            <a:ext cx="1416543" cy="12801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294845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09600" y="2039302"/>
            <a:ext cx="8001000" cy="3370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1313" lvl="1" indent="-341313" eaLnBrk="0" hangingPunct="0">
              <a:spcBef>
                <a:spcPts val="600"/>
              </a:spcBef>
              <a:spcAft>
                <a:spcPts val="1200"/>
              </a:spcAft>
              <a:buClr>
                <a:srgbClr val="7795B7"/>
              </a:buClr>
              <a:buFont typeface="Wingdings" pitchFamily="2" charset="2"/>
              <a:buChar char="§"/>
            </a:pPr>
            <a:r>
              <a:rPr lang="en-US" altLang="en-US" sz="2800" dirty="0" smtClean="0">
                <a:solidFill>
                  <a:srgbClr val="000000"/>
                </a:solidFill>
                <a:latin typeface="Arial"/>
              </a:rPr>
              <a:t>New coverage for working uninsured is projected to be 30-32 million</a:t>
            </a:r>
          </a:p>
          <a:p>
            <a:pPr marL="341313" lvl="1" indent="-341313" eaLnBrk="0" hangingPunct="0">
              <a:spcBef>
                <a:spcPts val="600"/>
              </a:spcBef>
              <a:spcAft>
                <a:spcPts val="1200"/>
              </a:spcAft>
              <a:buClr>
                <a:srgbClr val="7795B7"/>
              </a:buClr>
              <a:buFont typeface="Wingdings" pitchFamily="2" charset="2"/>
              <a:buChar char="§"/>
            </a:pPr>
            <a:r>
              <a:rPr lang="en-US" altLang="en-US" sz="2800" dirty="0" smtClean="0">
                <a:solidFill>
                  <a:srgbClr val="000000"/>
                </a:solidFill>
                <a:latin typeface="Arial"/>
              </a:rPr>
              <a:t>Medicaid eligibility will increase and is              100 percent federally funded</a:t>
            </a:r>
          </a:p>
          <a:p>
            <a:pPr marL="341313" lvl="1" indent="-341313" eaLnBrk="0" hangingPunct="0">
              <a:spcBef>
                <a:spcPts val="600"/>
              </a:spcBef>
              <a:spcAft>
                <a:spcPts val="1200"/>
              </a:spcAft>
              <a:buClr>
                <a:srgbClr val="7795B7"/>
              </a:buClr>
              <a:buFont typeface="Wingdings" pitchFamily="2" charset="2"/>
              <a:buChar char="§"/>
            </a:pPr>
            <a:r>
              <a:rPr lang="en-US" altLang="en-US" sz="2800" dirty="0" smtClean="0">
                <a:solidFill>
                  <a:srgbClr val="000000"/>
                </a:solidFill>
                <a:latin typeface="Arial"/>
              </a:rPr>
              <a:t>Multi-state health plans</a:t>
            </a:r>
          </a:p>
          <a:p>
            <a:pPr marL="341313" lvl="1" indent="-341313" eaLnBrk="0" hangingPunct="0">
              <a:spcBef>
                <a:spcPts val="600"/>
              </a:spcBef>
              <a:spcAft>
                <a:spcPts val="600"/>
              </a:spcAft>
              <a:buClr>
                <a:srgbClr val="7795B7"/>
              </a:buClr>
              <a:buFont typeface="Wingdings" pitchFamily="2" charset="2"/>
              <a:buChar char="§"/>
            </a:pPr>
            <a:endParaRPr lang="en-US" altLang="en-US" sz="280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533400" y="1017896"/>
            <a:ext cx="80772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4763" eaLnBrk="0" hangingPunct="0"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tabLst>
                <a:tab pos="685800" algn="l"/>
              </a:tabLst>
            </a:pPr>
            <a:r>
              <a:rPr lang="en-US" altLang="en-US" sz="3200" b="1" dirty="0" smtClean="0">
                <a:solidFill>
                  <a:srgbClr val="5E82AA"/>
                </a:solidFill>
                <a:latin typeface="Arial"/>
              </a:rPr>
              <a:t>What’s Going to Work in the Future for the American People?</a:t>
            </a:r>
            <a:endParaRPr lang="en-US" altLang="en-US" b="1" dirty="0">
              <a:solidFill>
                <a:srgbClr val="5E82AA"/>
              </a:solidFill>
              <a:latin typeface="Arial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85775" y="76200"/>
            <a:ext cx="64484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en-U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Geneva" pitchFamily="1" charset="-128"/>
                <a:cs typeface="Arial" pitchFamily="34" charset="0"/>
              </a:rPr>
              <a:t>The Patient Protection and Affordable Care Act</a:t>
            </a:r>
            <a:endParaRPr lang="en-US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Geneva" pitchFamily="1" charset="-128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295D5-89B3-4D4B-850E-D8BE0A8BDE8C}" type="slidenum">
              <a:rPr lang="en-US"/>
              <a:pPr/>
              <a:t>11</a:t>
            </a:fld>
            <a:endParaRPr lang="en-US" dirty="0"/>
          </a:p>
        </p:txBody>
      </p:sp>
      <p:pic>
        <p:nvPicPr>
          <p:cNvPr id="8" name="Picture 55"/>
          <p:cNvPicPr>
            <a:picLocks noChangeAspect="1" noChangeArrowheads="1"/>
          </p:cNvPicPr>
          <p:nvPr/>
        </p:nvPicPr>
        <p:blipFill>
          <a:blip r:embed="rId2" cstate="print">
            <a:lum bright="-2000" contrast="10000"/>
          </a:blip>
          <a:srcRect/>
          <a:stretch>
            <a:fillRect/>
          </a:stretch>
        </p:blipFill>
        <p:spPr bwMode="auto">
          <a:xfrm>
            <a:off x="7346457" y="4800600"/>
            <a:ext cx="1416543" cy="12801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884078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09600" y="2039302"/>
            <a:ext cx="8001000" cy="442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1313" lvl="1" indent="-341313" eaLnBrk="0" hangingPunct="0">
              <a:spcBef>
                <a:spcPts val="600"/>
              </a:spcBef>
              <a:spcAft>
                <a:spcPts val="0"/>
              </a:spcAft>
              <a:buClr>
                <a:srgbClr val="7795B7"/>
              </a:buClr>
              <a:buFont typeface="Wingdings" pitchFamily="2" charset="2"/>
              <a:buChar char="§"/>
            </a:pPr>
            <a:r>
              <a:rPr lang="en-US" altLang="en-US" sz="2800" dirty="0" smtClean="0">
                <a:solidFill>
                  <a:srgbClr val="000000"/>
                </a:solidFill>
                <a:latin typeface="Arial"/>
              </a:rPr>
              <a:t>Health insurance exchanges</a:t>
            </a:r>
          </a:p>
          <a:p>
            <a:pPr marL="798513" lvl="2" indent="-341313" eaLnBrk="0" hangingPunct="0">
              <a:spcBef>
                <a:spcPts val="0"/>
              </a:spcBef>
              <a:spcAft>
                <a:spcPts val="0"/>
              </a:spcAft>
              <a:buClr>
                <a:srgbClr val="CBA128"/>
              </a:buClr>
              <a:buFont typeface="Wingdings" pitchFamily="2" charset="2"/>
              <a:buChar char="§"/>
            </a:pPr>
            <a:r>
              <a:rPr lang="en-US" altLang="en-US" sz="2700" dirty="0" smtClean="0">
                <a:solidFill>
                  <a:srgbClr val="000000"/>
                </a:solidFill>
                <a:latin typeface="Arial"/>
              </a:rPr>
              <a:t>Estimated that 16 million small business employees will qualify</a:t>
            </a:r>
          </a:p>
          <a:p>
            <a:pPr marL="798513" lvl="2" indent="-341313" eaLnBrk="0" hangingPunct="0">
              <a:spcBef>
                <a:spcPts val="0"/>
              </a:spcBef>
              <a:spcAft>
                <a:spcPts val="0"/>
              </a:spcAft>
              <a:buClr>
                <a:srgbClr val="CBA128"/>
              </a:buClr>
              <a:buFont typeface="Wingdings" pitchFamily="2" charset="2"/>
              <a:buChar char="§"/>
            </a:pPr>
            <a:r>
              <a:rPr lang="en-US" altLang="en-US" sz="2700" dirty="0" smtClean="0">
                <a:solidFill>
                  <a:srgbClr val="000000"/>
                </a:solidFill>
                <a:latin typeface="Arial"/>
              </a:rPr>
              <a:t>Federal subsidies employer tax credits and employee contributions</a:t>
            </a:r>
          </a:p>
          <a:p>
            <a:pPr marL="798513" lvl="2" indent="-341313" eaLnBrk="0" hangingPunct="0">
              <a:spcBef>
                <a:spcPts val="0"/>
              </a:spcBef>
              <a:spcAft>
                <a:spcPts val="0"/>
              </a:spcAft>
              <a:buClr>
                <a:srgbClr val="CBA128"/>
              </a:buClr>
              <a:buFont typeface="Wingdings" pitchFamily="2" charset="2"/>
              <a:buChar char="§"/>
            </a:pPr>
            <a:r>
              <a:rPr lang="en-US" altLang="en-US" sz="2700" dirty="0" smtClean="0">
                <a:solidFill>
                  <a:srgbClr val="000000"/>
                </a:solidFill>
                <a:latin typeface="Arial"/>
              </a:rPr>
              <a:t>Decreased expense due to volume purchasing</a:t>
            </a:r>
          </a:p>
          <a:p>
            <a:pPr marL="341313" lvl="1" indent="-341313" eaLnBrk="0" hangingPunct="0">
              <a:spcBef>
                <a:spcPts val="300"/>
              </a:spcBef>
              <a:spcAft>
                <a:spcPts val="300"/>
              </a:spcAft>
              <a:buClr>
                <a:srgbClr val="7795B7"/>
              </a:buClr>
              <a:buFont typeface="Wingdings" pitchFamily="2" charset="2"/>
              <a:buChar char="§"/>
            </a:pPr>
            <a:r>
              <a:rPr lang="en-US" altLang="en-US" sz="2800" dirty="0" smtClean="0">
                <a:solidFill>
                  <a:srgbClr val="000000"/>
                </a:solidFill>
                <a:latin typeface="Arial"/>
              </a:rPr>
              <a:t>More quality data available for providers             and consumers</a:t>
            </a:r>
          </a:p>
          <a:p>
            <a:pPr marL="341313" lvl="1" indent="-341313" eaLnBrk="0" hangingPunct="0">
              <a:spcBef>
                <a:spcPts val="300"/>
              </a:spcBef>
              <a:spcAft>
                <a:spcPts val="300"/>
              </a:spcAft>
              <a:buClr>
                <a:srgbClr val="7795B7"/>
              </a:buClr>
              <a:buFont typeface="Wingdings" pitchFamily="2" charset="2"/>
              <a:buChar char="§"/>
            </a:pPr>
            <a:r>
              <a:rPr lang="en-US" altLang="en-US" sz="2800" dirty="0" smtClean="0">
                <a:solidFill>
                  <a:srgbClr val="000000"/>
                </a:solidFill>
                <a:latin typeface="Arial"/>
              </a:rPr>
              <a:t>Clinical effectiveness/innovation studies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533400" y="1017896"/>
            <a:ext cx="80772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4763" eaLnBrk="0" hangingPunct="0"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tabLst>
                <a:tab pos="685800" algn="l"/>
              </a:tabLst>
            </a:pPr>
            <a:r>
              <a:rPr lang="en-US" altLang="en-US" sz="3200" b="1" dirty="0" smtClean="0">
                <a:solidFill>
                  <a:srgbClr val="5E82AA"/>
                </a:solidFill>
                <a:latin typeface="Arial"/>
              </a:rPr>
              <a:t>What’s Going to Work in the Future for the American People? </a:t>
            </a:r>
            <a:r>
              <a:rPr lang="en-US" altLang="en-US" b="1" dirty="0">
                <a:solidFill>
                  <a:srgbClr val="5E82AA"/>
                </a:solidFill>
                <a:latin typeface="Arial"/>
              </a:rPr>
              <a:t>(continued</a:t>
            </a:r>
            <a:r>
              <a:rPr lang="en-US" altLang="en-US" b="1" dirty="0" smtClean="0">
                <a:solidFill>
                  <a:srgbClr val="5E82AA"/>
                </a:solidFill>
                <a:latin typeface="Arial"/>
              </a:rPr>
              <a:t>)</a:t>
            </a:r>
            <a:endParaRPr lang="en-US" altLang="en-US" b="1" dirty="0">
              <a:solidFill>
                <a:srgbClr val="5E82AA"/>
              </a:solidFill>
              <a:latin typeface="Arial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85775" y="76200"/>
            <a:ext cx="64484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en-U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Geneva" pitchFamily="1" charset="-128"/>
                <a:cs typeface="Arial" pitchFamily="34" charset="0"/>
              </a:rPr>
              <a:t>The Patient Protection and Affordable Care Act</a:t>
            </a:r>
            <a:endParaRPr lang="en-US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Geneva" pitchFamily="1" charset="-128"/>
              <a:cs typeface="Arial" pitchFamily="34" charset="0"/>
            </a:endParaRPr>
          </a:p>
        </p:txBody>
      </p:sp>
      <p:pic>
        <p:nvPicPr>
          <p:cNvPr id="9" name="Picture 55"/>
          <p:cNvPicPr>
            <a:picLocks noChangeAspect="1" noChangeArrowheads="1"/>
          </p:cNvPicPr>
          <p:nvPr/>
        </p:nvPicPr>
        <p:blipFill>
          <a:blip r:embed="rId2" cstate="print">
            <a:lum bright="-2000" contrast="10000"/>
          </a:blip>
          <a:srcRect/>
          <a:stretch>
            <a:fillRect/>
          </a:stretch>
        </p:blipFill>
        <p:spPr bwMode="auto">
          <a:xfrm>
            <a:off x="7346457" y="4800600"/>
            <a:ext cx="1416543" cy="12801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295D5-89B3-4D4B-850E-D8BE0A8BDE8C}" type="slidenum">
              <a:rPr lang="en-US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428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F24D6DB-2C60-4C51-8AA4-39EB517B3875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762000" y="1524000"/>
            <a:ext cx="7543800" cy="1759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4763" algn="ctr" eaLnBrk="0" hangingPunct="0">
              <a:lnSpc>
                <a:spcPts val="6500"/>
              </a:lnSpc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tabLst>
                <a:tab pos="685800" algn="l"/>
              </a:tabLst>
            </a:pPr>
            <a:r>
              <a:rPr lang="en-US" altLang="en-US" sz="4400" b="1" dirty="0">
                <a:solidFill>
                  <a:srgbClr val="5E82AA"/>
                </a:solidFill>
                <a:latin typeface="Arial"/>
                <a:cs typeface="+mn-cs"/>
              </a:rPr>
              <a:t>What is working in </a:t>
            </a:r>
            <a:r>
              <a:rPr lang="en-US" altLang="en-US" sz="4400" b="1" dirty="0" smtClean="0">
                <a:solidFill>
                  <a:srgbClr val="5E82AA"/>
                </a:solidFill>
                <a:latin typeface="Arial"/>
                <a:cs typeface="+mn-cs"/>
              </a:rPr>
              <a:t>               the U.S.A.</a:t>
            </a:r>
            <a:endParaRPr lang="en-US" altLang="en-US" sz="4400" b="1" dirty="0">
              <a:solidFill>
                <a:srgbClr val="5E82AA"/>
              </a:solidFill>
              <a:latin typeface="Arial"/>
              <a:cs typeface="+mn-cs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485775" y="76200"/>
            <a:ext cx="64484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 pitchFamily="34" charset="0"/>
              </a:rPr>
              <a:t>The Patient Protection and Affordable Care Act</a:t>
            </a:r>
          </a:p>
        </p:txBody>
      </p:sp>
      <p:pic>
        <p:nvPicPr>
          <p:cNvPr id="6" name="Picture 5" descr="MAP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392680" y="3633307"/>
            <a:ext cx="4477992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953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F24D6DB-2C60-4C51-8AA4-39EB517B3875}" type="slidenum">
              <a:rPr lang="en-US"/>
              <a:pPr/>
              <a:t>14</a:t>
            </a:fld>
            <a:endParaRPr lang="en-US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09600" y="1586345"/>
            <a:ext cx="80010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1313" lvl="1" indent="-341313" eaLnBrk="0" hangingPunct="0">
              <a:spcBef>
                <a:spcPts val="600"/>
              </a:spcBef>
              <a:spcAft>
                <a:spcPts val="1200"/>
              </a:spcAft>
              <a:buClr>
                <a:srgbClr val="7795B7"/>
              </a:buClr>
              <a:buFont typeface="Wingdings" pitchFamily="2" charset="2"/>
              <a:buChar char="§"/>
            </a:pPr>
            <a:r>
              <a:rPr lang="en-US" altLang="en-US" sz="2700" dirty="0" smtClean="0">
                <a:solidFill>
                  <a:srgbClr val="000000"/>
                </a:solidFill>
                <a:latin typeface="Arial"/>
                <a:cs typeface="+mn-cs"/>
              </a:rPr>
              <a:t>32.5 million Americans </a:t>
            </a:r>
            <a:r>
              <a:rPr lang="en-US" altLang="en-US" sz="2700" dirty="0">
                <a:solidFill>
                  <a:srgbClr val="000000"/>
                </a:solidFill>
                <a:latin typeface="Arial"/>
                <a:cs typeface="+mn-cs"/>
              </a:rPr>
              <a:t>on Medicare have already </a:t>
            </a:r>
            <a:r>
              <a:rPr lang="en-US" altLang="en-US" sz="2700" dirty="0" smtClean="0">
                <a:solidFill>
                  <a:srgbClr val="000000"/>
                </a:solidFill>
                <a:latin typeface="Arial"/>
                <a:cs typeface="+mn-cs"/>
              </a:rPr>
              <a:t>received </a:t>
            </a:r>
            <a:r>
              <a:rPr lang="en-US" altLang="en-US" sz="2700" dirty="0">
                <a:solidFill>
                  <a:srgbClr val="000000"/>
                </a:solidFill>
                <a:latin typeface="Arial"/>
                <a:cs typeface="+mn-cs"/>
              </a:rPr>
              <a:t>preventive services without </a:t>
            </a:r>
            <a:r>
              <a:rPr lang="en-US" altLang="en-US" sz="2700" dirty="0" smtClean="0">
                <a:solidFill>
                  <a:srgbClr val="000000"/>
                </a:solidFill>
                <a:latin typeface="Arial"/>
                <a:cs typeface="+mn-cs"/>
              </a:rPr>
              <a:t>cost</a:t>
            </a:r>
            <a:endParaRPr lang="en-US" altLang="en-US" sz="1800" dirty="0">
              <a:solidFill>
                <a:srgbClr val="000000"/>
              </a:solidFill>
              <a:latin typeface="Arial"/>
              <a:cs typeface="+mn-cs"/>
            </a:endParaRPr>
          </a:p>
          <a:p>
            <a:pPr marL="341313" lvl="1" indent="-341313" eaLnBrk="0" hangingPunct="0">
              <a:spcBef>
                <a:spcPts val="600"/>
              </a:spcBef>
              <a:spcAft>
                <a:spcPts val="1200"/>
              </a:spcAft>
              <a:buClr>
                <a:srgbClr val="7795B7"/>
              </a:buClr>
              <a:buFont typeface="Wingdings" pitchFamily="2" charset="2"/>
              <a:buChar char="§"/>
            </a:pPr>
            <a:r>
              <a:rPr lang="en-US" altLang="en-US" sz="2700" dirty="0" smtClean="0">
                <a:solidFill>
                  <a:srgbClr val="000000"/>
                </a:solidFill>
                <a:latin typeface="Arial"/>
                <a:cs typeface="+mn-cs"/>
              </a:rPr>
              <a:t>3.6 million Americans </a:t>
            </a:r>
            <a:r>
              <a:rPr lang="en-US" altLang="en-US" sz="2700" dirty="0">
                <a:solidFill>
                  <a:srgbClr val="000000"/>
                </a:solidFill>
                <a:latin typeface="Arial"/>
                <a:cs typeface="+mn-cs"/>
              </a:rPr>
              <a:t>on Medicare </a:t>
            </a:r>
            <a:r>
              <a:rPr lang="en-US" altLang="en-US" sz="2700" dirty="0" smtClean="0">
                <a:solidFill>
                  <a:srgbClr val="000000"/>
                </a:solidFill>
                <a:latin typeface="Arial"/>
                <a:cs typeface="+mn-cs"/>
              </a:rPr>
              <a:t>received  $</a:t>
            </a:r>
            <a:r>
              <a:rPr lang="en-US" altLang="en-US" sz="2700" dirty="0">
                <a:solidFill>
                  <a:srgbClr val="000000"/>
                </a:solidFill>
                <a:latin typeface="Arial"/>
                <a:cs typeface="+mn-cs"/>
              </a:rPr>
              <a:t>250 rebate for “the donut hole”</a:t>
            </a:r>
          </a:p>
          <a:p>
            <a:pPr marL="341313" lvl="1" indent="-341313" eaLnBrk="0" hangingPunct="0">
              <a:spcBef>
                <a:spcPts val="600"/>
              </a:spcBef>
              <a:spcAft>
                <a:spcPts val="1200"/>
              </a:spcAft>
              <a:buClr>
                <a:srgbClr val="7795B7"/>
              </a:buClr>
              <a:buFont typeface="Wingdings" pitchFamily="2" charset="2"/>
              <a:buChar char="§"/>
            </a:pPr>
            <a:r>
              <a:rPr lang="en-US" altLang="en-US" sz="2700" dirty="0" smtClean="0">
                <a:solidFill>
                  <a:srgbClr val="000000"/>
                </a:solidFill>
                <a:latin typeface="Arial"/>
                <a:cs typeface="+mn-cs"/>
              </a:rPr>
              <a:t>Pre-existing </a:t>
            </a:r>
            <a:r>
              <a:rPr lang="en-US" altLang="en-US" sz="2700" dirty="0">
                <a:solidFill>
                  <a:srgbClr val="000000"/>
                </a:solidFill>
                <a:latin typeface="Arial"/>
                <a:cs typeface="+mn-cs"/>
              </a:rPr>
              <a:t>condition insurance </a:t>
            </a:r>
            <a:r>
              <a:rPr lang="en-US" altLang="en-US" sz="2700" dirty="0" smtClean="0">
                <a:solidFill>
                  <a:srgbClr val="000000"/>
                </a:solidFill>
                <a:latin typeface="Arial"/>
                <a:cs typeface="+mn-cs"/>
              </a:rPr>
              <a:t>plans </a:t>
            </a:r>
            <a:r>
              <a:rPr lang="en-US" altLang="en-US" sz="2700" dirty="0">
                <a:solidFill>
                  <a:srgbClr val="000000"/>
                </a:solidFill>
                <a:latin typeface="Arial"/>
                <a:cs typeface="+mn-cs"/>
              </a:rPr>
              <a:t>run through the </a:t>
            </a:r>
            <a:r>
              <a:rPr lang="en-US" altLang="en-US" sz="2700" dirty="0" smtClean="0">
                <a:solidFill>
                  <a:srgbClr val="000000"/>
                </a:solidFill>
                <a:latin typeface="Arial"/>
                <a:cs typeface="+mn-cs"/>
              </a:rPr>
              <a:t>states or the U.S. Department of Health and Human Services</a:t>
            </a:r>
            <a:endParaRPr lang="en-US" altLang="en-US" sz="2700" dirty="0">
              <a:solidFill>
                <a:srgbClr val="000000"/>
              </a:solidFill>
              <a:latin typeface="Arial"/>
              <a:cs typeface="+mn-cs"/>
            </a:endParaRPr>
          </a:p>
          <a:p>
            <a:pPr marL="341313" lvl="1" indent="-341313" eaLnBrk="0" hangingPunct="0">
              <a:spcBef>
                <a:spcPts val="600"/>
              </a:spcBef>
              <a:spcAft>
                <a:spcPts val="1200"/>
              </a:spcAft>
              <a:buClr>
                <a:srgbClr val="7795B7"/>
              </a:buClr>
              <a:buFont typeface="Wingdings" pitchFamily="2" charset="2"/>
              <a:buChar char="§"/>
            </a:pPr>
            <a:r>
              <a:rPr lang="en-US" altLang="en-US" sz="2700" dirty="0">
                <a:solidFill>
                  <a:srgbClr val="000000"/>
                </a:solidFill>
                <a:latin typeface="Arial"/>
                <a:cs typeface="+mn-cs"/>
              </a:rPr>
              <a:t>Small businesses </a:t>
            </a:r>
            <a:r>
              <a:rPr lang="en-US" altLang="en-US" sz="2700" dirty="0" smtClean="0">
                <a:solidFill>
                  <a:srgbClr val="000000"/>
                </a:solidFill>
                <a:latin typeface="Arial"/>
                <a:cs typeface="+mn-cs"/>
              </a:rPr>
              <a:t>are eligible for </a:t>
            </a:r>
            <a:r>
              <a:rPr lang="en-US" altLang="en-US" sz="2700" dirty="0">
                <a:solidFill>
                  <a:srgbClr val="000000"/>
                </a:solidFill>
                <a:latin typeface="Arial"/>
                <a:cs typeface="+mn-cs"/>
              </a:rPr>
              <a:t>a tax credit up to 35</a:t>
            </a:r>
            <a:r>
              <a:rPr lang="en-US" altLang="en-US" sz="2700" dirty="0" smtClean="0">
                <a:solidFill>
                  <a:srgbClr val="000000"/>
                </a:solidFill>
                <a:latin typeface="Arial"/>
                <a:cs typeface="+mn-cs"/>
              </a:rPr>
              <a:t>% of premium cost</a:t>
            </a:r>
            <a:endParaRPr lang="en-US" altLang="en-US" sz="2600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85775" y="76200"/>
            <a:ext cx="64484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 pitchFamily="34" charset="0"/>
              </a:rPr>
              <a:t>The Patient Protection and Affordable Care Act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33399" y="1031751"/>
            <a:ext cx="819583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4763" eaLnBrk="0" hangingPunct="0"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buFont typeface="Wingdings" pitchFamily="2" charset="2"/>
              <a:buNone/>
              <a:tabLst>
                <a:tab pos="685800" algn="l"/>
              </a:tabLst>
            </a:pPr>
            <a:r>
              <a:rPr lang="en-US" altLang="en-US" sz="3200" b="1" dirty="0">
                <a:solidFill>
                  <a:srgbClr val="5E82AA"/>
                </a:solidFill>
                <a:latin typeface="Arial"/>
                <a:cs typeface="+mn-cs"/>
              </a:rPr>
              <a:t>What’s working for </a:t>
            </a:r>
            <a:r>
              <a:rPr lang="en-US" altLang="en-US" sz="3200" b="1" dirty="0" smtClean="0">
                <a:solidFill>
                  <a:srgbClr val="5E82AA"/>
                </a:solidFill>
                <a:latin typeface="Arial"/>
                <a:cs typeface="+mn-cs"/>
              </a:rPr>
              <a:t>Americans?</a:t>
            </a:r>
            <a:endParaRPr lang="en-US" altLang="en-US" sz="3200" b="1" dirty="0">
              <a:solidFill>
                <a:srgbClr val="5E82AA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3654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46" y="1231707"/>
            <a:ext cx="8046720" cy="4898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1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F24D6DB-2C60-4C51-8AA4-39EB517B3875}" type="slidenum">
              <a:rPr lang="en-US"/>
              <a:pPr/>
              <a:t>15</a:t>
            </a:fld>
            <a:endParaRPr lang="en-US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84632" y="310896"/>
            <a:ext cx="7667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Health Care in the U.S.</a:t>
            </a:r>
            <a:endParaRPr lang="en-US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3548" y="5571308"/>
            <a:ext cx="1047508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2529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08" y="1234440"/>
            <a:ext cx="8046720" cy="4941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1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F24D6DB-2C60-4C51-8AA4-39EB517B3875}" type="slidenum">
              <a:rPr lang="en-US"/>
              <a:pPr/>
              <a:t>16</a:t>
            </a:fld>
            <a:endParaRPr lang="en-US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84632" y="310896"/>
            <a:ext cx="7667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Health Care in the U.S.</a:t>
            </a:r>
            <a:endParaRPr lang="en-US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3548" y="5571308"/>
            <a:ext cx="1047508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3870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09600" y="1524000"/>
            <a:ext cx="8229600" cy="4978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1313" lvl="1" indent="-341313" eaLnBrk="0" hangingPunct="0">
              <a:spcBef>
                <a:spcPts val="300"/>
              </a:spcBef>
              <a:spcAft>
                <a:spcPts val="600"/>
              </a:spcAft>
              <a:buClr>
                <a:srgbClr val="7795B7"/>
              </a:buClr>
              <a:buFont typeface="Wingdings" pitchFamily="2" charset="2"/>
              <a:buChar char="§"/>
            </a:pPr>
            <a:r>
              <a:rPr lang="en-US" altLang="en-US" sz="2800" dirty="0" smtClean="0">
                <a:solidFill>
                  <a:srgbClr val="000000"/>
                </a:solidFill>
                <a:latin typeface="Arial"/>
              </a:rPr>
              <a:t>A critical CHA principle</a:t>
            </a:r>
          </a:p>
          <a:p>
            <a:pPr marL="341313" lvl="1" indent="-341313" eaLnBrk="0" hangingPunct="0">
              <a:spcBef>
                <a:spcPts val="300"/>
              </a:spcBef>
              <a:spcAft>
                <a:spcPts val="600"/>
              </a:spcAft>
              <a:buClr>
                <a:srgbClr val="7795B7"/>
              </a:buClr>
              <a:buFont typeface="Wingdings" pitchFamily="2" charset="2"/>
              <a:buChar char="§"/>
            </a:pPr>
            <a:r>
              <a:rPr lang="en-US" altLang="en-US" sz="2800" dirty="0" smtClean="0">
                <a:solidFill>
                  <a:srgbClr val="000000"/>
                </a:solidFill>
                <a:latin typeface="Arial"/>
              </a:rPr>
              <a:t>No federal funding of abortion in ACA</a:t>
            </a:r>
          </a:p>
          <a:p>
            <a:pPr marL="341313" lvl="1" indent="-341313" eaLnBrk="0" hangingPunct="0">
              <a:spcBef>
                <a:spcPts val="300"/>
              </a:spcBef>
              <a:spcAft>
                <a:spcPts val="600"/>
              </a:spcAft>
              <a:buClr>
                <a:srgbClr val="7795B7"/>
              </a:buClr>
              <a:buFont typeface="Wingdings" pitchFamily="2" charset="2"/>
              <a:buChar char="§"/>
            </a:pPr>
            <a:r>
              <a:rPr lang="en-US" altLang="en-US" sz="2800" dirty="0" smtClean="0">
                <a:solidFill>
                  <a:srgbClr val="000000"/>
                </a:solidFill>
                <a:latin typeface="Arial"/>
              </a:rPr>
              <a:t>Two federal judges (Ohio and Virginia) have ruled that there is no federal funding of abortion</a:t>
            </a:r>
          </a:p>
          <a:p>
            <a:pPr marL="341313" lvl="1" indent="-341313" eaLnBrk="0" hangingPunct="0">
              <a:spcBef>
                <a:spcPts val="300"/>
              </a:spcBef>
              <a:spcAft>
                <a:spcPts val="600"/>
              </a:spcAft>
              <a:buClr>
                <a:srgbClr val="7795B7"/>
              </a:buClr>
              <a:buFont typeface="Wingdings" pitchFamily="2" charset="2"/>
              <a:buChar char="§"/>
            </a:pPr>
            <a:r>
              <a:rPr lang="en-US" altLang="en-US" sz="2800" dirty="0" smtClean="0">
                <a:solidFill>
                  <a:srgbClr val="000000"/>
                </a:solidFill>
                <a:latin typeface="Arial"/>
              </a:rPr>
              <a:t>In the exchanges – must buy a separate plan          to get abortion coverage</a:t>
            </a:r>
          </a:p>
          <a:p>
            <a:pPr marL="341313" lvl="1" indent="-341313" eaLnBrk="0" hangingPunct="0">
              <a:spcBef>
                <a:spcPts val="300"/>
              </a:spcBef>
              <a:spcAft>
                <a:spcPts val="600"/>
              </a:spcAft>
              <a:buClr>
                <a:srgbClr val="7795B7"/>
              </a:buClr>
              <a:buFont typeface="Wingdings" pitchFamily="2" charset="2"/>
              <a:buChar char="§"/>
            </a:pPr>
            <a:r>
              <a:rPr lang="en-US" altLang="en-US" sz="2800" dirty="0" smtClean="0">
                <a:solidFill>
                  <a:srgbClr val="000000"/>
                </a:solidFill>
                <a:latin typeface="Arial"/>
              </a:rPr>
              <a:t>May not discriminate against handicapped in any coverage or medical decision</a:t>
            </a:r>
          </a:p>
          <a:p>
            <a:pPr marL="341313" lvl="1" indent="-341313" eaLnBrk="0" hangingPunct="0">
              <a:spcBef>
                <a:spcPts val="300"/>
              </a:spcBef>
              <a:spcAft>
                <a:spcPts val="600"/>
              </a:spcAft>
              <a:buClr>
                <a:srgbClr val="7795B7"/>
              </a:buClr>
              <a:buFont typeface="Wingdings" pitchFamily="2" charset="2"/>
              <a:buChar char="§"/>
            </a:pPr>
            <a:r>
              <a:rPr lang="en-US" altLang="en-US" sz="2800" dirty="0" smtClean="0">
                <a:solidFill>
                  <a:srgbClr val="000000"/>
                </a:solidFill>
                <a:latin typeface="Arial"/>
              </a:rPr>
              <a:t>May not </a:t>
            </a:r>
            <a:r>
              <a:rPr lang="en-US" altLang="en-US" sz="2800" u="sng" dirty="0" smtClean="0">
                <a:solidFill>
                  <a:srgbClr val="000000"/>
                </a:solidFill>
                <a:latin typeface="Arial"/>
              </a:rPr>
              <a:t>require</a:t>
            </a:r>
            <a:r>
              <a:rPr lang="en-US" altLang="en-US" sz="2800" dirty="0" smtClean="0">
                <a:solidFill>
                  <a:srgbClr val="000000"/>
                </a:solidFill>
                <a:latin typeface="Arial"/>
              </a:rPr>
              <a:t> any provider to participate in euthanasia or abortion to be in a plan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533400" y="1017896"/>
            <a:ext cx="8077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763" eaLnBrk="0" hangingPunct="0"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tabLst>
                <a:tab pos="685800" algn="l"/>
              </a:tabLst>
            </a:pPr>
            <a:r>
              <a:rPr lang="en-US" altLang="en-US" sz="3200" b="1" dirty="0" smtClean="0">
                <a:solidFill>
                  <a:srgbClr val="5E82AA"/>
                </a:solidFill>
                <a:latin typeface="Arial"/>
              </a:rPr>
              <a:t>Life Issues</a:t>
            </a:r>
            <a:endParaRPr lang="en-US" altLang="en-US" b="1" dirty="0">
              <a:solidFill>
                <a:srgbClr val="5E82AA"/>
              </a:solidFill>
              <a:latin typeface="Arial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85775" y="76200"/>
            <a:ext cx="64484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en-U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Geneva" pitchFamily="1" charset="-128"/>
                <a:cs typeface="Arial" pitchFamily="34" charset="0"/>
              </a:rPr>
              <a:t>The Patient Protection and Affordable Care Act</a:t>
            </a:r>
            <a:endParaRPr lang="en-US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Geneva" pitchFamily="1" charset="-128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295D5-89B3-4D4B-850E-D8BE0A8BDE8C}" type="slidenum">
              <a:rPr lang="en-US"/>
              <a:pPr/>
              <a:t>17</a:t>
            </a:fld>
            <a:endParaRPr lang="en-US" dirty="0"/>
          </a:p>
        </p:txBody>
      </p:sp>
      <p:pic>
        <p:nvPicPr>
          <p:cNvPr id="11" name="Picture 55"/>
          <p:cNvPicPr>
            <a:picLocks noChangeAspect="1" noChangeArrowheads="1"/>
          </p:cNvPicPr>
          <p:nvPr/>
        </p:nvPicPr>
        <p:blipFill>
          <a:blip r:embed="rId2" cstate="print">
            <a:lum bright="-2000" contrast="10000"/>
          </a:blip>
          <a:srcRect/>
          <a:stretch>
            <a:fillRect/>
          </a:stretch>
        </p:blipFill>
        <p:spPr bwMode="auto">
          <a:xfrm>
            <a:off x="7371857" y="1305203"/>
            <a:ext cx="1416543" cy="12801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669293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09600" y="1524000"/>
            <a:ext cx="8229600" cy="4662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1313" lvl="1" indent="-341313" eaLnBrk="0" hangingPunct="0">
              <a:spcBef>
                <a:spcPts val="300"/>
              </a:spcBef>
              <a:spcAft>
                <a:spcPts val="600"/>
              </a:spcAft>
              <a:buClr>
                <a:srgbClr val="7795B7"/>
              </a:buClr>
              <a:buFont typeface="Wingdings" pitchFamily="2" charset="2"/>
              <a:buChar char="§"/>
            </a:pPr>
            <a:r>
              <a:rPr lang="en-US" altLang="en-US" sz="2800" dirty="0" smtClean="0">
                <a:solidFill>
                  <a:srgbClr val="000000"/>
                </a:solidFill>
                <a:latin typeface="Arial"/>
              </a:rPr>
              <a:t>New definition of Religious Employer</a:t>
            </a:r>
          </a:p>
          <a:p>
            <a:pPr marL="341313" lvl="1" indent="-341313" eaLnBrk="0" hangingPunct="0">
              <a:spcBef>
                <a:spcPts val="300"/>
              </a:spcBef>
              <a:spcAft>
                <a:spcPts val="600"/>
              </a:spcAft>
              <a:buClr>
                <a:srgbClr val="7795B7"/>
              </a:buClr>
              <a:buFont typeface="Wingdings" pitchFamily="2" charset="2"/>
              <a:buChar char="§"/>
            </a:pPr>
            <a:r>
              <a:rPr lang="en-US" altLang="en-US" sz="2800" dirty="0" smtClean="0">
                <a:solidFill>
                  <a:srgbClr val="000000"/>
                </a:solidFill>
                <a:latin typeface="Arial"/>
              </a:rPr>
              <a:t>Force religious employers to buy                       contraception and sterilization</a:t>
            </a:r>
          </a:p>
          <a:p>
            <a:pPr marL="341313" lvl="1" indent="-341313" eaLnBrk="0" hangingPunct="0">
              <a:spcBef>
                <a:spcPts val="300"/>
              </a:spcBef>
              <a:spcAft>
                <a:spcPts val="600"/>
              </a:spcAft>
              <a:buClr>
                <a:srgbClr val="7795B7"/>
              </a:buClr>
              <a:buFont typeface="Wingdings" pitchFamily="2" charset="2"/>
              <a:buChar char="§"/>
            </a:pPr>
            <a:r>
              <a:rPr lang="en-US" altLang="en-US" sz="2800" dirty="0" smtClean="0">
                <a:solidFill>
                  <a:srgbClr val="000000"/>
                </a:solidFill>
                <a:latin typeface="Arial"/>
              </a:rPr>
              <a:t>Current situation:</a:t>
            </a:r>
          </a:p>
          <a:p>
            <a:pPr marL="798513" lvl="2" indent="-341313" eaLnBrk="0" hangingPunct="0">
              <a:spcBef>
                <a:spcPts val="300"/>
              </a:spcBef>
              <a:spcAft>
                <a:spcPts val="600"/>
              </a:spcAft>
              <a:buClr>
                <a:srgbClr val="CBA128"/>
              </a:buClr>
              <a:buFont typeface="Wingdings" pitchFamily="2" charset="2"/>
              <a:buChar char="§"/>
            </a:pPr>
            <a:r>
              <a:rPr lang="en-US" altLang="en-US" sz="2800" dirty="0" smtClean="0">
                <a:solidFill>
                  <a:srgbClr val="000000"/>
                </a:solidFill>
                <a:latin typeface="Arial"/>
              </a:rPr>
              <a:t>Waiting on final regulations</a:t>
            </a:r>
          </a:p>
          <a:p>
            <a:pPr marL="798513" lvl="2" indent="-341313" eaLnBrk="0" hangingPunct="0">
              <a:spcBef>
                <a:spcPts val="300"/>
              </a:spcBef>
              <a:spcAft>
                <a:spcPts val="600"/>
              </a:spcAft>
              <a:buClr>
                <a:srgbClr val="CBA128"/>
              </a:buClr>
              <a:buFont typeface="Wingdings" pitchFamily="2" charset="2"/>
              <a:buChar char="§"/>
            </a:pPr>
            <a:r>
              <a:rPr lang="en-US" altLang="en-US" sz="2800" dirty="0" smtClean="0">
                <a:solidFill>
                  <a:srgbClr val="000000"/>
                </a:solidFill>
                <a:latin typeface="Arial"/>
              </a:rPr>
              <a:t>One year waiver – dialogue</a:t>
            </a:r>
          </a:p>
          <a:p>
            <a:pPr marL="798513" lvl="2" indent="-341313" eaLnBrk="0" hangingPunct="0">
              <a:spcBef>
                <a:spcPts val="300"/>
              </a:spcBef>
              <a:spcAft>
                <a:spcPts val="600"/>
              </a:spcAft>
              <a:buClr>
                <a:srgbClr val="CBA128"/>
              </a:buClr>
              <a:buFont typeface="Wingdings" pitchFamily="2" charset="2"/>
              <a:buChar char="§"/>
            </a:pPr>
            <a:r>
              <a:rPr lang="en-US" altLang="en-US" sz="2800" dirty="0" smtClean="0">
                <a:solidFill>
                  <a:srgbClr val="000000"/>
                </a:solidFill>
                <a:latin typeface="Arial"/>
              </a:rPr>
              <a:t>Will not have to buy, refer or negotiate for coverage but employees will get it separately</a:t>
            </a:r>
          </a:p>
          <a:p>
            <a:pPr marL="798513" lvl="2" indent="-341313" eaLnBrk="0" hangingPunct="0">
              <a:spcBef>
                <a:spcPts val="300"/>
              </a:spcBef>
              <a:spcAft>
                <a:spcPts val="600"/>
              </a:spcAft>
              <a:buClr>
                <a:srgbClr val="CBA128"/>
              </a:buClr>
              <a:buFont typeface="Wingdings" pitchFamily="2" charset="2"/>
              <a:buChar char="§"/>
            </a:pPr>
            <a:r>
              <a:rPr lang="en-US" altLang="en-US" sz="2800" dirty="0" smtClean="0">
                <a:solidFill>
                  <a:srgbClr val="000000"/>
                </a:solidFill>
                <a:latin typeface="Arial"/>
              </a:rPr>
              <a:t>Working to improve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533400" y="1017896"/>
            <a:ext cx="8077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763" eaLnBrk="0" hangingPunct="0"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tabLst>
                <a:tab pos="685800" algn="l"/>
              </a:tabLst>
            </a:pPr>
            <a:r>
              <a:rPr lang="en-US" altLang="en-US" sz="3200" b="1" dirty="0" smtClean="0">
                <a:solidFill>
                  <a:srgbClr val="5E82AA"/>
                </a:solidFill>
                <a:latin typeface="Arial"/>
              </a:rPr>
              <a:t>Religious Freedom Issue</a:t>
            </a:r>
            <a:endParaRPr lang="en-US" altLang="en-US" b="1" dirty="0">
              <a:solidFill>
                <a:srgbClr val="5E82AA"/>
              </a:solidFill>
              <a:latin typeface="Arial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85775" y="76200"/>
            <a:ext cx="64484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en-U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Geneva" pitchFamily="1" charset="-128"/>
                <a:cs typeface="Arial" pitchFamily="34" charset="0"/>
              </a:rPr>
              <a:t>The Patient Protection and Affordable Care Act</a:t>
            </a:r>
            <a:endParaRPr lang="en-US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Geneva" pitchFamily="1" charset="-128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295D5-89B3-4D4B-850E-D8BE0A8BDE8C}" type="slidenum">
              <a:rPr lang="en-US"/>
              <a:pPr/>
              <a:t>18</a:t>
            </a:fld>
            <a:endParaRPr lang="en-US" dirty="0"/>
          </a:p>
        </p:txBody>
      </p:sp>
      <p:pic>
        <p:nvPicPr>
          <p:cNvPr id="11" name="Picture 55"/>
          <p:cNvPicPr>
            <a:picLocks noChangeAspect="1" noChangeArrowheads="1"/>
          </p:cNvPicPr>
          <p:nvPr/>
        </p:nvPicPr>
        <p:blipFill>
          <a:blip r:embed="rId2" cstate="print">
            <a:lum bright="-2000" contrast="10000"/>
          </a:blip>
          <a:srcRect/>
          <a:stretch>
            <a:fillRect/>
          </a:stretch>
        </p:blipFill>
        <p:spPr bwMode="auto">
          <a:xfrm>
            <a:off x="7371857" y="1305203"/>
            <a:ext cx="1416543" cy="12801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916195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09600" y="1041400"/>
            <a:ext cx="8077200" cy="411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 indent="-457200" eaLnBrk="0" hangingPunct="0">
              <a:spcBef>
                <a:spcPts val="300"/>
              </a:spcBef>
              <a:spcAft>
                <a:spcPts val="600"/>
              </a:spcAft>
              <a:buClr>
                <a:srgbClr val="7795B7"/>
              </a:buClr>
              <a:buFont typeface="Wingdings 2" pitchFamily="18" charset="2"/>
              <a:buChar char=""/>
            </a:pPr>
            <a:r>
              <a:rPr lang="en-US" altLang="en-US" sz="2800" dirty="0" smtClean="0">
                <a:solidFill>
                  <a:srgbClr val="000000"/>
                </a:solidFill>
                <a:latin typeface="Arial"/>
              </a:rPr>
              <a:t>Know the facts</a:t>
            </a:r>
          </a:p>
          <a:p>
            <a:pPr lvl="1" indent="-457200" eaLnBrk="0" hangingPunct="0">
              <a:spcBef>
                <a:spcPts val="300"/>
              </a:spcBef>
              <a:spcAft>
                <a:spcPts val="600"/>
              </a:spcAft>
              <a:buClr>
                <a:srgbClr val="7795B7"/>
              </a:buClr>
              <a:buFont typeface="Wingdings 2" pitchFamily="18" charset="2"/>
              <a:buChar char=""/>
            </a:pPr>
            <a:r>
              <a:rPr lang="en-US" altLang="en-US" sz="2800" dirty="0" smtClean="0">
                <a:solidFill>
                  <a:srgbClr val="000000"/>
                </a:solidFill>
                <a:latin typeface="Arial"/>
              </a:rPr>
              <a:t>Know the need</a:t>
            </a:r>
          </a:p>
          <a:p>
            <a:pPr lvl="1" indent="-457200" eaLnBrk="0" hangingPunct="0">
              <a:spcBef>
                <a:spcPts val="300"/>
              </a:spcBef>
              <a:spcAft>
                <a:spcPts val="600"/>
              </a:spcAft>
              <a:buClr>
                <a:srgbClr val="7795B7"/>
              </a:buClr>
              <a:buFont typeface="Wingdings 2" pitchFamily="18" charset="2"/>
              <a:buChar char=""/>
            </a:pPr>
            <a:r>
              <a:rPr lang="en-US" altLang="en-US" sz="2800" dirty="0" smtClean="0">
                <a:solidFill>
                  <a:srgbClr val="000000"/>
                </a:solidFill>
                <a:latin typeface="Arial"/>
              </a:rPr>
              <a:t>Work to improve religious employer definition</a:t>
            </a:r>
          </a:p>
          <a:p>
            <a:pPr lvl="1" indent="-457200" eaLnBrk="0" hangingPunct="0">
              <a:spcBef>
                <a:spcPts val="300"/>
              </a:spcBef>
              <a:spcAft>
                <a:spcPts val="600"/>
              </a:spcAft>
              <a:buClr>
                <a:srgbClr val="7795B7"/>
              </a:buClr>
              <a:buFont typeface="Wingdings 2" pitchFamily="18" charset="2"/>
              <a:buChar char=""/>
            </a:pPr>
            <a:r>
              <a:rPr lang="en-US" altLang="en-US" sz="2800" dirty="0" smtClean="0">
                <a:solidFill>
                  <a:srgbClr val="000000"/>
                </a:solidFill>
                <a:latin typeface="Arial"/>
              </a:rPr>
              <a:t>Advocate for good exchanges and expansion of Medicaid</a:t>
            </a:r>
          </a:p>
          <a:p>
            <a:pPr lvl="1" indent="-457200" eaLnBrk="0" hangingPunct="0">
              <a:spcBef>
                <a:spcPts val="300"/>
              </a:spcBef>
              <a:spcAft>
                <a:spcPts val="600"/>
              </a:spcAft>
              <a:buClr>
                <a:srgbClr val="7795B7"/>
              </a:buClr>
              <a:buFont typeface="Wingdings 2" pitchFamily="18" charset="2"/>
              <a:buChar char=""/>
            </a:pPr>
            <a:r>
              <a:rPr lang="en-US" altLang="en-US" sz="2800" dirty="0" smtClean="0">
                <a:solidFill>
                  <a:srgbClr val="000000"/>
                </a:solidFill>
                <a:latin typeface="Arial"/>
              </a:rPr>
              <a:t>Advocate for simple, easily accessed enrollment procedures</a:t>
            </a:r>
          </a:p>
          <a:p>
            <a:pPr lvl="1" indent="-457200" eaLnBrk="0" hangingPunct="0">
              <a:spcBef>
                <a:spcPts val="300"/>
              </a:spcBef>
              <a:spcAft>
                <a:spcPts val="600"/>
              </a:spcAft>
              <a:buClr>
                <a:srgbClr val="7795B7"/>
              </a:buClr>
              <a:buFont typeface="Wingdings 2" pitchFamily="18" charset="2"/>
              <a:buChar char=""/>
            </a:pPr>
            <a:r>
              <a:rPr lang="en-US" altLang="en-US" sz="2800" dirty="0" smtClean="0">
                <a:solidFill>
                  <a:srgbClr val="000000"/>
                </a:solidFill>
                <a:latin typeface="Arial"/>
              </a:rPr>
              <a:t>Help people know and access their benefits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295D5-89B3-4D4B-850E-D8BE0A8BDE8C}" type="slidenum">
              <a:rPr lang="en-US"/>
              <a:pPr/>
              <a:t>19</a:t>
            </a:fld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11"/>
          <a:stretch/>
        </p:blipFill>
        <p:spPr bwMode="auto">
          <a:xfrm>
            <a:off x="7705217" y="1092200"/>
            <a:ext cx="914400" cy="109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84632" y="310896"/>
            <a:ext cx="7667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7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Suggestions for a Vincentian Response</a:t>
            </a:r>
            <a:endParaRPr lang="en-US" sz="27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685800" y="5257800"/>
            <a:ext cx="80772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763" algn="ctr" eaLnBrk="0" hangingPunct="0"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tabLst>
                <a:tab pos="685800" algn="l"/>
              </a:tabLst>
            </a:pPr>
            <a:r>
              <a:rPr lang="en-US" altLang="en-US" sz="3200" b="1" dirty="0" smtClean="0">
                <a:solidFill>
                  <a:srgbClr val="5E82AA"/>
                </a:solidFill>
                <a:latin typeface="Arial"/>
              </a:rPr>
              <a:t>Help our nation know, respect and love our brothers and sisters who are poor</a:t>
            </a:r>
            <a:endParaRPr lang="en-US" altLang="en-US" b="1" dirty="0">
              <a:solidFill>
                <a:srgbClr val="5E82AA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42037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F24D6DB-2C60-4C51-8AA4-39EB517B3875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57200" y="1028773"/>
            <a:ext cx="8305800" cy="372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4763" algn="ctr" eaLnBrk="0" hangingPunct="0">
              <a:spcAft>
                <a:spcPts val="0"/>
              </a:spcAft>
              <a:buClr>
                <a:srgbClr val="FFFF00"/>
              </a:buClr>
              <a:buFont typeface="Wingdings" pitchFamily="2" charset="2"/>
              <a:buNone/>
              <a:tabLst>
                <a:tab pos="685800" algn="l"/>
              </a:tabLst>
            </a:pPr>
            <a:r>
              <a:rPr lang="en-US" altLang="en-US" sz="2800" b="1" dirty="0" smtClean="0">
                <a:solidFill>
                  <a:srgbClr val="5E82AA"/>
                </a:solidFill>
                <a:latin typeface="Arial"/>
              </a:rPr>
              <a:t>Historic Health Reform Signed into Law – March 23, 2010</a:t>
            </a:r>
          </a:p>
          <a:p>
            <a:pPr marL="4763" algn="ctr" eaLnBrk="0" hangingPunct="0">
              <a:spcAft>
                <a:spcPts val="0"/>
              </a:spcAft>
              <a:buClr>
                <a:srgbClr val="FFFF00"/>
              </a:buClr>
              <a:buFont typeface="Wingdings" pitchFamily="2" charset="2"/>
              <a:buNone/>
              <a:tabLst>
                <a:tab pos="685800" algn="l"/>
              </a:tabLst>
            </a:pPr>
            <a:endParaRPr lang="en-US" altLang="en-US" sz="2800" b="1" dirty="0">
              <a:solidFill>
                <a:srgbClr val="5E82AA"/>
              </a:solidFill>
              <a:latin typeface="Arial"/>
            </a:endParaRPr>
          </a:p>
          <a:p>
            <a:pPr marL="4763" algn="ctr" eaLnBrk="0" hangingPunct="0">
              <a:spcAft>
                <a:spcPts val="0"/>
              </a:spcAft>
              <a:buClr>
                <a:srgbClr val="FFFF00"/>
              </a:buClr>
              <a:buFont typeface="Wingdings" pitchFamily="2" charset="2"/>
              <a:buNone/>
              <a:tabLst>
                <a:tab pos="685800" algn="l"/>
              </a:tabLst>
            </a:pPr>
            <a:endParaRPr lang="en-US" altLang="en-US" sz="2800" b="1" dirty="0" smtClean="0">
              <a:solidFill>
                <a:srgbClr val="5E82AA"/>
              </a:solidFill>
              <a:latin typeface="Arial"/>
            </a:endParaRPr>
          </a:p>
          <a:p>
            <a:pPr marL="4763" algn="ctr" eaLnBrk="0" hangingPunct="0">
              <a:spcAft>
                <a:spcPts val="0"/>
              </a:spcAft>
              <a:buClr>
                <a:srgbClr val="FFFF00"/>
              </a:buClr>
              <a:buFont typeface="Wingdings" pitchFamily="2" charset="2"/>
              <a:buNone/>
              <a:tabLst>
                <a:tab pos="685800" algn="l"/>
              </a:tabLst>
            </a:pPr>
            <a:endParaRPr lang="en-US" altLang="en-US" sz="2800" b="1" dirty="0">
              <a:solidFill>
                <a:srgbClr val="5E82AA"/>
              </a:solidFill>
              <a:latin typeface="Arial"/>
            </a:endParaRPr>
          </a:p>
          <a:p>
            <a:pPr marL="4763" algn="ctr" eaLnBrk="0" hangingPunct="0">
              <a:spcAft>
                <a:spcPts val="0"/>
              </a:spcAft>
              <a:buClr>
                <a:srgbClr val="FFFF00"/>
              </a:buClr>
              <a:buFont typeface="Wingdings" pitchFamily="2" charset="2"/>
              <a:buNone/>
              <a:tabLst>
                <a:tab pos="685800" algn="l"/>
              </a:tabLst>
            </a:pPr>
            <a:endParaRPr lang="en-US" altLang="en-US" sz="4000" b="1" dirty="0" smtClean="0">
              <a:solidFill>
                <a:srgbClr val="5E82AA"/>
              </a:solidFill>
              <a:latin typeface="Arial"/>
            </a:endParaRPr>
          </a:p>
          <a:p>
            <a:pPr marL="4763" algn="ctr" eaLnBrk="0" hangingPunct="0">
              <a:spcAft>
                <a:spcPts val="0"/>
              </a:spcAft>
              <a:buClr>
                <a:srgbClr val="FFFF00"/>
              </a:buClr>
              <a:buFont typeface="Wingdings" pitchFamily="2" charset="2"/>
              <a:buNone/>
              <a:tabLst>
                <a:tab pos="685800" algn="l"/>
              </a:tabLst>
            </a:pPr>
            <a:r>
              <a:rPr lang="en-US" altLang="en-US" sz="2800" b="1" dirty="0" smtClean="0">
                <a:solidFill>
                  <a:srgbClr val="5E82AA"/>
                </a:solidFill>
                <a:latin typeface="Arial"/>
              </a:rPr>
              <a:t>As significant as the 1965 signing of the Medicare and Medicaid law</a:t>
            </a:r>
          </a:p>
        </p:txBody>
      </p:sp>
      <p:pic>
        <p:nvPicPr>
          <p:cNvPr id="5" name="Picture 2" descr="http://www.ssa.gov/history/pics/medicare.jpg"/>
          <p:cNvPicPr>
            <a:picLocks noChangeAspect="1" noChangeArrowheads="1"/>
          </p:cNvPicPr>
          <p:nvPr/>
        </p:nvPicPr>
        <p:blipFill>
          <a:blip r:embed="rId2" cstate="print">
            <a:lum contrast="4000"/>
          </a:blip>
          <a:srcRect/>
          <a:stretch>
            <a:fillRect/>
          </a:stretch>
        </p:blipFill>
        <p:spPr bwMode="auto">
          <a:xfrm>
            <a:off x="3300285" y="4658360"/>
            <a:ext cx="2709733" cy="1737360"/>
          </a:xfrm>
          <a:prstGeom prst="rect">
            <a:avLst/>
          </a:prstGeom>
          <a:noFill/>
        </p:spPr>
      </p:pic>
      <p:pic>
        <p:nvPicPr>
          <p:cNvPr id="6" name="Picture 5" descr="uvs100323-019 (2)printjpe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25969" y="1976120"/>
            <a:ext cx="3088640" cy="1737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Footer Placeholder 3"/>
          <p:cNvSpPr txBox="1">
            <a:spLocks/>
          </p:cNvSpPr>
          <p:nvPr/>
        </p:nvSpPr>
        <p:spPr bwMode="auto">
          <a:xfrm>
            <a:off x="4220241" y="6543040"/>
            <a:ext cx="3827463" cy="160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900" dirty="0" smtClean="0">
                <a:solidFill>
                  <a:srgbClr val="FFFFFF"/>
                </a:solidFill>
                <a:latin typeface="Franklin Gothic Book"/>
              </a:rPr>
              <a:t>Photo Credits: www.ssa.gov  Courtesy LBJ Presidential Library / WH.GOV</a:t>
            </a:r>
            <a:endParaRPr lang="en-US" sz="900" dirty="0">
              <a:solidFill>
                <a:srgbClr val="FFFFFF"/>
              </a:solidFill>
              <a:latin typeface="Franklin Gothic Book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484632" y="310896"/>
            <a:ext cx="7667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National Health Reform</a:t>
            </a:r>
            <a:endParaRPr lang="en-US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51013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33399" y="1415296"/>
            <a:ext cx="8077201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hangingPunct="0">
              <a:spcBef>
                <a:spcPts val="1200"/>
              </a:spcBef>
              <a:spcAft>
                <a:spcPts val="0"/>
              </a:spcAft>
              <a:defRPr/>
            </a:pPr>
            <a:r>
              <a:rPr lang="en-US" sz="4400" b="1" i="1" spc="50" dirty="0" smtClean="0">
                <a:ln w="11430"/>
                <a:solidFill>
                  <a:srgbClr val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Osaka"/>
                <a:cs typeface="Osaka"/>
              </a:rPr>
              <a:t>A Vincentian Focus on Health Care in the USA</a:t>
            </a:r>
            <a:endParaRPr lang="en-US" sz="3000" b="1" i="1" spc="-30" dirty="0" smtClean="0">
              <a:ln w="11430"/>
              <a:solidFill>
                <a:srgbClr val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Osaka"/>
              <a:cs typeface="Osaka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990600" y="3265967"/>
            <a:ext cx="7239000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6350" indent="-6350" algn="ctr" eaLnBrk="0" hangingPunct="0">
              <a:spcBef>
                <a:spcPts val="0"/>
              </a:spcBef>
              <a:buFont typeface="Times"/>
              <a:buNone/>
              <a:defRPr/>
            </a:pPr>
            <a:r>
              <a:rPr lang="en-US" altLang="en-US" sz="2800" b="1" kern="0" spc="100" dirty="0" smtClean="0">
                <a:solidFill>
                  <a:srgbClr val="5E82AA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ea typeface="Osaka"/>
                <a:cs typeface="Osaka"/>
              </a:rPr>
              <a:t>Sr. Carol Keehan, DC</a:t>
            </a:r>
            <a:endParaRPr lang="en-US" altLang="en-US" sz="2800" b="1" kern="0" spc="100" dirty="0">
              <a:solidFill>
                <a:srgbClr val="5E82AA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a typeface="Osaka"/>
              <a:cs typeface="Osaka"/>
            </a:endParaRPr>
          </a:p>
          <a:p>
            <a:pPr marL="6350" indent="-6350" algn="ctr" eaLnBrk="0" hangingPunct="0">
              <a:spcBef>
                <a:spcPts val="0"/>
              </a:spcBef>
              <a:buFont typeface="Times"/>
              <a:buNone/>
              <a:defRPr/>
            </a:pPr>
            <a:r>
              <a:rPr lang="en-US" altLang="en-US" sz="2200" b="1" kern="0" spc="100" dirty="0" smtClean="0">
                <a:solidFill>
                  <a:srgbClr val="5E82AA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ea typeface="Osaka"/>
                <a:cs typeface="Osaka"/>
              </a:rPr>
              <a:t>President and Chief Executive Officer</a:t>
            </a:r>
            <a:endParaRPr lang="en-US" altLang="en-US" sz="2200" b="1" kern="0" spc="100" dirty="0">
              <a:solidFill>
                <a:srgbClr val="5E82AA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a typeface="Osaka"/>
              <a:cs typeface="Osaka"/>
            </a:endParaRPr>
          </a:p>
          <a:p>
            <a:pPr marL="6350" indent="-6350" algn="ctr" eaLnBrk="0" hangingPunct="0">
              <a:spcBef>
                <a:spcPts val="0"/>
              </a:spcBef>
              <a:buFont typeface="Times"/>
              <a:buNone/>
              <a:defRPr/>
            </a:pPr>
            <a:endParaRPr lang="en-US" altLang="en-US" sz="1000" b="1" kern="0" spc="100" dirty="0">
              <a:solidFill>
                <a:srgbClr val="5E82AA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a typeface="Osaka"/>
              <a:cs typeface="Osaka"/>
            </a:endParaRPr>
          </a:p>
          <a:p>
            <a:pPr marL="6350" indent="-6350" algn="ctr" eaLnBrk="0" hangingPunct="0">
              <a:spcBef>
                <a:spcPts val="0"/>
              </a:spcBef>
              <a:defRPr/>
            </a:pPr>
            <a:r>
              <a:rPr lang="en-US" altLang="en-US" sz="2200" b="1" kern="0" spc="100" dirty="0" smtClean="0">
                <a:solidFill>
                  <a:srgbClr val="5E82AA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ea typeface="Osaka"/>
                <a:cs typeface="Osaka"/>
              </a:rPr>
              <a:t>September 15, 2012</a:t>
            </a:r>
          </a:p>
          <a:p>
            <a:pPr marL="6350" indent="-6350" algn="ctr" eaLnBrk="0" hangingPunct="0">
              <a:spcBef>
                <a:spcPts val="0"/>
              </a:spcBef>
              <a:defRPr/>
            </a:pPr>
            <a:r>
              <a:rPr lang="en-US" altLang="en-US" sz="2200" b="1" kern="0" spc="100" dirty="0" smtClean="0">
                <a:solidFill>
                  <a:srgbClr val="5E82AA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ea typeface="Osaka"/>
                <a:cs typeface="Osaka"/>
              </a:rPr>
              <a:t>Ladies of Charity of the USA National Assembly</a:t>
            </a:r>
          </a:p>
          <a:p>
            <a:pPr marL="6350" indent="-6350" algn="ctr" eaLnBrk="0" hangingPunct="0">
              <a:spcBef>
                <a:spcPts val="0"/>
              </a:spcBef>
              <a:defRPr/>
            </a:pPr>
            <a:endParaRPr lang="en-US" altLang="en-US" sz="2200" b="1" kern="0" spc="100" dirty="0" smtClean="0">
              <a:solidFill>
                <a:srgbClr val="5C4812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a typeface="Osaka"/>
              <a:cs typeface="Osaka"/>
            </a:endParaRPr>
          </a:p>
        </p:txBody>
      </p:sp>
      <p:pic>
        <p:nvPicPr>
          <p:cNvPr id="4" name="Picture 2" descr="http://aic.ladiesofcharity.us/images/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0" y="5257800"/>
            <a:ext cx="4838700" cy="99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0161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09600" y="1607771"/>
            <a:ext cx="8001000" cy="1745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1313" lvl="1" indent="-341313" eaLnBrk="0" hangingPunct="0">
              <a:lnSpc>
                <a:spcPts val="3800"/>
              </a:lnSpc>
              <a:spcBef>
                <a:spcPts val="300"/>
              </a:spcBef>
              <a:spcAft>
                <a:spcPts val="600"/>
              </a:spcAft>
              <a:buClr>
                <a:srgbClr val="7795B7"/>
              </a:buClr>
              <a:buFont typeface="Wingdings" pitchFamily="2" charset="2"/>
              <a:buChar char="§"/>
            </a:pPr>
            <a:r>
              <a:rPr lang="en-US" altLang="en-US" sz="2800" b="1" dirty="0" smtClean="0">
                <a:solidFill>
                  <a:srgbClr val="000000"/>
                </a:solidFill>
                <a:latin typeface="Arial"/>
              </a:rPr>
              <a:t>Unsustainable</a:t>
            </a:r>
          </a:p>
          <a:p>
            <a:pPr marL="341313" lvl="1" indent="-341313" eaLnBrk="0" hangingPunct="0">
              <a:lnSpc>
                <a:spcPts val="3800"/>
              </a:lnSpc>
              <a:spcBef>
                <a:spcPts val="300"/>
              </a:spcBef>
              <a:spcAft>
                <a:spcPts val="600"/>
              </a:spcAft>
              <a:buClr>
                <a:srgbClr val="7795B7"/>
              </a:buClr>
              <a:buFont typeface="Wingdings" pitchFamily="2" charset="2"/>
              <a:buChar char="§"/>
            </a:pPr>
            <a:r>
              <a:rPr lang="en-US" altLang="en-US" sz="2800" b="1" dirty="0" smtClean="0">
                <a:solidFill>
                  <a:srgbClr val="000000"/>
                </a:solidFill>
                <a:latin typeface="Arial"/>
              </a:rPr>
              <a:t>Unfair</a:t>
            </a:r>
          </a:p>
          <a:p>
            <a:pPr marL="341313" lvl="1" indent="-341313" eaLnBrk="0" hangingPunct="0">
              <a:lnSpc>
                <a:spcPts val="3800"/>
              </a:lnSpc>
              <a:spcBef>
                <a:spcPts val="300"/>
              </a:spcBef>
              <a:spcAft>
                <a:spcPts val="600"/>
              </a:spcAft>
              <a:buClr>
                <a:srgbClr val="7795B7"/>
              </a:buClr>
              <a:buFont typeface="Wingdings" pitchFamily="2" charset="2"/>
              <a:buChar char="§"/>
            </a:pPr>
            <a:r>
              <a:rPr lang="en-US" altLang="en-US" sz="2800" b="1" dirty="0" smtClean="0">
                <a:solidFill>
                  <a:srgbClr val="000000"/>
                </a:solidFill>
                <a:latin typeface="Arial"/>
              </a:rPr>
              <a:t>Inefficient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533400" y="1017896"/>
            <a:ext cx="8077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4763" eaLnBrk="0" hangingPunct="0"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tabLst>
                <a:tab pos="685800" algn="l"/>
              </a:tabLst>
            </a:pPr>
            <a:r>
              <a:rPr lang="en-US" altLang="en-US" sz="3200" b="1" dirty="0" smtClean="0">
                <a:solidFill>
                  <a:srgbClr val="5E82AA"/>
                </a:solidFill>
                <a:latin typeface="Arial"/>
              </a:rPr>
              <a:t>The overall U.S. health care system was:</a:t>
            </a:r>
            <a:endParaRPr lang="en-US" altLang="en-US" b="1" dirty="0">
              <a:solidFill>
                <a:srgbClr val="5E82AA"/>
              </a:solidFill>
              <a:latin typeface="Arial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295D5-89B3-4D4B-850E-D8BE0A8BDE8C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371600" y="4876800"/>
            <a:ext cx="6400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4763" algn="ctr" eaLnBrk="0" hangingPunct="0"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tabLst>
                <a:tab pos="685800" algn="l"/>
              </a:tabLst>
            </a:pPr>
            <a:r>
              <a:rPr lang="en-US" altLang="en-US" sz="3600" b="1" dirty="0" smtClean="0">
                <a:solidFill>
                  <a:srgbClr val="5E82AA"/>
                </a:solidFill>
                <a:latin typeface="Arial"/>
              </a:rPr>
              <a:t>No question it had many                pockets of excellence</a:t>
            </a:r>
            <a:endParaRPr lang="en-US" altLang="en-US" sz="3600" b="1" dirty="0">
              <a:solidFill>
                <a:srgbClr val="5E82AA"/>
              </a:solidFill>
              <a:latin typeface="Arial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674265" y="1693072"/>
            <a:ext cx="4477992" cy="2956230"/>
            <a:chOff x="3674265" y="1693072"/>
            <a:chExt cx="4477992" cy="2956230"/>
          </a:xfrm>
        </p:grpSpPr>
        <p:pic>
          <p:nvPicPr>
            <p:cNvPr id="9" name="Picture 8" descr="MAP.png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674265" y="2363302"/>
              <a:ext cx="4477992" cy="2286000"/>
            </a:xfrm>
            <a:prstGeom prst="rect">
              <a:avLst/>
            </a:prstGeom>
          </p:spPr>
        </p:pic>
        <p:pic>
          <p:nvPicPr>
            <p:cNvPr id="3076" name="Picture 4" descr="C:\Users\fcaesar\AppData\Local\Microsoft\Windows\Temporary Internet Files\Content.IE5\EEE7PCAE\MC900279548[1]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69808">
              <a:off x="6678763" y="1693072"/>
              <a:ext cx="995782" cy="18278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9" name="Picture 7" descr="C:\Users\fcaesar\AppData\Local\Microsoft\Windows\Temporary Internet Files\Content.IE5\EEE7PCAE\MM900173980[1].gif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2068" y="2960392"/>
              <a:ext cx="880281" cy="5459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484632" y="310896"/>
            <a:ext cx="7667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National Health Reform</a:t>
            </a:r>
            <a:endParaRPr lang="en-US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40577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F24D6DB-2C60-4C51-8AA4-39EB517B3875}" type="slidenum">
              <a:rPr lang="en-US"/>
              <a:pPr/>
              <a:t>4</a:t>
            </a:fld>
            <a:endParaRPr lang="en-US" dirty="0"/>
          </a:p>
        </p:txBody>
      </p:sp>
      <p:pic>
        <p:nvPicPr>
          <p:cNvPr id="9" name="Picture 8" descr="MAP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75120" y="5373849"/>
            <a:ext cx="2011680" cy="1026951"/>
          </a:xfrm>
          <a:prstGeom prst="rect">
            <a:avLst/>
          </a:prstGeom>
        </p:spPr>
      </p:pic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484632" y="310896"/>
            <a:ext cx="7667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Health Care in the U.S.</a:t>
            </a:r>
            <a:endParaRPr lang="en-US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533400" y="1017896"/>
            <a:ext cx="80772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4763" eaLnBrk="0" hangingPunct="0"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tabLst>
                <a:tab pos="685800" algn="l"/>
              </a:tabLst>
            </a:pPr>
            <a:r>
              <a:rPr lang="en-US" altLang="en-US" sz="3200" b="1" dirty="0" smtClean="0">
                <a:solidFill>
                  <a:srgbClr val="5E82AA"/>
                </a:solidFill>
                <a:latin typeface="Arial"/>
              </a:rPr>
              <a:t>The need in the USA for improving our system</a:t>
            </a:r>
            <a:endParaRPr lang="en-US" altLang="en-US" b="1" dirty="0">
              <a:solidFill>
                <a:srgbClr val="5E82AA"/>
              </a:solidFill>
              <a:latin typeface="Arial"/>
            </a:endParaRPr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609600" y="2064971"/>
            <a:ext cx="8001000" cy="39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1313" lvl="1" indent="-341313" eaLnBrk="0" hangingPunct="0">
              <a:lnSpc>
                <a:spcPts val="3800"/>
              </a:lnSpc>
              <a:spcBef>
                <a:spcPts val="300"/>
              </a:spcBef>
              <a:spcAft>
                <a:spcPts val="600"/>
              </a:spcAft>
              <a:buClr>
                <a:srgbClr val="7795B7"/>
              </a:buClr>
              <a:buFont typeface="Wingdings" pitchFamily="2" charset="2"/>
              <a:buChar char="§"/>
            </a:pPr>
            <a:r>
              <a:rPr lang="en-US" altLang="en-US" sz="2800" b="1" dirty="0" smtClean="0">
                <a:solidFill>
                  <a:srgbClr val="000000"/>
                </a:solidFill>
                <a:latin typeface="Arial"/>
              </a:rPr>
              <a:t>Approximately 50 million uninsured</a:t>
            </a:r>
          </a:p>
          <a:p>
            <a:pPr marL="341313" lvl="1" indent="-341313" eaLnBrk="0" hangingPunct="0">
              <a:lnSpc>
                <a:spcPts val="3800"/>
              </a:lnSpc>
              <a:spcBef>
                <a:spcPts val="300"/>
              </a:spcBef>
              <a:spcAft>
                <a:spcPts val="600"/>
              </a:spcAft>
              <a:buClr>
                <a:srgbClr val="7795B7"/>
              </a:buClr>
              <a:buFont typeface="Wingdings" pitchFamily="2" charset="2"/>
              <a:buChar char="§"/>
            </a:pPr>
            <a:r>
              <a:rPr lang="en-US" altLang="en-US" sz="2800" b="1" dirty="0" smtClean="0">
                <a:solidFill>
                  <a:srgbClr val="000000"/>
                </a:solidFill>
                <a:latin typeface="Arial"/>
              </a:rPr>
              <a:t>Millions more underinsured</a:t>
            </a:r>
          </a:p>
          <a:p>
            <a:pPr marL="341313" lvl="1" indent="-341313" eaLnBrk="0" hangingPunct="0">
              <a:lnSpc>
                <a:spcPts val="3800"/>
              </a:lnSpc>
              <a:spcBef>
                <a:spcPts val="300"/>
              </a:spcBef>
              <a:spcAft>
                <a:spcPts val="600"/>
              </a:spcAft>
              <a:buClr>
                <a:srgbClr val="7795B7"/>
              </a:buClr>
              <a:buFont typeface="Wingdings" pitchFamily="2" charset="2"/>
              <a:buChar char="§"/>
            </a:pPr>
            <a:r>
              <a:rPr lang="en-US" altLang="en-US" sz="2800" b="1" dirty="0" smtClean="0">
                <a:solidFill>
                  <a:srgbClr val="000000"/>
                </a:solidFill>
                <a:latin typeface="Arial"/>
              </a:rPr>
              <a:t>18,000 </a:t>
            </a:r>
            <a:r>
              <a:rPr lang="en-US" altLang="en-US" sz="2800" b="1" u="sng" dirty="0" smtClean="0">
                <a:solidFill>
                  <a:srgbClr val="000000"/>
                </a:solidFill>
                <a:latin typeface="Arial"/>
              </a:rPr>
              <a:t>preventable</a:t>
            </a:r>
            <a:r>
              <a:rPr lang="en-US" altLang="en-US" sz="2800" b="1" dirty="0" smtClean="0">
                <a:solidFill>
                  <a:srgbClr val="000000"/>
                </a:solidFill>
                <a:latin typeface="Arial"/>
              </a:rPr>
              <a:t> deaths/year due to lack of access</a:t>
            </a:r>
          </a:p>
          <a:p>
            <a:pPr marL="341313" lvl="1" indent="-341313" eaLnBrk="0" hangingPunct="0">
              <a:lnSpc>
                <a:spcPts val="3800"/>
              </a:lnSpc>
              <a:spcBef>
                <a:spcPts val="300"/>
              </a:spcBef>
              <a:spcAft>
                <a:spcPts val="600"/>
              </a:spcAft>
              <a:buClr>
                <a:srgbClr val="7795B7"/>
              </a:buClr>
              <a:buFont typeface="Wingdings" pitchFamily="2" charset="2"/>
              <a:buChar char="§"/>
            </a:pPr>
            <a:r>
              <a:rPr lang="en-US" altLang="en-US" sz="2800" b="1" dirty="0" smtClean="0">
                <a:solidFill>
                  <a:srgbClr val="000000"/>
                </a:solidFill>
                <a:latin typeface="Arial"/>
              </a:rPr>
              <a:t>Elderly choosing between food and medicine</a:t>
            </a:r>
          </a:p>
          <a:p>
            <a:pPr marL="341313" lvl="1" indent="-341313" eaLnBrk="0" hangingPunct="0">
              <a:lnSpc>
                <a:spcPts val="3800"/>
              </a:lnSpc>
              <a:spcBef>
                <a:spcPts val="300"/>
              </a:spcBef>
              <a:spcAft>
                <a:spcPts val="600"/>
              </a:spcAft>
              <a:buClr>
                <a:srgbClr val="7795B7"/>
              </a:buClr>
              <a:buFont typeface="Wingdings" pitchFamily="2" charset="2"/>
              <a:buChar char="§"/>
            </a:pPr>
            <a:r>
              <a:rPr lang="en-US" altLang="en-US" sz="2800" b="1" dirty="0" smtClean="0">
                <a:solidFill>
                  <a:srgbClr val="000000"/>
                </a:solidFill>
                <a:latin typeface="Arial"/>
              </a:rPr>
              <a:t>Over 9 million children uninsured</a:t>
            </a:r>
          </a:p>
        </p:txBody>
      </p:sp>
    </p:spTree>
    <p:extLst>
      <p:ext uri="{BB962C8B-B14F-4D97-AF65-F5344CB8AC3E}">
        <p14:creationId xmlns:p14="http://schemas.microsoft.com/office/powerpoint/2010/main" val="2598939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F24D6DB-2C60-4C51-8AA4-39EB517B3875}" type="slidenum">
              <a:rPr lang="en-US"/>
              <a:pPr/>
              <a:t>5</a:t>
            </a:fld>
            <a:endParaRPr lang="en-US" dirty="0"/>
          </a:p>
        </p:txBody>
      </p:sp>
      <p:pic>
        <p:nvPicPr>
          <p:cNvPr id="9" name="Picture 8" descr="MAP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75120" y="5373849"/>
            <a:ext cx="2011680" cy="1026951"/>
          </a:xfrm>
          <a:prstGeom prst="rect">
            <a:avLst/>
          </a:prstGeom>
        </p:spPr>
      </p:pic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484632" y="310896"/>
            <a:ext cx="7667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Health Care in the U.S.</a:t>
            </a:r>
            <a:endParaRPr lang="en-US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533400" y="1017896"/>
            <a:ext cx="80772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4763" eaLnBrk="0" hangingPunct="0"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tabLst>
                <a:tab pos="685800" algn="l"/>
              </a:tabLst>
            </a:pPr>
            <a:r>
              <a:rPr lang="en-US" altLang="en-US" sz="3200" b="1" dirty="0" smtClean="0">
                <a:solidFill>
                  <a:srgbClr val="5E82AA"/>
                </a:solidFill>
                <a:latin typeface="Arial"/>
              </a:rPr>
              <a:t>The need in the USA for improving our system </a:t>
            </a:r>
            <a:r>
              <a:rPr lang="en-US" altLang="en-US" b="1" dirty="0" smtClean="0">
                <a:solidFill>
                  <a:srgbClr val="5E82AA"/>
                </a:solidFill>
                <a:latin typeface="Arial"/>
              </a:rPr>
              <a:t>(continued)</a:t>
            </a:r>
            <a:endParaRPr lang="en-US" altLang="en-US" b="1" dirty="0">
              <a:solidFill>
                <a:srgbClr val="5E82AA"/>
              </a:solidFill>
              <a:latin typeface="Arial"/>
            </a:endParaRPr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609600" y="2064971"/>
            <a:ext cx="8001000" cy="4144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1313" lvl="1" indent="-341313" eaLnBrk="0" hangingPunct="0">
              <a:lnSpc>
                <a:spcPts val="3800"/>
              </a:lnSpc>
              <a:spcBef>
                <a:spcPts val="300"/>
              </a:spcBef>
              <a:spcAft>
                <a:spcPts val="600"/>
              </a:spcAft>
              <a:buClr>
                <a:srgbClr val="7795B7"/>
              </a:buClr>
              <a:buFont typeface="Wingdings" pitchFamily="2" charset="2"/>
              <a:buChar char="§"/>
            </a:pPr>
            <a:r>
              <a:rPr lang="en-US" altLang="en-US" sz="2800" b="1" dirty="0" smtClean="0">
                <a:solidFill>
                  <a:srgbClr val="000000"/>
                </a:solidFill>
                <a:latin typeface="Arial"/>
              </a:rPr>
              <a:t>Over 50% of personal bankruptcies due to health expenses</a:t>
            </a:r>
          </a:p>
          <a:p>
            <a:pPr marL="341313" lvl="1" indent="-341313" eaLnBrk="0" hangingPunct="0">
              <a:lnSpc>
                <a:spcPts val="3800"/>
              </a:lnSpc>
              <a:spcBef>
                <a:spcPts val="300"/>
              </a:spcBef>
              <a:spcAft>
                <a:spcPts val="0"/>
              </a:spcAft>
              <a:buClr>
                <a:srgbClr val="7795B7"/>
              </a:buClr>
              <a:buFont typeface="Wingdings" pitchFamily="2" charset="2"/>
              <a:buChar char="§"/>
            </a:pPr>
            <a:r>
              <a:rPr lang="en-US" altLang="en-US" sz="2800" b="1" dirty="0" smtClean="0">
                <a:solidFill>
                  <a:srgbClr val="000000"/>
                </a:solidFill>
                <a:latin typeface="Arial"/>
              </a:rPr>
              <a:t>National abortion rate </a:t>
            </a:r>
            <a:r>
              <a:rPr lang="en-US" altLang="en-US" b="1" dirty="0" smtClean="0">
                <a:solidFill>
                  <a:srgbClr val="000000"/>
                </a:solidFill>
                <a:latin typeface="Arial"/>
                <a:sym typeface="Wingdings"/>
              </a:rPr>
              <a:t></a:t>
            </a:r>
            <a:r>
              <a:rPr lang="en-US" altLang="en-US" sz="2800" b="1" dirty="0" smtClean="0">
                <a:solidFill>
                  <a:srgbClr val="000000"/>
                </a:solidFill>
                <a:latin typeface="Arial"/>
                <a:sym typeface="Wingdings"/>
              </a:rPr>
              <a:t> 8% </a:t>
            </a:r>
          </a:p>
          <a:p>
            <a:pPr marL="798513" lvl="2" indent="-341313" eaLnBrk="0" hangingPunct="0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>
                <a:srgbClr val="CBA128"/>
              </a:buClr>
              <a:buFont typeface="Wingdings" pitchFamily="2" charset="2"/>
              <a:buChar char="§"/>
            </a:pPr>
            <a:r>
              <a:rPr lang="en-US" altLang="en-US" sz="2800" b="1" dirty="0" smtClean="0">
                <a:solidFill>
                  <a:srgbClr val="000000"/>
                </a:solidFill>
                <a:latin typeface="Arial"/>
                <a:sym typeface="Wingdings"/>
              </a:rPr>
              <a:t>Abortion rate among low-income             women </a:t>
            </a:r>
            <a:r>
              <a:rPr lang="en-US" altLang="en-US" b="1" dirty="0" smtClean="0">
                <a:solidFill>
                  <a:srgbClr val="000000"/>
                </a:solidFill>
                <a:latin typeface="Arial"/>
                <a:sym typeface="Wingdings"/>
              </a:rPr>
              <a:t></a:t>
            </a:r>
            <a:r>
              <a:rPr lang="en-US" altLang="en-US" sz="2800" b="1" dirty="0" smtClean="0">
                <a:solidFill>
                  <a:srgbClr val="000000"/>
                </a:solidFill>
                <a:latin typeface="Arial"/>
                <a:sym typeface="Wingdings"/>
              </a:rPr>
              <a:t> 18%</a:t>
            </a:r>
            <a:endParaRPr lang="en-US" altLang="en-US" sz="2800" b="1" dirty="0" smtClean="0">
              <a:solidFill>
                <a:srgbClr val="000000"/>
              </a:solidFill>
              <a:latin typeface="Arial"/>
            </a:endParaRPr>
          </a:p>
          <a:p>
            <a:pPr marL="341313" lvl="1" indent="-341313" eaLnBrk="0" hangingPunct="0">
              <a:lnSpc>
                <a:spcPts val="3800"/>
              </a:lnSpc>
              <a:spcBef>
                <a:spcPts val="300"/>
              </a:spcBef>
              <a:spcAft>
                <a:spcPts val="600"/>
              </a:spcAft>
              <a:buClr>
                <a:srgbClr val="7795B7"/>
              </a:buClr>
              <a:buFont typeface="Wingdings" pitchFamily="2" charset="2"/>
              <a:buChar char="§"/>
            </a:pPr>
            <a:r>
              <a:rPr lang="en-US" altLang="en-US" sz="2800" b="1" dirty="0" smtClean="0">
                <a:solidFill>
                  <a:srgbClr val="000000"/>
                </a:solidFill>
                <a:latin typeface="Arial"/>
              </a:rPr>
              <a:t>Most vulnerable with serious illnesses lose coverage when limit is hit or                        cannot get insurance at all</a:t>
            </a:r>
          </a:p>
        </p:txBody>
      </p:sp>
    </p:spTree>
    <p:extLst>
      <p:ext uri="{BB962C8B-B14F-4D97-AF65-F5344CB8AC3E}">
        <p14:creationId xmlns:p14="http://schemas.microsoft.com/office/powerpoint/2010/main" val="68686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F24D6DB-2C60-4C51-8AA4-39EB517B3875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533400" y="1017896"/>
            <a:ext cx="8077200" cy="11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4763" eaLnBrk="0" hangingPunct="0">
              <a:spcBef>
                <a:spcPts val="600"/>
              </a:spcBef>
              <a:spcAft>
                <a:spcPts val="0"/>
              </a:spcAft>
              <a:buClr>
                <a:srgbClr val="FFFF00"/>
              </a:buClr>
              <a:tabLst>
                <a:tab pos="685800" algn="l"/>
              </a:tabLst>
            </a:pPr>
            <a:r>
              <a:rPr lang="en-US" altLang="en-US" sz="3200" b="1" i="1" dirty="0" smtClean="0">
                <a:solidFill>
                  <a:srgbClr val="5E82AA"/>
                </a:solidFill>
                <a:latin typeface="Arial"/>
              </a:rPr>
              <a:t>“The father of the poor”</a:t>
            </a:r>
          </a:p>
          <a:p>
            <a:pPr marL="4763" eaLnBrk="0" hangingPunct="0">
              <a:spcBef>
                <a:spcPts val="600"/>
              </a:spcBef>
              <a:spcAft>
                <a:spcPts val="0"/>
              </a:spcAft>
              <a:buClr>
                <a:srgbClr val="FFFF00"/>
              </a:buClr>
              <a:tabLst>
                <a:tab pos="685800" algn="l"/>
              </a:tabLst>
            </a:pPr>
            <a:r>
              <a:rPr lang="en-US" altLang="en-US" sz="3200" b="1" i="1" dirty="0" smtClean="0">
                <a:solidFill>
                  <a:srgbClr val="5E82AA"/>
                </a:solidFill>
                <a:latin typeface="Arial"/>
              </a:rPr>
              <a:t>“The universal patron of charity”</a:t>
            </a:r>
            <a:endParaRPr lang="en-US" altLang="en-US" b="1" i="1" dirty="0">
              <a:solidFill>
                <a:srgbClr val="5E82AA"/>
              </a:solidFill>
              <a:latin typeface="Arial"/>
            </a:endParaRPr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609600" y="2133600"/>
            <a:ext cx="8001000" cy="4452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 indent="-457200" eaLnBrk="0" hangingPunct="0">
              <a:lnSpc>
                <a:spcPts val="3800"/>
              </a:lnSpc>
              <a:spcBef>
                <a:spcPts val="300"/>
              </a:spcBef>
              <a:spcAft>
                <a:spcPts val="600"/>
              </a:spcAft>
              <a:buClr>
                <a:srgbClr val="7795B7"/>
              </a:buClr>
              <a:buFont typeface="Wingdings 2" pitchFamily="18" charset="2"/>
              <a:buChar char=""/>
            </a:pPr>
            <a:r>
              <a:rPr lang="en-US" altLang="en-US" sz="2800" b="1" dirty="0" smtClean="0">
                <a:solidFill>
                  <a:srgbClr val="000000"/>
                </a:solidFill>
                <a:latin typeface="Arial"/>
              </a:rPr>
              <a:t>Wonderful at making the plight and suffering of the poor real to those in power</a:t>
            </a:r>
          </a:p>
          <a:p>
            <a:pPr lvl="1" indent="-457200" eaLnBrk="0" hangingPunct="0">
              <a:lnSpc>
                <a:spcPts val="3800"/>
              </a:lnSpc>
              <a:spcBef>
                <a:spcPts val="300"/>
              </a:spcBef>
              <a:spcAft>
                <a:spcPts val="600"/>
              </a:spcAft>
              <a:buClr>
                <a:srgbClr val="7795B7"/>
              </a:buClr>
              <a:buFont typeface="Wingdings 2" pitchFamily="18" charset="2"/>
              <a:buChar char=""/>
            </a:pPr>
            <a:r>
              <a:rPr lang="en-US" altLang="en-US" sz="2800" b="1" dirty="0" smtClean="0">
                <a:solidFill>
                  <a:srgbClr val="000000"/>
                </a:solidFill>
                <a:latin typeface="Arial"/>
              </a:rPr>
              <a:t>Often, but not always, successful</a:t>
            </a:r>
          </a:p>
          <a:p>
            <a:pPr lvl="1" indent="-457200" eaLnBrk="0" hangingPunct="0">
              <a:lnSpc>
                <a:spcPts val="3800"/>
              </a:lnSpc>
              <a:spcBef>
                <a:spcPts val="300"/>
              </a:spcBef>
              <a:spcAft>
                <a:spcPts val="600"/>
              </a:spcAft>
              <a:buClr>
                <a:srgbClr val="7795B7"/>
              </a:buClr>
              <a:buFont typeface="Wingdings 2" pitchFamily="18" charset="2"/>
              <a:buChar char=""/>
            </a:pPr>
            <a:r>
              <a:rPr lang="en-US" altLang="en-US" sz="2800" b="1" dirty="0" smtClean="0">
                <a:solidFill>
                  <a:srgbClr val="000000"/>
                </a:solidFill>
                <a:latin typeface="Arial"/>
              </a:rPr>
              <a:t>Often was only able to make minimal progress</a:t>
            </a:r>
          </a:p>
          <a:p>
            <a:pPr lvl="1" indent="-457200" eaLnBrk="0" hangingPunct="0">
              <a:lnSpc>
                <a:spcPts val="3800"/>
              </a:lnSpc>
              <a:spcBef>
                <a:spcPts val="300"/>
              </a:spcBef>
              <a:spcAft>
                <a:spcPts val="600"/>
              </a:spcAft>
              <a:buClr>
                <a:srgbClr val="7795B7"/>
              </a:buClr>
              <a:buFont typeface="Wingdings 2" pitchFamily="18" charset="2"/>
              <a:buChar char=""/>
            </a:pPr>
            <a:r>
              <a:rPr lang="en-US" altLang="en-US" sz="2800" b="1" dirty="0" smtClean="0">
                <a:solidFill>
                  <a:srgbClr val="000000"/>
                </a:solidFill>
                <a:latin typeface="Arial"/>
              </a:rPr>
              <a:t>Often denounced and/or ridiculed</a:t>
            </a:r>
          </a:p>
          <a:p>
            <a:pPr lvl="1" indent="-457200" eaLnBrk="0" hangingPunct="0">
              <a:lnSpc>
                <a:spcPts val="3800"/>
              </a:lnSpc>
              <a:spcBef>
                <a:spcPts val="300"/>
              </a:spcBef>
              <a:spcAft>
                <a:spcPts val="600"/>
              </a:spcAft>
              <a:buClr>
                <a:srgbClr val="7795B7"/>
              </a:buClr>
              <a:buFont typeface="Wingdings 2" pitchFamily="18" charset="2"/>
              <a:buChar char=""/>
            </a:pPr>
            <a:r>
              <a:rPr lang="en-US" altLang="en-US" sz="2800" b="1" dirty="0" smtClean="0">
                <a:solidFill>
                  <a:srgbClr val="000000"/>
                </a:solidFill>
                <a:latin typeface="Arial"/>
              </a:rPr>
              <a:t>Never stopped trying and never attacked those who opposed him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706" y="1140460"/>
            <a:ext cx="910814" cy="1463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485775" y="76200"/>
            <a:ext cx="64484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en-U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Geneva" pitchFamily="1" charset="-128"/>
                <a:cs typeface="Arial" pitchFamily="34" charset="0"/>
              </a:rPr>
              <a:t>How Would St. Vincent Respond</a:t>
            </a:r>
          </a:p>
          <a:p>
            <a:pPr eaLnBrk="0" hangingPunct="0">
              <a:defRPr/>
            </a:pPr>
            <a:r>
              <a:rPr lang="en-U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Geneva" pitchFamily="1" charset="-128"/>
                <a:cs typeface="Arial" pitchFamily="34" charset="0"/>
              </a:rPr>
              <a:t>To This?</a:t>
            </a:r>
            <a:endParaRPr lang="en-US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Geneva" pitchFamily="1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137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09600" y="1052929"/>
            <a:ext cx="8001000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1313" lvl="1" indent="-341313" eaLnBrk="0" hangingPunct="0">
              <a:spcBef>
                <a:spcPts val="300"/>
              </a:spcBef>
              <a:spcAft>
                <a:spcPts val="600"/>
              </a:spcAft>
              <a:buClr>
                <a:srgbClr val="7795B7"/>
              </a:buClr>
              <a:buFont typeface="Wingdings" pitchFamily="2" charset="2"/>
              <a:buChar char="§"/>
            </a:pPr>
            <a:r>
              <a:rPr lang="en-US" altLang="en-US" sz="2800" dirty="0" smtClean="0">
                <a:solidFill>
                  <a:srgbClr val="000000"/>
                </a:solidFill>
                <a:latin typeface="Arial"/>
              </a:rPr>
              <a:t>The health reform law is not the perfect solution</a:t>
            </a:r>
          </a:p>
          <a:p>
            <a:pPr marL="341313" lvl="1" indent="-341313" eaLnBrk="0" hangingPunct="0">
              <a:spcBef>
                <a:spcPts val="300"/>
              </a:spcBef>
              <a:spcAft>
                <a:spcPts val="600"/>
              </a:spcAft>
              <a:buClr>
                <a:srgbClr val="7795B7"/>
              </a:buClr>
              <a:buFont typeface="Wingdings" pitchFamily="2" charset="2"/>
              <a:buChar char="§"/>
            </a:pPr>
            <a:r>
              <a:rPr lang="en-US" altLang="en-US" sz="2800" dirty="0" smtClean="0">
                <a:solidFill>
                  <a:srgbClr val="000000"/>
                </a:solidFill>
                <a:latin typeface="Arial"/>
              </a:rPr>
              <a:t>It does have great potential to help the American people, especially the working families and the poor</a:t>
            </a:r>
          </a:p>
          <a:p>
            <a:pPr marL="341313" lvl="1" indent="-341313" eaLnBrk="0" hangingPunct="0">
              <a:spcBef>
                <a:spcPts val="300"/>
              </a:spcBef>
              <a:spcAft>
                <a:spcPts val="600"/>
              </a:spcAft>
              <a:buClr>
                <a:srgbClr val="7795B7"/>
              </a:buClr>
              <a:buFont typeface="Wingdings" pitchFamily="2" charset="2"/>
              <a:buChar char="§"/>
            </a:pPr>
            <a:r>
              <a:rPr lang="en-US" altLang="en-US" sz="2800" dirty="0" smtClean="0">
                <a:solidFill>
                  <a:srgbClr val="000000"/>
                </a:solidFill>
                <a:latin typeface="Arial"/>
              </a:rPr>
              <a:t>We have to start the journey to full coverage for all</a:t>
            </a:r>
          </a:p>
          <a:p>
            <a:pPr marL="341313" lvl="1" indent="-341313" eaLnBrk="0" hangingPunct="0">
              <a:spcBef>
                <a:spcPts val="300"/>
              </a:spcBef>
              <a:spcAft>
                <a:spcPts val="600"/>
              </a:spcAft>
              <a:buClr>
                <a:srgbClr val="7795B7"/>
              </a:buClr>
              <a:buFont typeface="Wingdings" pitchFamily="2" charset="2"/>
              <a:buChar char="§"/>
            </a:pPr>
            <a:r>
              <a:rPr lang="en-US" altLang="en-US" sz="2800" dirty="0" smtClean="0">
                <a:solidFill>
                  <a:srgbClr val="000000"/>
                </a:solidFill>
                <a:latin typeface="Arial"/>
              </a:rPr>
              <a:t>We see the consequences of this as well as the suffering on a daily basis</a:t>
            </a:r>
          </a:p>
          <a:p>
            <a:pPr marL="341313" lvl="1" indent="-341313" eaLnBrk="0" hangingPunct="0">
              <a:spcBef>
                <a:spcPts val="300"/>
              </a:spcBef>
              <a:spcAft>
                <a:spcPts val="600"/>
              </a:spcAft>
              <a:buClr>
                <a:srgbClr val="7795B7"/>
              </a:buClr>
              <a:buFont typeface="Wingdings" pitchFamily="2" charset="2"/>
              <a:buChar char="§"/>
            </a:pPr>
            <a:r>
              <a:rPr lang="en-US" altLang="en-US" sz="2800" dirty="0" smtClean="0">
                <a:solidFill>
                  <a:srgbClr val="000000"/>
                </a:solidFill>
                <a:latin typeface="Arial"/>
              </a:rPr>
              <a:t>We cannot ignore that and wait for a                       perfect solution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85775" y="76200"/>
            <a:ext cx="64484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en-U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Geneva" pitchFamily="1" charset="-128"/>
                <a:cs typeface="Arial" pitchFamily="34" charset="0"/>
              </a:rPr>
              <a:t>The Patient Protection and Affordable Care Act</a:t>
            </a:r>
            <a:endParaRPr lang="en-US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Geneva" pitchFamily="1" charset="-128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295D5-89B3-4D4B-850E-D8BE0A8BDE8C}" type="slidenum">
              <a:rPr lang="en-US"/>
              <a:pPr/>
              <a:t>7</a:t>
            </a:fld>
            <a:endParaRPr lang="en-US" dirty="0"/>
          </a:p>
        </p:txBody>
      </p:sp>
      <p:pic>
        <p:nvPicPr>
          <p:cNvPr id="11" name="Picture 55"/>
          <p:cNvPicPr>
            <a:picLocks noChangeAspect="1" noChangeArrowheads="1"/>
          </p:cNvPicPr>
          <p:nvPr/>
        </p:nvPicPr>
        <p:blipFill>
          <a:blip r:embed="rId2" cstate="print">
            <a:lum bright="-2000" contrast="10000"/>
          </a:blip>
          <a:srcRect/>
          <a:stretch>
            <a:fillRect/>
          </a:stretch>
        </p:blipFill>
        <p:spPr bwMode="auto">
          <a:xfrm>
            <a:off x="7346457" y="4968240"/>
            <a:ext cx="1416543" cy="12801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136923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295D5-89B3-4D4B-850E-D8BE0A8BDE8C}" type="slidenum">
              <a:rPr lang="en-US"/>
              <a:pPr/>
              <a:t>8</a:t>
            </a:fld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3196">
            <a:off x="6827551" y="1516293"/>
            <a:ext cx="1781586" cy="2834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228600" y="1600200"/>
            <a:ext cx="6448424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4763" algn="ctr" eaLnBrk="0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tabLst>
                <a:tab pos="685800" algn="l"/>
              </a:tabLst>
            </a:pPr>
            <a:r>
              <a:rPr lang="en-US" altLang="en-US" sz="4400" b="1" dirty="0" smtClean="0">
                <a:solidFill>
                  <a:srgbClr val="5E82AA"/>
                </a:solidFill>
                <a:latin typeface="Arial"/>
              </a:rPr>
              <a:t>CHA said we would compromise our preferences but            not our principles</a:t>
            </a:r>
            <a:endParaRPr lang="en-US" altLang="en-US" sz="4400" b="1" dirty="0">
              <a:solidFill>
                <a:srgbClr val="5E82AA"/>
              </a:solidFill>
              <a:latin typeface="Arial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485775" y="76200"/>
            <a:ext cx="64484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en-U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Geneva" pitchFamily="1" charset="-128"/>
                <a:cs typeface="Arial" pitchFamily="34" charset="0"/>
              </a:rPr>
              <a:t>The Patient Protection and Affordable Care Act</a:t>
            </a:r>
            <a:endParaRPr lang="en-US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Geneva" pitchFamily="1" charset="-128"/>
              <a:cs typeface="Arial" pitchFamily="34" charset="0"/>
            </a:endParaRPr>
          </a:p>
        </p:txBody>
      </p:sp>
      <p:pic>
        <p:nvPicPr>
          <p:cNvPr id="8" name="Picture 55"/>
          <p:cNvPicPr>
            <a:picLocks noChangeAspect="1" noChangeArrowheads="1"/>
          </p:cNvPicPr>
          <p:nvPr/>
        </p:nvPicPr>
        <p:blipFill>
          <a:blip r:embed="rId3" cstate="print">
            <a:lum bright="-2000" contrast="10000"/>
          </a:blip>
          <a:srcRect/>
          <a:stretch>
            <a:fillRect/>
          </a:stretch>
        </p:blipFill>
        <p:spPr bwMode="auto">
          <a:xfrm>
            <a:off x="7346457" y="4968240"/>
            <a:ext cx="1416543" cy="12801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069257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09600" y="2039302"/>
            <a:ext cx="8001000" cy="45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1313" lvl="1" indent="-341313" eaLnBrk="0" hangingPunct="0">
              <a:spcBef>
                <a:spcPts val="300"/>
              </a:spcBef>
              <a:spcAft>
                <a:spcPts val="600"/>
              </a:spcAft>
              <a:buClr>
                <a:srgbClr val="7795B7"/>
              </a:buClr>
              <a:buFont typeface="Wingdings" pitchFamily="2" charset="2"/>
              <a:buChar char="§"/>
            </a:pPr>
            <a:r>
              <a:rPr lang="en-US" altLang="en-US" sz="2800" dirty="0" smtClean="0">
                <a:solidFill>
                  <a:srgbClr val="000000"/>
                </a:solidFill>
                <a:latin typeface="Arial"/>
              </a:rPr>
              <a:t>Adult children up to 26 can stay on their parents’ policy</a:t>
            </a:r>
          </a:p>
          <a:p>
            <a:pPr marL="341313" lvl="1" indent="-341313" eaLnBrk="0" hangingPunct="0">
              <a:spcBef>
                <a:spcPts val="300"/>
              </a:spcBef>
              <a:spcAft>
                <a:spcPts val="600"/>
              </a:spcAft>
              <a:buClr>
                <a:srgbClr val="7795B7"/>
              </a:buClr>
              <a:buFont typeface="Wingdings" pitchFamily="2" charset="2"/>
              <a:buChar char="§"/>
            </a:pPr>
            <a:r>
              <a:rPr lang="en-US" altLang="en-US" sz="2800" dirty="0" smtClean="0">
                <a:solidFill>
                  <a:srgbClr val="000000"/>
                </a:solidFill>
                <a:latin typeface="Arial"/>
              </a:rPr>
              <a:t>Pre-existing conditions in children cannot be denied coverage</a:t>
            </a:r>
          </a:p>
          <a:p>
            <a:pPr marL="341313" lvl="1" indent="-341313" eaLnBrk="0" hangingPunct="0">
              <a:spcBef>
                <a:spcPts val="300"/>
              </a:spcBef>
              <a:spcAft>
                <a:spcPts val="600"/>
              </a:spcAft>
              <a:buClr>
                <a:srgbClr val="7795B7"/>
              </a:buClr>
              <a:buFont typeface="Wingdings" pitchFamily="2" charset="2"/>
              <a:buChar char="§"/>
            </a:pPr>
            <a:r>
              <a:rPr lang="en-US" altLang="en-US" sz="2800" dirty="0" smtClean="0">
                <a:solidFill>
                  <a:srgbClr val="000000"/>
                </a:solidFill>
                <a:latin typeface="Arial"/>
              </a:rPr>
              <a:t>No lifetime limit on benefits</a:t>
            </a:r>
          </a:p>
          <a:p>
            <a:pPr marL="341313" lvl="1" indent="-341313" eaLnBrk="0" hangingPunct="0">
              <a:spcBef>
                <a:spcPts val="300"/>
              </a:spcBef>
              <a:spcAft>
                <a:spcPts val="600"/>
              </a:spcAft>
              <a:buClr>
                <a:srgbClr val="7795B7"/>
              </a:buClr>
              <a:buFont typeface="Wingdings" pitchFamily="2" charset="2"/>
              <a:buChar char="§"/>
            </a:pPr>
            <a:r>
              <a:rPr lang="en-US" altLang="en-US" sz="2800" dirty="0" smtClean="0">
                <a:solidFill>
                  <a:srgbClr val="000000"/>
                </a:solidFill>
                <a:latin typeface="Arial"/>
              </a:rPr>
              <a:t>Companies must prove fraud to cancel                       a policy</a:t>
            </a:r>
          </a:p>
          <a:p>
            <a:pPr marL="341313" lvl="1" indent="-341313" eaLnBrk="0" hangingPunct="0">
              <a:spcBef>
                <a:spcPts val="300"/>
              </a:spcBef>
              <a:spcAft>
                <a:spcPts val="600"/>
              </a:spcAft>
              <a:buClr>
                <a:srgbClr val="7795B7"/>
              </a:buClr>
              <a:buFont typeface="Wingdings" pitchFamily="2" charset="2"/>
              <a:buChar char="§"/>
            </a:pPr>
            <a:r>
              <a:rPr lang="en-US" altLang="en-US" sz="2800" dirty="0" smtClean="0">
                <a:solidFill>
                  <a:srgbClr val="000000"/>
                </a:solidFill>
                <a:latin typeface="Arial"/>
              </a:rPr>
              <a:t>Must allow an appeal before denying                 a claim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533400" y="1017896"/>
            <a:ext cx="80772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763" eaLnBrk="0" hangingPunct="0"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tabLst>
                <a:tab pos="685800" algn="l"/>
              </a:tabLst>
            </a:pPr>
            <a:r>
              <a:rPr lang="en-US" altLang="en-US" sz="3200" b="1" dirty="0" smtClean="0">
                <a:solidFill>
                  <a:srgbClr val="5E82AA"/>
                </a:solidFill>
                <a:latin typeface="Arial"/>
              </a:rPr>
              <a:t>What’s Working for the American People Already?</a:t>
            </a:r>
            <a:endParaRPr lang="en-US" altLang="en-US" b="1" dirty="0">
              <a:solidFill>
                <a:srgbClr val="5E82AA"/>
              </a:solidFill>
              <a:latin typeface="Arial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85775" y="76200"/>
            <a:ext cx="64484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en-U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Geneva" pitchFamily="1" charset="-128"/>
                <a:cs typeface="Arial" pitchFamily="34" charset="0"/>
              </a:rPr>
              <a:t>The Patient Protection and Affordable Care Act</a:t>
            </a:r>
            <a:endParaRPr lang="en-US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Geneva" pitchFamily="1" charset="-128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295D5-89B3-4D4B-850E-D8BE0A8BDE8C}" type="slidenum">
              <a:rPr lang="en-US"/>
              <a:pPr/>
              <a:t>9</a:t>
            </a:fld>
            <a:endParaRPr lang="en-US" dirty="0"/>
          </a:p>
        </p:txBody>
      </p:sp>
      <p:pic>
        <p:nvPicPr>
          <p:cNvPr id="8" name="Picture 55"/>
          <p:cNvPicPr>
            <a:picLocks noChangeAspect="1" noChangeArrowheads="1"/>
          </p:cNvPicPr>
          <p:nvPr/>
        </p:nvPicPr>
        <p:blipFill>
          <a:blip r:embed="rId2" cstate="print">
            <a:lum bright="-2000" contrast="10000"/>
          </a:blip>
          <a:srcRect/>
          <a:stretch>
            <a:fillRect/>
          </a:stretch>
        </p:blipFill>
        <p:spPr bwMode="auto">
          <a:xfrm>
            <a:off x="7346457" y="4968240"/>
            <a:ext cx="1416543" cy="12801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236491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 Presentation">
  <a:themeElements>
    <a:clrScheme name="Custom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82C6"/>
      </a:accent1>
      <a:accent2>
        <a:srgbClr val="6DACDE"/>
      </a:accent2>
      <a:accent3>
        <a:srgbClr val="2DC3E8"/>
      </a:accent3>
      <a:accent4>
        <a:srgbClr val="0082C6"/>
      </a:accent4>
      <a:accent5>
        <a:srgbClr val="6DACDE"/>
      </a:accent5>
      <a:accent6>
        <a:srgbClr val="2DC3E8"/>
      </a:accent6>
      <a:hlink>
        <a:srgbClr val="0082C6"/>
      </a:hlink>
      <a:folHlink>
        <a:srgbClr val="5F5F5F"/>
      </a:folHlink>
    </a:clrScheme>
    <a:fontScheme name="Blank Presentation">
      <a:majorFont>
        <a:latin typeface="Arial"/>
        <a:ea typeface="ヒラギノ角ゴ Pro W3"/>
        <a:cs typeface="Geneva"/>
      </a:majorFont>
      <a:minorFont>
        <a:latin typeface="Arial"/>
        <a:ea typeface="ヒラギノ角ゴ Pro W3"/>
        <a:cs typeface="Genev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Genev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Geneva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A535C"/>
        </a:accent1>
        <a:accent2>
          <a:srgbClr val="CBA128"/>
        </a:accent2>
        <a:accent3>
          <a:srgbClr val="FFFFFF"/>
        </a:accent3>
        <a:accent4>
          <a:srgbClr val="000000"/>
        </a:accent4>
        <a:accent5>
          <a:srgbClr val="E1B3B5"/>
        </a:accent5>
        <a:accent6>
          <a:srgbClr val="B89123"/>
        </a:accent6>
        <a:hlink>
          <a:srgbClr val="7795B7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Blank Presentation">
  <a:themeElements>
    <a:clrScheme name="Custom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82C6"/>
      </a:accent1>
      <a:accent2>
        <a:srgbClr val="6DACDE"/>
      </a:accent2>
      <a:accent3>
        <a:srgbClr val="2DC3E8"/>
      </a:accent3>
      <a:accent4>
        <a:srgbClr val="0082C6"/>
      </a:accent4>
      <a:accent5>
        <a:srgbClr val="6DACDE"/>
      </a:accent5>
      <a:accent6>
        <a:srgbClr val="2DC3E8"/>
      </a:accent6>
      <a:hlink>
        <a:srgbClr val="0082C6"/>
      </a:hlink>
      <a:folHlink>
        <a:srgbClr val="5F5F5F"/>
      </a:folHlink>
    </a:clrScheme>
    <a:fontScheme name="Blank Presentation">
      <a:majorFont>
        <a:latin typeface="Arial"/>
        <a:ea typeface="ヒラギノ角ゴ Pro W3"/>
        <a:cs typeface="Geneva"/>
      </a:majorFont>
      <a:minorFont>
        <a:latin typeface="Arial"/>
        <a:ea typeface="ヒラギノ角ゴ Pro W3"/>
        <a:cs typeface="Genev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Genev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Geneva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A535C"/>
        </a:accent1>
        <a:accent2>
          <a:srgbClr val="CBA128"/>
        </a:accent2>
        <a:accent3>
          <a:srgbClr val="FFFFFF"/>
        </a:accent3>
        <a:accent4>
          <a:srgbClr val="000000"/>
        </a:accent4>
        <a:accent5>
          <a:srgbClr val="E1B3B5"/>
        </a:accent5>
        <a:accent6>
          <a:srgbClr val="B89123"/>
        </a:accent6>
        <a:hlink>
          <a:srgbClr val="7795B7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5390</TotalTime>
  <Words>919</Words>
  <Application>Microsoft Office PowerPoint</Application>
  <PresentationFormat>On-screen Show (4:3)</PresentationFormat>
  <Paragraphs>138</Paragraphs>
  <Slides>20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Blank Presentation</vt:lpstr>
      <vt:lpstr>2_Blank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Toky Branding + Design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 Rosamond</dc:creator>
  <cp:lastModifiedBy>Fred Caesar</cp:lastModifiedBy>
  <cp:revision>1041</cp:revision>
  <cp:lastPrinted>2012-09-10T19:42:14Z</cp:lastPrinted>
  <dcterms:created xsi:type="dcterms:W3CDTF">2010-06-17T19:29:03Z</dcterms:created>
  <dcterms:modified xsi:type="dcterms:W3CDTF">2012-09-10T19:47:54Z</dcterms:modified>
</cp:coreProperties>
</file>